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2F_B015413B.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49_4D00816A.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7"/>
  </p:notesMasterIdLst>
  <p:handoutMasterIdLst>
    <p:handoutMasterId r:id="rId78"/>
  </p:handoutMasterIdLst>
  <p:sldIdLst>
    <p:sldId id="256" r:id="rId2"/>
    <p:sldId id="258" r:id="rId3"/>
    <p:sldId id="259" r:id="rId4"/>
    <p:sldId id="260" r:id="rId5"/>
    <p:sldId id="261" r:id="rId6"/>
    <p:sldId id="262" r:id="rId7"/>
    <p:sldId id="264" r:id="rId8"/>
    <p:sldId id="263" r:id="rId9"/>
    <p:sldId id="265" r:id="rId10"/>
    <p:sldId id="266" r:id="rId11"/>
    <p:sldId id="267" r:id="rId12"/>
    <p:sldId id="268"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8" r:id="rId38"/>
    <p:sldId id="294" r:id="rId39"/>
    <p:sldId id="295" r:id="rId40"/>
    <p:sldId id="296" r:id="rId41"/>
    <p:sldId id="297" r:id="rId42"/>
    <p:sldId id="299" r:id="rId43"/>
    <p:sldId id="300" r:id="rId44"/>
    <p:sldId id="301" r:id="rId45"/>
    <p:sldId id="302" r:id="rId46"/>
    <p:sldId id="303" r:id="rId47"/>
    <p:sldId id="304" r:id="rId48"/>
    <p:sldId id="308" r:id="rId49"/>
    <p:sldId id="306" r:id="rId50"/>
    <p:sldId id="307" r:id="rId51"/>
    <p:sldId id="309" r:id="rId52"/>
    <p:sldId id="310" r:id="rId53"/>
    <p:sldId id="311" r:id="rId54"/>
    <p:sldId id="312" r:id="rId55"/>
    <p:sldId id="313" r:id="rId56"/>
    <p:sldId id="314" r:id="rId57"/>
    <p:sldId id="315" r:id="rId58"/>
    <p:sldId id="316" r:id="rId59"/>
    <p:sldId id="317" r:id="rId60"/>
    <p:sldId id="319" r:id="rId61"/>
    <p:sldId id="320" r:id="rId62"/>
    <p:sldId id="321" r:id="rId63"/>
    <p:sldId id="322" r:id="rId64"/>
    <p:sldId id="323" r:id="rId65"/>
    <p:sldId id="324" r:id="rId66"/>
    <p:sldId id="325" r:id="rId67"/>
    <p:sldId id="326" r:id="rId68"/>
    <p:sldId id="327" r:id="rId69"/>
    <p:sldId id="328" r:id="rId70"/>
    <p:sldId id="329" r:id="rId71"/>
    <p:sldId id="330" r:id="rId72"/>
    <p:sldId id="331" r:id="rId73"/>
    <p:sldId id="332" r:id="rId74"/>
    <p:sldId id="333" r:id="rId75"/>
    <p:sldId id="335"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1D97D98-399C-1D00-D8CE-CCABD125AAB1}" name="Matías Valenzuela" initials="MV" userId="Matías Valenzuela"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4B85"/>
    <a:srgbClr val="D60019"/>
    <a:srgbClr val="F7AE00"/>
    <a:srgbClr val="ED7D31"/>
    <a:srgbClr val="008452"/>
    <a:srgbClr val="FF3399"/>
    <a:srgbClr val="C55A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60E26A-9EE3-4D11-9FCB-17533089905A}" v="31" dt="2023-03-20T00:28:16.7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2178" autoAdjust="0"/>
  </p:normalViewPr>
  <p:slideViewPr>
    <p:cSldViewPr snapToGrid="0">
      <p:cViewPr varScale="1">
        <p:scale>
          <a:sx n="102" d="100"/>
          <a:sy n="102" d="100"/>
        </p:scale>
        <p:origin x="954" y="102"/>
      </p:cViewPr>
      <p:guideLst/>
    </p:cSldViewPr>
  </p:slideViewPr>
  <p:notesTextViewPr>
    <p:cViewPr>
      <p:scale>
        <a:sx n="1" d="1"/>
        <a:sy n="1" d="1"/>
      </p:scale>
      <p:origin x="0" y="0"/>
    </p:cViewPr>
  </p:notesTextViewPr>
  <p:notesViewPr>
    <p:cSldViewPr snapToGrid="0">
      <p:cViewPr varScale="1">
        <p:scale>
          <a:sx n="92" d="100"/>
          <a:sy n="92" d="100"/>
        </p:scale>
        <p:origin x="4114" y="67"/>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85" Type="http://schemas.microsoft.com/office/2018/10/relationships/authors" Targe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drigo Olavarria" userId="f6a7970d-4453-4e90-bc7f-b1b2e7e2da94" providerId="ADAL" clId="{0860E26A-9EE3-4D11-9FCB-17533089905A}"/>
    <pc:docChg chg="addSld delSld modSld">
      <pc:chgData name="Rodrigo Olavarria" userId="f6a7970d-4453-4e90-bc7f-b1b2e7e2da94" providerId="ADAL" clId="{0860E26A-9EE3-4D11-9FCB-17533089905A}" dt="2023-04-28T02:56:35.525" v="38" actId="680"/>
      <pc:docMkLst>
        <pc:docMk/>
      </pc:docMkLst>
      <pc:sldChg chg="modSp mod">
        <pc:chgData name="Rodrigo Olavarria" userId="f6a7970d-4453-4e90-bc7f-b1b2e7e2da94" providerId="ADAL" clId="{0860E26A-9EE3-4D11-9FCB-17533089905A}" dt="2023-03-19T23:39:35.895" v="32"/>
        <pc:sldMkLst>
          <pc:docMk/>
          <pc:sldMk cId="2720951190" sldId="256"/>
        </pc:sldMkLst>
        <pc:spChg chg="mod">
          <ac:chgData name="Rodrigo Olavarria" userId="f6a7970d-4453-4e90-bc7f-b1b2e7e2da94" providerId="ADAL" clId="{0860E26A-9EE3-4D11-9FCB-17533089905A}" dt="2023-03-19T23:39:35.895" v="32"/>
          <ac:spMkLst>
            <pc:docMk/>
            <pc:sldMk cId="2720951190" sldId="256"/>
            <ac:spMk id="3" creationId="{0F3E855E-49BB-770A-DFFC-C0A0184B019A}"/>
          </ac:spMkLst>
        </pc:spChg>
      </pc:sldChg>
      <pc:sldChg chg="modAnim">
        <pc:chgData name="Rodrigo Olavarria" userId="f6a7970d-4453-4e90-bc7f-b1b2e7e2da94" providerId="ADAL" clId="{0860E26A-9EE3-4D11-9FCB-17533089905A}" dt="2023-03-19T21:58:39.076" v="5"/>
        <pc:sldMkLst>
          <pc:docMk/>
          <pc:sldMk cId="1620217106" sldId="260"/>
        </pc:sldMkLst>
      </pc:sldChg>
      <pc:sldChg chg="modAnim">
        <pc:chgData name="Rodrigo Olavarria" userId="f6a7970d-4453-4e90-bc7f-b1b2e7e2da94" providerId="ADAL" clId="{0860E26A-9EE3-4D11-9FCB-17533089905A}" dt="2023-03-19T22:00:18.685" v="9"/>
        <pc:sldMkLst>
          <pc:docMk/>
          <pc:sldMk cId="1058295435" sldId="262"/>
        </pc:sldMkLst>
      </pc:sldChg>
      <pc:sldChg chg="modAnim">
        <pc:chgData name="Rodrigo Olavarria" userId="f6a7970d-4453-4e90-bc7f-b1b2e7e2da94" providerId="ADAL" clId="{0860E26A-9EE3-4D11-9FCB-17533089905A}" dt="2023-03-19T22:01:12.865" v="16"/>
        <pc:sldMkLst>
          <pc:docMk/>
          <pc:sldMk cId="3686175671" sldId="264"/>
        </pc:sldMkLst>
      </pc:sldChg>
      <pc:sldChg chg="addSp modSp mod modAnim">
        <pc:chgData name="Rodrigo Olavarria" userId="f6a7970d-4453-4e90-bc7f-b1b2e7e2da94" providerId="ADAL" clId="{0860E26A-9EE3-4D11-9FCB-17533089905A}" dt="2023-03-20T00:28:16.706" v="37"/>
        <pc:sldMkLst>
          <pc:docMk/>
          <pc:sldMk cId="1123293767" sldId="265"/>
        </pc:sldMkLst>
        <pc:spChg chg="add mod">
          <ac:chgData name="Rodrigo Olavarria" userId="f6a7970d-4453-4e90-bc7f-b1b2e7e2da94" providerId="ADAL" clId="{0860E26A-9EE3-4D11-9FCB-17533089905A}" dt="2023-03-20T00:27:57.443" v="36" actId="1076"/>
          <ac:spMkLst>
            <pc:docMk/>
            <pc:sldMk cId="1123293767" sldId="265"/>
            <ac:spMk id="6" creationId="{AE7900E7-D2F8-749B-BEDB-27190A8C1094}"/>
          </ac:spMkLst>
        </pc:spChg>
      </pc:sldChg>
      <pc:sldChg chg="modAnim">
        <pc:chgData name="Rodrigo Olavarria" userId="f6a7970d-4453-4e90-bc7f-b1b2e7e2da94" providerId="ADAL" clId="{0860E26A-9EE3-4D11-9FCB-17533089905A}" dt="2023-03-19T22:03:30.075" v="23"/>
        <pc:sldMkLst>
          <pc:docMk/>
          <pc:sldMk cId="1226310263" sldId="266"/>
        </pc:sldMkLst>
      </pc:sldChg>
      <pc:sldChg chg="modAnim">
        <pc:chgData name="Rodrigo Olavarria" userId="f6a7970d-4453-4e90-bc7f-b1b2e7e2da94" providerId="ADAL" clId="{0860E26A-9EE3-4D11-9FCB-17533089905A}" dt="2023-03-19T22:06:39.700" v="31"/>
        <pc:sldMkLst>
          <pc:docMk/>
          <pc:sldMk cId="1038170271" sldId="267"/>
        </pc:sldMkLst>
      </pc:sldChg>
      <pc:sldChg chg="new">
        <pc:chgData name="Rodrigo Olavarria" userId="f6a7970d-4453-4e90-bc7f-b1b2e7e2da94" providerId="ADAL" clId="{0860E26A-9EE3-4D11-9FCB-17533089905A}" dt="2023-04-28T02:56:35.525" v="38" actId="680"/>
        <pc:sldMkLst>
          <pc:docMk/>
          <pc:sldMk cId="2396423363" sldId="336"/>
        </pc:sldMkLst>
      </pc:sldChg>
      <pc:sldChg chg="new del">
        <pc:chgData name="Rodrigo Olavarria" userId="f6a7970d-4453-4e90-bc7f-b1b2e7e2da94" providerId="ADAL" clId="{0860E26A-9EE3-4D11-9FCB-17533089905A}" dt="2023-03-19T21:54:51.705" v="1" actId="47"/>
        <pc:sldMkLst>
          <pc:docMk/>
          <pc:sldMk cId="3215799780" sldId="336"/>
        </pc:sldMkLst>
      </pc:sldChg>
    </pc:docChg>
  </pc:docChgLst>
</pc:chgInfo>
</file>

<file path=ppt/comments/modernComment_12F_B015413B.xml><?xml version="1.0" encoding="utf-8"?>
<p188:cmLst xmlns:a="http://schemas.openxmlformats.org/drawingml/2006/main" xmlns:r="http://schemas.openxmlformats.org/officeDocument/2006/relationships" xmlns:p188="http://schemas.microsoft.com/office/powerpoint/2018/8/main">
  <p188:cm id="{846B85E5-7666-4BE7-BFEF-1843A9625341}" authorId="{01D97D98-399C-1D00-D8CE-CCABD125AAB1}" created="2023-01-17T02:11:05.375">
    <ac:deMkLst xmlns:ac="http://schemas.microsoft.com/office/drawing/2013/main/command">
      <pc:docMk xmlns:pc="http://schemas.microsoft.com/office/powerpoint/2013/main/command"/>
      <pc:sldMk xmlns:pc="http://schemas.microsoft.com/office/powerpoint/2013/main/command" cId="2954182971" sldId="303"/>
      <ac:spMk id="52" creationId="{E18BFC8B-4B1C-3AC3-40FB-D9641D0B4DD9}"/>
    </ac:deMkLst>
    <p188:txBody>
      <a:bodyPr/>
      <a:lstStyle/>
      <a:p>
        <a:r>
          <a:rPr lang="es-CL"/>
          <a:t>¿Qué significa esa figura?</a:t>
        </a:r>
      </a:p>
    </p188:txBody>
  </p188:cm>
</p188:cmLst>
</file>

<file path=ppt/comments/modernComment_149_4D00816A.xml><?xml version="1.0" encoding="utf-8"?>
<p188:cmLst xmlns:a="http://schemas.openxmlformats.org/drawingml/2006/main" xmlns:r="http://schemas.openxmlformats.org/officeDocument/2006/relationships" xmlns:p188="http://schemas.microsoft.com/office/powerpoint/2018/8/main">
  <p188:cm id="{78710E38-6EB7-4FE2-B8DA-C4F0AB6083CE}" authorId="{01D97D98-399C-1D00-D8CE-CCABD125AAB1}" created="2023-01-20T01:57:02.816">
    <pc:sldMkLst xmlns:pc="http://schemas.microsoft.com/office/powerpoint/2013/main/command">
      <pc:docMk/>
      <pc:sldMk cId="1291878762" sldId="329"/>
    </pc:sldMkLst>
    <p188:txBody>
      <a:bodyPr/>
      <a:lstStyle/>
      <a:p>
        <a:r>
          <a:rPr lang="es-CL"/>
          <a:t>Aquí va un diagrama de clases que se descuadró y que debemos rehacer</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0E4E8C0-DA6A-C640-50BB-31A12249C29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Date Placeholder 2">
            <a:extLst>
              <a:ext uri="{FF2B5EF4-FFF2-40B4-BE49-F238E27FC236}">
                <a16:creationId xmlns:a16="http://schemas.microsoft.com/office/drawing/2014/main" id="{72B607CD-E290-E2DE-EE96-1A724B8DA6C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8BDC47-F307-4CFA-BB23-766028B118E0}" type="datetimeFigureOut">
              <a:rPr lang="es-CL" smtClean="0"/>
              <a:t>19-08-2024</a:t>
            </a:fld>
            <a:endParaRPr lang="es-CL"/>
          </a:p>
        </p:txBody>
      </p:sp>
      <p:sp>
        <p:nvSpPr>
          <p:cNvPr id="4" name="Footer Placeholder 3">
            <a:extLst>
              <a:ext uri="{FF2B5EF4-FFF2-40B4-BE49-F238E27FC236}">
                <a16:creationId xmlns:a16="http://schemas.microsoft.com/office/drawing/2014/main" id="{1BB945D8-7C12-5664-6373-5E414B2AB25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5" name="Slide Number Placeholder 4">
            <a:extLst>
              <a:ext uri="{FF2B5EF4-FFF2-40B4-BE49-F238E27FC236}">
                <a16:creationId xmlns:a16="http://schemas.microsoft.com/office/drawing/2014/main" id="{21EDA013-EEE7-6466-7888-A6A51014BC3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972C21B-3F99-4783-BED4-C707C576845A}" type="slidenum">
              <a:rPr lang="es-CL" smtClean="0"/>
              <a:t>‹Nº›</a:t>
            </a:fld>
            <a:endParaRPr lang="es-CL"/>
          </a:p>
        </p:txBody>
      </p:sp>
    </p:spTree>
    <p:extLst>
      <p:ext uri="{BB962C8B-B14F-4D97-AF65-F5344CB8AC3E}">
        <p14:creationId xmlns:p14="http://schemas.microsoft.com/office/powerpoint/2010/main" val="34685722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15D92A-7C0C-46BF-9089-AAC3C0FE3CA1}" type="datetimeFigureOut">
              <a:rPr lang="es-CL" smtClean="0"/>
              <a:t>19-08-2024</a:t>
            </a:fld>
            <a:endParaRPr lang="es-C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A3BB8C-AB23-4A1E-B1D0-EE68C15812D6}" type="slidenum">
              <a:rPr lang="es-CL" smtClean="0"/>
              <a:t>‹Nº›</a:t>
            </a:fld>
            <a:endParaRPr lang="es-CL"/>
          </a:p>
        </p:txBody>
      </p:sp>
    </p:spTree>
    <p:extLst>
      <p:ext uri="{BB962C8B-B14F-4D97-AF65-F5344CB8AC3E}">
        <p14:creationId xmlns:p14="http://schemas.microsoft.com/office/powerpoint/2010/main" val="2331374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books.google.cl/books?id=iUrJzO7CX-IC&amp;printsec=frontcover&amp;hl=es&amp;source=gbs_vpt_buy#v=onepage&amp;q&amp;f=false"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Modelo matemático para saber cómo aprendemos, recordamos y olvidamos.</a:t>
            </a:r>
          </a:p>
        </p:txBody>
      </p:sp>
      <p:sp>
        <p:nvSpPr>
          <p:cNvPr id="4" name="Slide Number Placeholder 3"/>
          <p:cNvSpPr>
            <a:spLocks noGrp="1"/>
          </p:cNvSpPr>
          <p:nvPr>
            <p:ph type="sldNum" sz="quarter" idx="5"/>
          </p:nvPr>
        </p:nvSpPr>
        <p:spPr/>
        <p:txBody>
          <a:bodyPr/>
          <a:lstStyle/>
          <a:p>
            <a:fld id="{66A3BB8C-AB23-4A1E-B1D0-EE68C15812D6}" type="slidenum">
              <a:rPr lang="es-CL" smtClean="0"/>
              <a:t>21</a:t>
            </a:fld>
            <a:endParaRPr lang="es-CL"/>
          </a:p>
        </p:txBody>
      </p:sp>
    </p:spTree>
    <p:extLst>
      <p:ext uri="{BB962C8B-B14F-4D97-AF65-F5344CB8AC3E}">
        <p14:creationId xmlns:p14="http://schemas.microsoft.com/office/powerpoint/2010/main" val="1257066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s-ES" dirty="0"/>
              <a:t>PUEDE ELIMINARSE O JUNTARSE CON SEMANTICA</a:t>
            </a:r>
          </a:p>
          <a:p>
            <a:pPr marL="0" lvl="0" indent="0" algn="l" rtl="0">
              <a:spcBef>
                <a:spcPts val="0"/>
              </a:spcBef>
              <a:spcAft>
                <a:spcPts val="0"/>
              </a:spcAft>
              <a:buNone/>
            </a:pPr>
            <a:r>
              <a:rPr lang="es-ES" dirty="0"/>
              <a:t>&lt;&lt;</a:t>
            </a:r>
            <a:r>
              <a:rPr lang="es-ES" dirty="0" err="1"/>
              <a:t>abstract</a:t>
            </a:r>
            <a:r>
              <a:rPr lang="es-ES" dirty="0"/>
              <a:t>&gt;&gt; una clase abstracta es una clase de la cual no se pueden definir instancias (u objetos). Se puede poner con este símbolo en cursiva su nombre. Si un método es declarado como abstracto implica que la clase en la que está debe ser declarada como abstracta, que una clase sea abstracta no implica que alguno de sus métodos lo sea (únicamente implica que no se pueden crear objetos de la misma).</a:t>
            </a:r>
          </a:p>
          <a:p>
            <a:pPr marL="0" lvl="0" indent="0" algn="l" rtl="0">
              <a:spcBef>
                <a:spcPts val="0"/>
              </a:spcBef>
              <a:spcAft>
                <a:spcPts val="0"/>
              </a:spcAft>
              <a:buNone/>
            </a:pPr>
            <a:r>
              <a:rPr lang="es-ES" dirty="0"/>
              <a:t>Es una clase sin instancias directas, sin valores, pero cuyas </a:t>
            </a:r>
            <a:r>
              <a:rPr lang="es-ES" dirty="0" err="1"/>
              <a:t>sublases</a:t>
            </a:r>
            <a:r>
              <a:rPr lang="es-ES" dirty="0"/>
              <a:t> si los tienen</a:t>
            </a:r>
          </a:p>
          <a:p>
            <a:pPr marL="0" lvl="0" indent="0" algn="l" rtl="0">
              <a:spcBef>
                <a:spcPts val="0"/>
              </a:spcBef>
              <a:spcAft>
                <a:spcPts val="0"/>
              </a:spcAft>
              <a:buNone/>
            </a:pPr>
            <a:r>
              <a:rPr lang="es-ES" sz="1300" dirty="0"/>
              <a:t>Una clase concreta es una clase </a:t>
            </a:r>
            <a:r>
              <a:rPr lang="es-ES" sz="1300" dirty="0" err="1"/>
              <a:t>instanciable</a:t>
            </a:r>
            <a:r>
              <a:rPr lang="es-ES" sz="1300" dirty="0"/>
              <a:t> (puede tener instancias directas).</a:t>
            </a:r>
            <a:endParaRPr lang="es-ES" dirty="0"/>
          </a:p>
          <a:p>
            <a:pPr marL="0" lvl="0" indent="0" algn="l" rtl="0">
              <a:spcBef>
                <a:spcPts val="0"/>
              </a:spcBef>
              <a:spcAft>
                <a:spcPts val="0"/>
              </a:spcAft>
              <a:buNone/>
            </a:pPr>
            <a:r>
              <a:rPr lang="es-ES" sz="1300" dirty="0"/>
              <a:t>– Una clase concreta puede tener subclases abstractas (pero estas deben tener a su vez descendientes concretas).</a:t>
            </a:r>
            <a:endParaRPr lang="es-ES" dirty="0"/>
          </a:p>
          <a:p>
            <a:pPr marL="0" lvl="0" indent="0" algn="l" rtl="0">
              <a:spcBef>
                <a:spcPts val="0"/>
              </a:spcBef>
              <a:spcAft>
                <a:spcPts val="0"/>
              </a:spcAft>
              <a:buNone/>
            </a:pPr>
            <a:r>
              <a:rPr lang="es-ES" sz="1300" dirty="0"/>
              <a:t>– Sólo las clases concretas pueden ser clases terminales en el árbol de herencia.</a:t>
            </a:r>
            <a:endParaRPr lang="es-ES" dirty="0"/>
          </a:p>
          <a:p>
            <a:endParaRPr lang="es-CL" dirty="0"/>
          </a:p>
        </p:txBody>
      </p:sp>
      <p:sp>
        <p:nvSpPr>
          <p:cNvPr id="4" name="Slide Number Placeholder 3"/>
          <p:cNvSpPr>
            <a:spLocks noGrp="1"/>
          </p:cNvSpPr>
          <p:nvPr>
            <p:ph type="sldNum" sz="quarter" idx="5"/>
          </p:nvPr>
        </p:nvSpPr>
        <p:spPr/>
        <p:txBody>
          <a:bodyPr/>
          <a:lstStyle/>
          <a:p>
            <a:fld id="{66A3BB8C-AB23-4A1E-B1D0-EE68C15812D6}" type="slidenum">
              <a:rPr lang="es-CL" smtClean="0"/>
              <a:t>66</a:t>
            </a:fld>
            <a:endParaRPr lang="es-CL"/>
          </a:p>
        </p:txBody>
      </p:sp>
    </p:spTree>
    <p:extLst>
      <p:ext uri="{BB962C8B-B14F-4D97-AF65-F5344CB8AC3E}">
        <p14:creationId xmlns:p14="http://schemas.microsoft.com/office/powerpoint/2010/main" val="3233544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VER SI SACAR O BUSCAR UNO QUE SE PUEDAN EXPLICAR LOS METODOS</a:t>
            </a:r>
          </a:p>
          <a:p>
            <a:endParaRPr lang="es-CL" dirty="0"/>
          </a:p>
        </p:txBody>
      </p:sp>
      <p:sp>
        <p:nvSpPr>
          <p:cNvPr id="4" name="Slide Number Placeholder 3"/>
          <p:cNvSpPr>
            <a:spLocks noGrp="1"/>
          </p:cNvSpPr>
          <p:nvPr>
            <p:ph type="sldNum" sz="quarter" idx="5"/>
          </p:nvPr>
        </p:nvSpPr>
        <p:spPr/>
        <p:txBody>
          <a:bodyPr/>
          <a:lstStyle/>
          <a:p>
            <a:fld id="{66A3BB8C-AB23-4A1E-B1D0-EE68C15812D6}" type="slidenum">
              <a:rPr lang="es-CL" smtClean="0"/>
              <a:t>67</a:t>
            </a:fld>
            <a:endParaRPr lang="es-CL"/>
          </a:p>
        </p:txBody>
      </p:sp>
    </p:spTree>
    <p:extLst>
      <p:ext uri="{BB962C8B-B14F-4D97-AF65-F5344CB8AC3E}">
        <p14:creationId xmlns:p14="http://schemas.microsoft.com/office/powerpoint/2010/main" val="3690806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 es 0, 1 o más</a:t>
            </a:r>
          </a:p>
        </p:txBody>
      </p:sp>
      <p:sp>
        <p:nvSpPr>
          <p:cNvPr id="4" name="Slide Number Placeholder 3"/>
          <p:cNvSpPr>
            <a:spLocks noGrp="1"/>
          </p:cNvSpPr>
          <p:nvPr>
            <p:ph type="sldNum" sz="quarter" idx="5"/>
          </p:nvPr>
        </p:nvSpPr>
        <p:spPr/>
        <p:txBody>
          <a:bodyPr/>
          <a:lstStyle/>
          <a:p>
            <a:fld id="{66A3BB8C-AB23-4A1E-B1D0-EE68C15812D6}" type="slidenum">
              <a:rPr lang="es-CL" smtClean="0"/>
              <a:t>31</a:t>
            </a:fld>
            <a:endParaRPr lang="es-CL"/>
          </a:p>
        </p:txBody>
      </p:sp>
    </p:spTree>
    <p:extLst>
      <p:ext uri="{BB962C8B-B14F-4D97-AF65-F5344CB8AC3E}">
        <p14:creationId xmlns:p14="http://schemas.microsoft.com/office/powerpoint/2010/main" val="4021219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L" dirty="0"/>
          </a:p>
        </p:txBody>
      </p:sp>
      <p:sp>
        <p:nvSpPr>
          <p:cNvPr id="4" name="Slide Number Placeholder 3"/>
          <p:cNvSpPr>
            <a:spLocks noGrp="1"/>
          </p:cNvSpPr>
          <p:nvPr>
            <p:ph type="sldNum" sz="quarter" idx="5"/>
          </p:nvPr>
        </p:nvSpPr>
        <p:spPr/>
        <p:txBody>
          <a:bodyPr/>
          <a:lstStyle/>
          <a:p>
            <a:fld id="{66A3BB8C-AB23-4A1E-B1D0-EE68C15812D6}" type="slidenum">
              <a:rPr lang="es-CL" smtClean="0"/>
              <a:t>36</a:t>
            </a:fld>
            <a:endParaRPr lang="es-CL"/>
          </a:p>
        </p:txBody>
      </p:sp>
    </p:spTree>
    <p:extLst>
      <p:ext uri="{BB962C8B-B14F-4D97-AF65-F5344CB8AC3E}">
        <p14:creationId xmlns:p14="http://schemas.microsoft.com/office/powerpoint/2010/main" val="1297477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s-ES" u="sng" dirty="0">
                <a:solidFill>
                  <a:schemeClr val="hlink"/>
                </a:solidFill>
                <a:hlinkClick r:id="rId3"/>
              </a:rPr>
              <a:t>https://books.google.cl/books?id=iUrJzO7CX-IC&amp;printsec=frontcover&amp;hl=es&amp;source=gbs_vpt_buy#v=onepage&amp;q&amp;f=false</a:t>
            </a:r>
            <a:endParaRPr lang="es-ES" dirty="0"/>
          </a:p>
          <a:p>
            <a:pPr marL="0" lvl="0" indent="0" algn="l" rtl="0">
              <a:spcBef>
                <a:spcPts val="0"/>
              </a:spcBef>
              <a:spcAft>
                <a:spcPts val="0"/>
              </a:spcAft>
              <a:buNone/>
            </a:pPr>
            <a:r>
              <a:rPr lang="es-ES" dirty="0"/>
              <a:t>Poco usual este mecanismo</a:t>
            </a:r>
          </a:p>
          <a:p>
            <a:pPr marL="0" lvl="0" indent="0" algn="l" rtl="0">
              <a:spcBef>
                <a:spcPts val="0"/>
              </a:spcBef>
              <a:spcAft>
                <a:spcPts val="0"/>
              </a:spcAft>
              <a:buNone/>
            </a:pPr>
            <a:r>
              <a:rPr lang="es-ES" dirty="0"/>
              <a:t>Otro ejemplo:</a:t>
            </a:r>
          </a:p>
          <a:p>
            <a:pPr marL="0" lvl="0" indent="0" algn="l" rtl="0">
              <a:spcBef>
                <a:spcPts val="0"/>
              </a:spcBef>
              <a:spcAft>
                <a:spcPts val="0"/>
              </a:spcAft>
              <a:buNone/>
            </a:pPr>
            <a:r>
              <a:rPr lang="es-ES" dirty="0"/>
              <a:t>ESTUDIANTE(NOM, DIR, ESTUDIOS, CAMPUS, CURSO, AÑO)</a:t>
            </a:r>
          </a:p>
          <a:p>
            <a:pPr marL="0" lvl="0" indent="0" algn="l" rtl="0">
              <a:spcBef>
                <a:spcPts val="0"/>
              </a:spcBef>
              <a:spcAft>
                <a:spcPts val="0"/>
              </a:spcAft>
              <a:buNone/>
            </a:pPr>
            <a:r>
              <a:rPr lang="es-ES" dirty="0"/>
              <a:t>EMPLEADO (NOM, DIR, SUELDO, DIAS-VACACIONES)</a:t>
            </a:r>
          </a:p>
          <a:p>
            <a:pPr marL="0" lvl="0" indent="0" algn="l" rtl="0">
              <a:spcBef>
                <a:spcPts val="0"/>
              </a:spcBef>
              <a:spcAft>
                <a:spcPts val="0"/>
              </a:spcAft>
              <a:buNone/>
            </a:pPr>
            <a:r>
              <a:rPr lang="es-ES" dirty="0"/>
              <a:t>TRABAJADOR-ESTUDIANTE (NOM. DIR, SUELDO, ESTUDIOS, CAMPUS, CURSO)</a:t>
            </a:r>
          </a:p>
          <a:p>
            <a:pPr marL="0" lvl="0" indent="0" algn="l" rtl="0">
              <a:spcBef>
                <a:spcPts val="0"/>
              </a:spcBef>
              <a:spcAft>
                <a:spcPts val="0"/>
              </a:spcAft>
              <a:buNone/>
            </a:pPr>
            <a:r>
              <a:rPr lang="es-ES" dirty="0"/>
              <a:t>Super clases ESTUDIANTE y EMPLEADO; subclase TRABAJADOR-ESTUDIANTE</a:t>
            </a:r>
          </a:p>
          <a:p>
            <a:pPr marL="0" lvl="0" indent="0" algn="l" rtl="0">
              <a:spcBef>
                <a:spcPts val="0"/>
              </a:spcBef>
              <a:spcAft>
                <a:spcPts val="0"/>
              </a:spcAft>
              <a:buNone/>
            </a:pPr>
            <a:r>
              <a:rPr lang="es-ES" dirty="0"/>
              <a:t>Una herencia selectiva es cuando una subclase hereda solo algunas funciones de la superclase, clausula EXCEPT permite enumerar las funciones que no deben heredarse</a:t>
            </a:r>
          </a:p>
        </p:txBody>
      </p:sp>
      <p:sp>
        <p:nvSpPr>
          <p:cNvPr id="4" name="Slide Number Placeholder 3"/>
          <p:cNvSpPr>
            <a:spLocks noGrp="1"/>
          </p:cNvSpPr>
          <p:nvPr>
            <p:ph type="sldNum" sz="quarter" idx="5"/>
          </p:nvPr>
        </p:nvSpPr>
        <p:spPr/>
        <p:txBody>
          <a:bodyPr/>
          <a:lstStyle/>
          <a:p>
            <a:fld id="{66A3BB8C-AB23-4A1E-B1D0-EE68C15812D6}" type="slidenum">
              <a:rPr lang="es-CL" smtClean="0"/>
              <a:t>50</a:t>
            </a:fld>
            <a:endParaRPr lang="es-CL"/>
          </a:p>
        </p:txBody>
      </p:sp>
    </p:spTree>
    <p:extLst>
      <p:ext uri="{BB962C8B-B14F-4D97-AF65-F5344CB8AC3E}">
        <p14:creationId xmlns:p14="http://schemas.microsoft.com/office/powerpoint/2010/main" val="3269878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https://www.lucidchart.com/pages/es/que-es-un-diagrama-entidad-relacion </a:t>
            </a:r>
          </a:p>
          <a:p>
            <a:r>
              <a:rPr lang="es-CL" dirty="0"/>
              <a:t>Documentación completa respecto a este tipo de diagramas y sus distintas notaciones</a:t>
            </a:r>
          </a:p>
        </p:txBody>
      </p:sp>
      <p:sp>
        <p:nvSpPr>
          <p:cNvPr id="4" name="Slide Number Placeholder 3"/>
          <p:cNvSpPr>
            <a:spLocks noGrp="1"/>
          </p:cNvSpPr>
          <p:nvPr>
            <p:ph type="sldNum" sz="quarter" idx="5"/>
          </p:nvPr>
        </p:nvSpPr>
        <p:spPr/>
        <p:txBody>
          <a:bodyPr/>
          <a:lstStyle/>
          <a:p>
            <a:fld id="{66A3BB8C-AB23-4A1E-B1D0-EE68C15812D6}" type="slidenum">
              <a:rPr lang="es-CL" smtClean="0"/>
              <a:t>55</a:t>
            </a:fld>
            <a:endParaRPr lang="es-CL"/>
          </a:p>
        </p:txBody>
      </p:sp>
    </p:spTree>
    <p:extLst>
      <p:ext uri="{BB962C8B-B14F-4D97-AF65-F5344CB8AC3E}">
        <p14:creationId xmlns:p14="http://schemas.microsoft.com/office/powerpoint/2010/main" val="1136922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https://www.lucidchart.com/pages/es/que-es-un-diagrama-entidad-relacion </a:t>
            </a:r>
          </a:p>
          <a:p>
            <a:r>
              <a:rPr lang="es-CL" dirty="0"/>
              <a:t>Documentación completa respecto a este tipo de diagramas y sus distintas notaciones</a:t>
            </a:r>
          </a:p>
          <a:p>
            <a:endParaRPr lang="es-CL" dirty="0"/>
          </a:p>
        </p:txBody>
      </p:sp>
      <p:sp>
        <p:nvSpPr>
          <p:cNvPr id="4" name="Slide Number Placeholder 3"/>
          <p:cNvSpPr>
            <a:spLocks noGrp="1"/>
          </p:cNvSpPr>
          <p:nvPr>
            <p:ph type="sldNum" sz="quarter" idx="5"/>
          </p:nvPr>
        </p:nvSpPr>
        <p:spPr/>
        <p:txBody>
          <a:bodyPr/>
          <a:lstStyle/>
          <a:p>
            <a:fld id="{66A3BB8C-AB23-4A1E-B1D0-EE68C15812D6}" type="slidenum">
              <a:rPr lang="es-CL" smtClean="0"/>
              <a:t>56</a:t>
            </a:fld>
            <a:endParaRPr lang="es-CL"/>
          </a:p>
        </p:txBody>
      </p:sp>
    </p:spTree>
    <p:extLst>
      <p:ext uri="{BB962C8B-B14F-4D97-AF65-F5344CB8AC3E}">
        <p14:creationId xmlns:p14="http://schemas.microsoft.com/office/powerpoint/2010/main" val="2289958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https://www.lucidchart.com/pages/es/que-es-un-diagrama-entidad-relacion </a:t>
            </a:r>
          </a:p>
          <a:p>
            <a:r>
              <a:rPr lang="es-CL" dirty="0"/>
              <a:t>Documentación completa respecto a este tipo de diagramas y sus distintas notaciones</a:t>
            </a:r>
          </a:p>
          <a:p>
            <a:endParaRPr lang="es-CL" dirty="0"/>
          </a:p>
        </p:txBody>
      </p:sp>
      <p:sp>
        <p:nvSpPr>
          <p:cNvPr id="4" name="Slide Number Placeholder 3"/>
          <p:cNvSpPr>
            <a:spLocks noGrp="1"/>
          </p:cNvSpPr>
          <p:nvPr>
            <p:ph type="sldNum" sz="quarter" idx="5"/>
          </p:nvPr>
        </p:nvSpPr>
        <p:spPr/>
        <p:txBody>
          <a:bodyPr/>
          <a:lstStyle/>
          <a:p>
            <a:fld id="{66A3BB8C-AB23-4A1E-B1D0-EE68C15812D6}" type="slidenum">
              <a:rPr lang="es-CL" smtClean="0"/>
              <a:t>57</a:t>
            </a:fld>
            <a:endParaRPr lang="es-CL"/>
          </a:p>
        </p:txBody>
      </p:sp>
    </p:spTree>
    <p:extLst>
      <p:ext uri="{BB962C8B-B14F-4D97-AF65-F5344CB8AC3E}">
        <p14:creationId xmlns:p14="http://schemas.microsoft.com/office/powerpoint/2010/main" val="33779040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s-ES" dirty="0"/>
              <a:t>PUEDE ELIMINARSE O JUNTARSE CON SEMANTICA</a:t>
            </a:r>
          </a:p>
        </p:txBody>
      </p:sp>
      <p:sp>
        <p:nvSpPr>
          <p:cNvPr id="4" name="Slide Number Placeholder 3"/>
          <p:cNvSpPr>
            <a:spLocks noGrp="1"/>
          </p:cNvSpPr>
          <p:nvPr>
            <p:ph type="sldNum" sz="quarter" idx="5"/>
          </p:nvPr>
        </p:nvSpPr>
        <p:spPr/>
        <p:txBody>
          <a:bodyPr/>
          <a:lstStyle/>
          <a:p>
            <a:fld id="{66A3BB8C-AB23-4A1E-B1D0-EE68C15812D6}" type="slidenum">
              <a:rPr lang="es-CL" smtClean="0"/>
              <a:t>62</a:t>
            </a:fld>
            <a:endParaRPr lang="es-CL"/>
          </a:p>
        </p:txBody>
      </p:sp>
    </p:spTree>
    <p:extLst>
      <p:ext uri="{BB962C8B-B14F-4D97-AF65-F5344CB8AC3E}">
        <p14:creationId xmlns:p14="http://schemas.microsoft.com/office/powerpoint/2010/main" val="11822597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Ver tema cardinalidad</a:t>
            </a:r>
          </a:p>
        </p:txBody>
      </p:sp>
      <p:sp>
        <p:nvSpPr>
          <p:cNvPr id="4" name="Slide Number Placeholder 3"/>
          <p:cNvSpPr>
            <a:spLocks noGrp="1"/>
          </p:cNvSpPr>
          <p:nvPr>
            <p:ph type="sldNum" sz="quarter" idx="5"/>
          </p:nvPr>
        </p:nvSpPr>
        <p:spPr/>
        <p:txBody>
          <a:bodyPr/>
          <a:lstStyle/>
          <a:p>
            <a:fld id="{66A3BB8C-AB23-4A1E-B1D0-EE68C15812D6}" type="slidenum">
              <a:rPr lang="es-CL" smtClean="0"/>
              <a:t>64</a:t>
            </a:fld>
            <a:endParaRPr lang="es-CL"/>
          </a:p>
        </p:txBody>
      </p:sp>
    </p:spTree>
    <p:extLst>
      <p:ext uri="{BB962C8B-B14F-4D97-AF65-F5344CB8AC3E}">
        <p14:creationId xmlns:p14="http://schemas.microsoft.com/office/powerpoint/2010/main" val="33435095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6A147-2B59-660A-60E1-E5C0567D622A}"/>
              </a:ext>
            </a:extLst>
          </p:cNvPr>
          <p:cNvSpPr>
            <a:spLocks noGrp="1"/>
          </p:cNvSpPr>
          <p:nvPr>
            <p:ph type="ctrTitle"/>
          </p:nvPr>
        </p:nvSpPr>
        <p:spPr>
          <a:xfrm>
            <a:off x="751562" y="1516728"/>
            <a:ext cx="10688878" cy="1138585"/>
          </a:xfrm>
        </p:spPr>
        <p:txBody>
          <a:bodyPr anchor="ctr">
            <a:normAutofit/>
          </a:bodyPr>
          <a:lstStyle>
            <a:lvl1pPr algn="ctr">
              <a:defRPr sz="3600"/>
            </a:lvl1pPr>
          </a:lstStyle>
          <a:p>
            <a:r>
              <a:rPr lang="en-US" dirty="0"/>
              <a:t>Click to edit Master title style</a:t>
            </a:r>
            <a:endParaRPr lang="es-CL" dirty="0"/>
          </a:p>
        </p:txBody>
      </p:sp>
      <p:sp>
        <p:nvSpPr>
          <p:cNvPr id="3" name="Subtitle 2">
            <a:extLst>
              <a:ext uri="{FF2B5EF4-FFF2-40B4-BE49-F238E27FC236}">
                <a16:creationId xmlns:a16="http://schemas.microsoft.com/office/drawing/2014/main" id="{18932C23-158F-860B-0F88-D34489DA5393}"/>
              </a:ext>
            </a:extLst>
          </p:cNvPr>
          <p:cNvSpPr>
            <a:spLocks noGrp="1"/>
          </p:cNvSpPr>
          <p:nvPr>
            <p:ph type="subTitle" idx="1"/>
          </p:nvPr>
        </p:nvSpPr>
        <p:spPr>
          <a:xfrm>
            <a:off x="751562" y="2705941"/>
            <a:ext cx="10688878" cy="794557"/>
          </a:xfrm>
        </p:spPr>
        <p:txBody>
          <a:bodyPr anchor="ctr">
            <a:normAutofit/>
          </a:bodyPr>
          <a:lstStyle>
            <a:lvl1pPr marL="0" indent="0" algn="ctr">
              <a:lnSpc>
                <a:spcPct val="100000"/>
              </a:lnSpc>
              <a:spcBef>
                <a:spcPts val="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7" name="Picture 49" descr="USM1">
            <a:extLst>
              <a:ext uri="{FF2B5EF4-FFF2-40B4-BE49-F238E27FC236}">
                <a16:creationId xmlns:a16="http://schemas.microsoft.com/office/drawing/2014/main" id="{5C4D5269-968A-A46B-C6E7-409C0F7F4F5E}"/>
              </a:ext>
            </a:extLst>
          </p:cNvPr>
          <p:cNvPicPr>
            <a:picLocks noChangeAspect="1" noChangeArrowheads="1"/>
          </p:cNvPicPr>
          <p:nvPr userDrawn="1"/>
        </p:nvPicPr>
        <p:blipFill>
          <a:blip r:embed="rId2" cstate="print"/>
          <a:srcRect/>
          <a:stretch>
            <a:fillRect/>
          </a:stretch>
        </p:blipFill>
        <p:spPr bwMode="auto">
          <a:xfrm>
            <a:off x="0" y="4176584"/>
            <a:ext cx="12192000" cy="2760355"/>
          </a:xfrm>
          <a:prstGeom prst="rect">
            <a:avLst/>
          </a:prstGeom>
          <a:noFill/>
        </p:spPr>
      </p:pic>
      <p:pic>
        <p:nvPicPr>
          <p:cNvPr id="11" name="Picture 2">
            <a:extLst>
              <a:ext uri="{FF2B5EF4-FFF2-40B4-BE49-F238E27FC236}">
                <a16:creationId xmlns:a16="http://schemas.microsoft.com/office/drawing/2014/main" id="{4C78D4A0-E7CA-21E2-70FA-E1E81EC2F94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974931" y="60375"/>
            <a:ext cx="6242137" cy="1560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119614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06FE5-8EBA-C6F3-BBBE-599D0EFD0E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CL"/>
          </a:p>
        </p:txBody>
      </p:sp>
      <p:sp>
        <p:nvSpPr>
          <p:cNvPr id="3" name="Content Placeholder 2">
            <a:extLst>
              <a:ext uri="{FF2B5EF4-FFF2-40B4-BE49-F238E27FC236}">
                <a16:creationId xmlns:a16="http://schemas.microsoft.com/office/drawing/2014/main" id="{D4136135-4793-5500-3954-37CFD5CDDF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4" name="Text Placeholder 3">
            <a:extLst>
              <a:ext uri="{FF2B5EF4-FFF2-40B4-BE49-F238E27FC236}">
                <a16:creationId xmlns:a16="http://schemas.microsoft.com/office/drawing/2014/main" id="{667F8111-C0C1-EF0F-5EC8-21B63AD48E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Rectangle 11">
            <a:extLst>
              <a:ext uri="{FF2B5EF4-FFF2-40B4-BE49-F238E27FC236}">
                <a16:creationId xmlns:a16="http://schemas.microsoft.com/office/drawing/2014/main" id="{27BFCD00-DA44-6862-D8A8-28FEE9E165A8}"/>
              </a:ext>
            </a:extLst>
          </p:cNvPr>
          <p:cNvSpPr/>
          <p:nvPr userDrawn="1"/>
        </p:nvSpPr>
        <p:spPr>
          <a:xfrm rot="16200000">
            <a:off x="1344599" y="-1344600"/>
            <a:ext cx="360000" cy="3049200"/>
          </a:xfrm>
          <a:prstGeom prst="rect">
            <a:avLst/>
          </a:prstGeom>
          <a:solidFill>
            <a:srgbClr val="004B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Rectangle 12">
            <a:extLst>
              <a:ext uri="{FF2B5EF4-FFF2-40B4-BE49-F238E27FC236}">
                <a16:creationId xmlns:a16="http://schemas.microsoft.com/office/drawing/2014/main" id="{1574F83F-B93C-9AD0-9DE6-D1A535D00665}"/>
              </a:ext>
            </a:extLst>
          </p:cNvPr>
          <p:cNvSpPr/>
          <p:nvPr userDrawn="1"/>
        </p:nvSpPr>
        <p:spPr>
          <a:xfrm rot="5400000">
            <a:off x="7438203" y="-1344599"/>
            <a:ext cx="360000" cy="3049200"/>
          </a:xfrm>
          <a:prstGeom prst="rect">
            <a:avLst/>
          </a:prstGeom>
          <a:solidFill>
            <a:srgbClr val="F7A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 name="Rectangle 13">
            <a:extLst>
              <a:ext uri="{FF2B5EF4-FFF2-40B4-BE49-F238E27FC236}">
                <a16:creationId xmlns:a16="http://schemas.microsoft.com/office/drawing/2014/main" id="{DD35C8D2-8FC4-0A95-6A71-9195AD094D0A}"/>
              </a:ext>
            </a:extLst>
          </p:cNvPr>
          <p:cNvSpPr/>
          <p:nvPr userDrawn="1"/>
        </p:nvSpPr>
        <p:spPr>
          <a:xfrm rot="5400000">
            <a:off x="4393799" y="-1344599"/>
            <a:ext cx="360000" cy="3049200"/>
          </a:xfrm>
          <a:prstGeom prst="rect">
            <a:avLst/>
          </a:prstGeom>
          <a:solidFill>
            <a:srgbClr val="008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5" name="Rectangle 14">
            <a:extLst>
              <a:ext uri="{FF2B5EF4-FFF2-40B4-BE49-F238E27FC236}">
                <a16:creationId xmlns:a16="http://schemas.microsoft.com/office/drawing/2014/main" id="{A368B9EF-FA14-AEA4-323C-4DAD67C122D9}"/>
              </a:ext>
            </a:extLst>
          </p:cNvPr>
          <p:cNvSpPr/>
          <p:nvPr userDrawn="1"/>
        </p:nvSpPr>
        <p:spPr>
          <a:xfrm rot="5400000">
            <a:off x="10487403" y="-1344601"/>
            <a:ext cx="360000" cy="3049200"/>
          </a:xfrm>
          <a:prstGeom prst="rect">
            <a:avLst/>
          </a:prstGeom>
          <a:solidFill>
            <a:srgbClr val="D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6" name="Rectangle 15">
            <a:extLst>
              <a:ext uri="{FF2B5EF4-FFF2-40B4-BE49-F238E27FC236}">
                <a16:creationId xmlns:a16="http://schemas.microsoft.com/office/drawing/2014/main" id="{912B4CA3-F829-8A8D-95E8-D3D7AAE9364E}"/>
              </a:ext>
            </a:extLst>
          </p:cNvPr>
          <p:cNvSpPr/>
          <p:nvPr userDrawn="1"/>
        </p:nvSpPr>
        <p:spPr>
          <a:xfrm rot="16200000">
            <a:off x="10487403" y="5161083"/>
            <a:ext cx="360000" cy="3049200"/>
          </a:xfrm>
          <a:prstGeom prst="rect">
            <a:avLst/>
          </a:prstGeom>
          <a:solidFill>
            <a:srgbClr val="004B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7" name="Rectangle 16">
            <a:extLst>
              <a:ext uri="{FF2B5EF4-FFF2-40B4-BE49-F238E27FC236}">
                <a16:creationId xmlns:a16="http://schemas.microsoft.com/office/drawing/2014/main" id="{5AD4B7D2-A44B-B563-DFC3-ABFE38CB708B}"/>
              </a:ext>
            </a:extLst>
          </p:cNvPr>
          <p:cNvSpPr/>
          <p:nvPr userDrawn="1"/>
        </p:nvSpPr>
        <p:spPr>
          <a:xfrm rot="5400000">
            <a:off x="4393799" y="5153399"/>
            <a:ext cx="360000" cy="3049200"/>
          </a:xfrm>
          <a:prstGeom prst="rect">
            <a:avLst/>
          </a:prstGeom>
          <a:solidFill>
            <a:srgbClr val="F7A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18" name="Rectangle 17">
            <a:extLst>
              <a:ext uri="{FF2B5EF4-FFF2-40B4-BE49-F238E27FC236}">
                <a16:creationId xmlns:a16="http://schemas.microsoft.com/office/drawing/2014/main" id="{E21A80A0-7EC1-3467-41ED-808D7BE03069}"/>
              </a:ext>
            </a:extLst>
          </p:cNvPr>
          <p:cNvSpPr/>
          <p:nvPr userDrawn="1"/>
        </p:nvSpPr>
        <p:spPr>
          <a:xfrm rot="5400000">
            <a:off x="7438203" y="5153400"/>
            <a:ext cx="360000" cy="3049200"/>
          </a:xfrm>
          <a:prstGeom prst="rect">
            <a:avLst/>
          </a:prstGeom>
          <a:solidFill>
            <a:srgbClr val="008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9" name="Rectangle 18">
            <a:extLst>
              <a:ext uri="{FF2B5EF4-FFF2-40B4-BE49-F238E27FC236}">
                <a16:creationId xmlns:a16="http://schemas.microsoft.com/office/drawing/2014/main" id="{B2B0C351-286D-5242-6F3F-C8BEAB648319}"/>
              </a:ext>
            </a:extLst>
          </p:cNvPr>
          <p:cNvSpPr/>
          <p:nvPr userDrawn="1"/>
        </p:nvSpPr>
        <p:spPr>
          <a:xfrm rot="5400000">
            <a:off x="1344600" y="5153399"/>
            <a:ext cx="360000" cy="3049200"/>
          </a:xfrm>
          <a:prstGeom prst="rect">
            <a:avLst/>
          </a:prstGeom>
          <a:solidFill>
            <a:srgbClr val="D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0" name="Slide Number Placeholder 5">
            <a:extLst>
              <a:ext uri="{FF2B5EF4-FFF2-40B4-BE49-F238E27FC236}">
                <a16:creationId xmlns:a16="http://schemas.microsoft.com/office/drawing/2014/main" id="{C9B8BBD3-118C-AB7F-BB8E-23EE05626D70}"/>
              </a:ext>
            </a:extLst>
          </p:cNvPr>
          <p:cNvSpPr>
            <a:spLocks noGrp="1"/>
          </p:cNvSpPr>
          <p:nvPr>
            <p:ph type="sldNum" sz="quarter" idx="12"/>
          </p:nvPr>
        </p:nvSpPr>
        <p:spPr>
          <a:xfrm>
            <a:off x="11766006" y="6497997"/>
            <a:ext cx="421200" cy="365125"/>
          </a:xfrm>
        </p:spPr>
        <p:txBody>
          <a:bodyPr/>
          <a:lstStyle>
            <a:lvl1pPr algn="ctr">
              <a:defRPr>
                <a:solidFill>
                  <a:schemeClr val="bg1"/>
                </a:solidFill>
              </a:defRPr>
            </a:lvl1pPr>
          </a:lstStyle>
          <a:p>
            <a:fld id="{53277F46-3D48-465E-89EF-2F849361E787}" type="slidenum">
              <a:rPr lang="es-CL" smtClean="0"/>
              <a:pPr/>
              <a:t>‹Nº›</a:t>
            </a:fld>
            <a:endParaRPr lang="es-CL" dirty="0"/>
          </a:p>
        </p:txBody>
      </p:sp>
      <p:sp>
        <p:nvSpPr>
          <p:cNvPr id="21" name="Date Placeholder 1">
            <a:extLst>
              <a:ext uri="{FF2B5EF4-FFF2-40B4-BE49-F238E27FC236}">
                <a16:creationId xmlns:a16="http://schemas.microsoft.com/office/drawing/2014/main" id="{4E1B585C-B69E-303E-6454-0EC9BD0713AD}"/>
              </a:ext>
            </a:extLst>
          </p:cNvPr>
          <p:cNvSpPr>
            <a:spLocks noGrp="1"/>
          </p:cNvSpPr>
          <p:nvPr>
            <p:ph type="dt" sz="half" idx="10"/>
          </p:nvPr>
        </p:nvSpPr>
        <p:spPr>
          <a:xfrm>
            <a:off x="4794" y="6497997"/>
            <a:ext cx="948243" cy="365125"/>
          </a:xfrm>
        </p:spPr>
        <p:txBody>
          <a:bodyPr/>
          <a:lstStyle>
            <a:lvl1pPr>
              <a:defRPr>
                <a:solidFill>
                  <a:schemeClr val="bg1"/>
                </a:solidFill>
              </a:defRPr>
            </a:lvl1pPr>
          </a:lstStyle>
          <a:p>
            <a:fld id="{29AB88CE-0D47-4437-84BC-A218A62F6033}" type="datetime1">
              <a:rPr lang="es-CL" smtClean="0"/>
              <a:pPr/>
              <a:t>19-08-2024</a:t>
            </a:fld>
            <a:endParaRPr lang="es-CL"/>
          </a:p>
        </p:txBody>
      </p:sp>
      <p:sp>
        <p:nvSpPr>
          <p:cNvPr id="22" name="Footer Placeholder 2">
            <a:extLst>
              <a:ext uri="{FF2B5EF4-FFF2-40B4-BE49-F238E27FC236}">
                <a16:creationId xmlns:a16="http://schemas.microsoft.com/office/drawing/2014/main" id="{61223FA1-1DE9-2640-353A-AC094675D670}"/>
              </a:ext>
            </a:extLst>
          </p:cNvPr>
          <p:cNvSpPr>
            <a:spLocks noGrp="1"/>
          </p:cNvSpPr>
          <p:nvPr>
            <p:ph type="ftr" sz="quarter" idx="11"/>
          </p:nvPr>
        </p:nvSpPr>
        <p:spPr>
          <a:xfrm>
            <a:off x="3053994" y="6497997"/>
            <a:ext cx="6084012" cy="224775"/>
          </a:xfrm>
        </p:spPr>
        <p:txBody>
          <a:bodyPr/>
          <a:lstStyle>
            <a:lvl1pPr>
              <a:defRPr>
                <a:solidFill>
                  <a:schemeClr val="bg1"/>
                </a:solidFill>
              </a:defRPr>
            </a:lvl1pPr>
          </a:lstStyle>
          <a:p>
            <a:endParaRPr lang="es-CL" dirty="0"/>
          </a:p>
        </p:txBody>
      </p:sp>
    </p:spTree>
    <p:extLst>
      <p:ext uri="{BB962C8B-B14F-4D97-AF65-F5344CB8AC3E}">
        <p14:creationId xmlns:p14="http://schemas.microsoft.com/office/powerpoint/2010/main" val="57977851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C76ED-760A-CDEA-0CE3-BC4E095D7E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CL"/>
          </a:p>
        </p:txBody>
      </p:sp>
      <p:sp>
        <p:nvSpPr>
          <p:cNvPr id="3" name="Picture Placeholder 2">
            <a:extLst>
              <a:ext uri="{FF2B5EF4-FFF2-40B4-BE49-F238E27FC236}">
                <a16:creationId xmlns:a16="http://schemas.microsoft.com/office/drawing/2014/main" id="{C5E7D1DA-A577-DC2E-B238-21B67D6F65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a:p>
        </p:txBody>
      </p:sp>
      <p:sp>
        <p:nvSpPr>
          <p:cNvPr id="4" name="Text Placeholder 3">
            <a:extLst>
              <a:ext uri="{FF2B5EF4-FFF2-40B4-BE49-F238E27FC236}">
                <a16:creationId xmlns:a16="http://schemas.microsoft.com/office/drawing/2014/main" id="{6B63D10B-CCAF-36BE-A051-B1FA43820A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Rectangle 11">
            <a:extLst>
              <a:ext uri="{FF2B5EF4-FFF2-40B4-BE49-F238E27FC236}">
                <a16:creationId xmlns:a16="http://schemas.microsoft.com/office/drawing/2014/main" id="{5CD7594E-062E-A2AB-FEBE-643CC0F1E125}"/>
              </a:ext>
            </a:extLst>
          </p:cNvPr>
          <p:cNvSpPr/>
          <p:nvPr userDrawn="1"/>
        </p:nvSpPr>
        <p:spPr>
          <a:xfrm rot="16200000">
            <a:off x="1344599" y="-1344600"/>
            <a:ext cx="360000" cy="3049200"/>
          </a:xfrm>
          <a:prstGeom prst="rect">
            <a:avLst/>
          </a:prstGeom>
          <a:solidFill>
            <a:srgbClr val="004B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Rectangle 12">
            <a:extLst>
              <a:ext uri="{FF2B5EF4-FFF2-40B4-BE49-F238E27FC236}">
                <a16:creationId xmlns:a16="http://schemas.microsoft.com/office/drawing/2014/main" id="{DA7BF940-AF31-1262-DA1F-783CBC864006}"/>
              </a:ext>
            </a:extLst>
          </p:cNvPr>
          <p:cNvSpPr/>
          <p:nvPr userDrawn="1"/>
        </p:nvSpPr>
        <p:spPr>
          <a:xfrm rot="5400000">
            <a:off x="7438203" y="-1344599"/>
            <a:ext cx="360000" cy="3049200"/>
          </a:xfrm>
          <a:prstGeom prst="rect">
            <a:avLst/>
          </a:prstGeom>
          <a:solidFill>
            <a:srgbClr val="F7A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 name="Rectangle 13">
            <a:extLst>
              <a:ext uri="{FF2B5EF4-FFF2-40B4-BE49-F238E27FC236}">
                <a16:creationId xmlns:a16="http://schemas.microsoft.com/office/drawing/2014/main" id="{39BECFC4-F024-365E-D5DD-9C8A9FEC726B}"/>
              </a:ext>
            </a:extLst>
          </p:cNvPr>
          <p:cNvSpPr/>
          <p:nvPr userDrawn="1"/>
        </p:nvSpPr>
        <p:spPr>
          <a:xfrm rot="5400000">
            <a:off x="4393799" y="-1344599"/>
            <a:ext cx="360000" cy="3049200"/>
          </a:xfrm>
          <a:prstGeom prst="rect">
            <a:avLst/>
          </a:prstGeom>
          <a:solidFill>
            <a:srgbClr val="008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5" name="Rectangle 14">
            <a:extLst>
              <a:ext uri="{FF2B5EF4-FFF2-40B4-BE49-F238E27FC236}">
                <a16:creationId xmlns:a16="http://schemas.microsoft.com/office/drawing/2014/main" id="{8881F96F-A79D-91B1-7B6C-9528BD5D872A}"/>
              </a:ext>
            </a:extLst>
          </p:cNvPr>
          <p:cNvSpPr/>
          <p:nvPr userDrawn="1"/>
        </p:nvSpPr>
        <p:spPr>
          <a:xfrm rot="5400000">
            <a:off x="10487403" y="-1344601"/>
            <a:ext cx="360000" cy="3049200"/>
          </a:xfrm>
          <a:prstGeom prst="rect">
            <a:avLst/>
          </a:prstGeom>
          <a:solidFill>
            <a:srgbClr val="D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6" name="Rectangle 15">
            <a:extLst>
              <a:ext uri="{FF2B5EF4-FFF2-40B4-BE49-F238E27FC236}">
                <a16:creationId xmlns:a16="http://schemas.microsoft.com/office/drawing/2014/main" id="{658B840C-FA04-512E-BBF3-10FB6C8C1B4C}"/>
              </a:ext>
            </a:extLst>
          </p:cNvPr>
          <p:cNvSpPr/>
          <p:nvPr userDrawn="1"/>
        </p:nvSpPr>
        <p:spPr>
          <a:xfrm rot="16200000">
            <a:off x="10487403" y="5161083"/>
            <a:ext cx="360000" cy="3049200"/>
          </a:xfrm>
          <a:prstGeom prst="rect">
            <a:avLst/>
          </a:prstGeom>
          <a:solidFill>
            <a:srgbClr val="004B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7" name="Rectangle 16">
            <a:extLst>
              <a:ext uri="{FF2B5EF4-FFF2-40B4-BE49-F238E27FC236}">
                <a16:creationId xmlns:a16="http://schemas.microsoft.com/office/drawing/2014/main" id="{30799DD9-7D7D-472C-2B17-1C3BF073641B}"/>
              </a:ext>
            </a:extLst>
          </p:cNvPr>
          <p:cNvSpPr/>
          <p:nvPr userDrawn="1"/>
        </p:nvSpPr>
        <p:spPr>
          <a:xfrm rot="5400000">
            <a:off x="4393799" y="5153399"/>
            <a:ext cx="360000" cy="3049200"/>
          </a:xfrm>
          <a:prstGeom prst="rect">
            <a:avLst/>
          </a:prstGeom>
          <a:solidFill>
            <a:srgbClr val="F7A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18" name="Rectangle 17">
            <a:extLst>
              <a:ext uri="{FF2B5EF4-FFF2-40B4-BE49-F238E27FC236}">
                <a16:creationId xmlns:a16="http://schemas.microsoft.com/office/drawing/2014/main" id="{FB169802-DDDB-A3F7-0863-896BE16BEAB1}"/>
              </a:ext>
            </a:extLst>
          </p:cNvPr>
          <p:cNvSpPr/>
          <p:nvPr userDrawn="1"/>
        </p:nvSpPr>
        <p:spPr>
          <a:xfrm rot="5400000">
            <a:off x="7438203" y="5153400"/>
            <a:ext cx="360000" cy="3049200"/>
          </a:xfrm>
          <a:prstGeom prst="rect">
            <a:avLst/>
          </a:prstGeom>
          <a:solidFill>
            <a:srgbClr val="008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9" name="Rectangle 18">
            <a:extLst>
              <a:ext uri="{FF2B5EF4-FFF2-40B4-BE49-F238E27FC236}">
                <a16:creationId xmlns:a16="http://schemas.microsoft.com/office/drawing/2014/main" id="{C4BF605A-EC4F-3E9A-4FC7-7D49BE75E2ED}"/>
              </a:ext>
            </a:extLst>
          </p:cNvPr>
          <p:cNvSpPr/>
          <p:nvPr userDrawn="1"/>
        </p:nvSpPr>
        <p:spPr>
          <a:xfrm rot="5400000">
            <a:off x="1344600" y="5153399"/>
            <a:ext cx="360000" cy="3049200"/>
          </a:xfrm>
          <a:prstGeom prst="rect">
            <a:avLst/>
          </a:prstGeom>
          <a:solidFill>
            <a:srgbClr val="D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0" name="Slide Number Placeholder 5">
            <a:extLst>
              <a:ext uri="{FF2B5EF4-FFF2-40B4-BE49-F238E27FC236}">
                <a16:creationId xmlns:a16="http://schemas.microsoft.com/office/drawing/2014/main" id="{03F02A89-6DBE-1621-FF92-6CF7403EBA06}"/>
              </a:ext>
            </a:extLst>
          </p:cNvPr>
          <p:cNvSpPr>
            <a:spLocks noGrp="1"/>
          </p:cNvSpPr>
          <p:nvPr>
            <p:ph type="sldNum" sz="quarter" idx="12"/>
          </p:nvPr>
        </p:nvSpPr>
        <p:spPr>
          <a:xfrm>
            <a:off x="11766006" y="6497997"/>
            <a:ext cx="421200" cy="365125"/>
          </a:xfrm>
        </p:spPr>
        <p:txBody>
          <a:bodyPr/>
          <a:lstStyle>
            <a:lvl1pPr algn="ctr">
              <a:defRPr>
                <a:solidFill>
                  <a:schemeClr val="bg1"/>
                </a:solidFill>
              </a:defRPr>
            </a:lvl1pPr>
          </a:lstStyle>
          <a:p>
            <a:fld id="{53277F46-3D48-465E-89EF-2F849361E787}" type="slidenum">
              <a:rPr lang="es-CL" smtClean="0"/>
              <a:pPr/>
              <a:t>‹Nº›</a:t>
            </a:fld>
            <a:endParaRPr lang="es-CL" dirty="0"/>
          </a:p>
        </p:txBody>
      </p:sp>
      <p:sp>
        <p:nvSpPr>
          <p:cNvPr id="21" name="Date Placeholder 1">
            <a:extLst>
              <a:ext uri="{FF2B5EF4-FFF2-40B4-BE49-F238E27FC236}">
                <a16:creationId xmlns:a16="http://schemas.microsoft.com/office/drawing/2014/main" id="{3330EDB8-0707-4BA0-B546-730063E3C4A1}"/>
              </a:ext>
            </a:extLst>
          </p:cNvPr>
          <p:cNvSpPr>
            <a:spLocks noGrp="1"/>
          </p:cNvSpPr>
          <p:nvPr>
            <p:ph type="dt" sz="half" idx="10"/>
          </p:nvPr>
        </p:nvSpPr>
        <p:spPr>
          <a:xfrm>
            <a:off x="4794" y="6497997"/>
            <a:ext cx="948243" cy="365125"/>
          </a:xfrm>
        </p:spPr>
        <p:txBody>
          <a:bodyPr/>
          <a:lstStyle>
            <a:lvl1pPr>
              <a:defRPr>
                <a:solidFill>
                  <a:schemeClr val="bg1"/>
                </a:solidFill>
              </a:defRPr>
            </a:lvl1pPr>
          </a:lstStyle>
          <a:p>
            <a:fld id="{29AB88CE-0D47-4437-84BC-A218A62F6033}" type="datetime1">
              <a:rPr lang="es-CL" smtClean="0"/>
              <a:pPr/>
              <a:t>19-08-2024</a:t>
            </a:fld>
            <a:endParaRPr lang="es-CL"/>
          </a:p>
        </p:txBody>
      </p:sp>
      <p:sp>
        <p:nvSpPr>
          <p:cNvPr id="22" name="Footer Placeholder 2">
            <a:extLst>
              <a:ext uri="{FF2B5EF4-FFF2-40B4-BE49-F238E27FC236}">
                <a16:creationId xmlns:a16="http://schemas.microsoft.com/office/drawing/2014/main" id="{F4F2699B-C0BB-BE88-C7FD-8BCC71682C33}"/>
              </a:ext>
            </a:extLst>
          </p:cNvPr>
          <p:cNvSpPr>
            <a:spLocks noGrp="1"/>
          </p:cNvSpPr>
          <p:nvPr>
            <p:ph type="ftr" sz="quarter" idx="11"/>
          </p:nvPr>
        </p:nvSpPr>
        <p:spPr>
          <a:xfrm>
            <a:off x="3053994" y="6497997"/>
            <a:ext cx="6084012" cy="224775"/>
          </a:xfrm>
        </p:spPr>
        <p:txBody>
          <a:bodyPr/>
          <a:lstStyle>
            <a:lvl1pPr>
              <a:defRPr>
                <a:solidFill>
                  <a:schemeClr val="bg1"/>
                </a:solidFill>
              </a:defRPr>
            </a:lvl1pPr>
          </a:lstStyle>
          <a:p>
            <a:endParaRPr lang="es-CL" dirty="0"/>
          </a:p>
        </p:txBody>
      </p:sp>
    </p:spTree>
    <p:extLst>
      <p:ext uri="{BB962C8B-B14F-4D97-AF65-F5344CB8AC3E}">
        <p14:creationId xmlns:p14="http://schemas.microsoft.com/office/powerpoint/2010/main" val="233783416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6610B-E71F-F049-A281-11A607D08E32}"/>
              </a:ext>
            </a:extLst>
          </p:cNvPr>
          <p:cNvSpPr>
            <a:spLocks noGrp="1"/>
          </p:cNvSpPr>
          <p:nvPr>
            <p:ph type="title"/>
          </p:nvPr>
        </p:nvSpPr>
        <p:spPr/>
        <p:txBody>
          <a:bodyPr/>
          <a:lstStyle/>
          <a:p>
            <a:r>
              <a:rPr lang="en-US"/>
              <a:t>Click to edit Master title style</a:t>
            </a:r>
            <a:endParaRPr lang="es-CL"/>
          </a:p>
        </p:txBody>
      </p:sp>
      <p:sp>
        <p:nvSpPr>
          <p:cNvPr id="3" name="Vertical Text Placeholder 2">
            <a:extLst>
              <a:ext uri="{FF2B5EF4-FFF2-40B4-BE49-F238E27FC236}">
                <a16:creationId xmlns:a16="http://schemas.microsoft.com/office/drawing/2014/main" id="{B2080122-A054-CA5C-E3B9-BC0EAAC074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11" name="Rectangle 10">
            <a:extLst>
              <a:ext uri="{FF2B5EF4-FFF2-40B4-BE49-F238E27FC236}">
                <a16:creationId xmlns:a16="http://schemas.microsoft.com/office/drawing/2014/main" id="{9A8551AC-F628-14BE-EAB6-FE78AE4C175C}"/>
              </a:ext>
            </a:extLst>
          </p:cNvPr>
          <p:cNvSpPr/>
          <p:nvPr userDrawn="1"/>
        </p:nvSpPr>
        <p:spPr>
          <a:xfrm rot="16200000">
            <a:off x="1344599" y="-1344600"/>
            <a:ext cx="360000" cy="3049200"/>
          </a:xfrm>
          <a:prstGeom prst="rect">
            <a:avLst/>
          </a:prstGeom>
          <a:solidFill>
            <a:srgbClr val="004B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angle 11">
            <a:extLst>
              <a:ext uri="{FF2B5EF4-FFF2-40B4-BE49-F238E27FC236}">
                <a16:creationId xmlns:a16="http://schemas.microsoft.com/office/drawing/2014/main" id="{4AB39CCC-D8F2-6407-41D0-B51F6AF43492}"/>
              </a:ext>
            </a:extLst>
          </p:cNvPr>
          <p:cNvSpPr/>
          <p:nvPr userDrawn="1"/>
        </p:nvSpPr>
        <p:spPr>
          <a:xfrm rot="5400000">
            <a:off x="7438203" y="-1344599"/>
            <a:ext cx="360000" cy="3049200"/>
          </a:xfrm>
          <a:prstGeom prst="rect">
            <a:avLst/>
          </a:prstGeom>
          <a:solidFill>
            <a:srgbClr val="F7A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Rectangle 12">
            <a:extLst>
              <a:ext uri="{FF2B5EF4-FFF2-40B4-BE49-F238E27FC236}">
                <a16:creationId xmlns:a16="http://schemas.microsoft.com/office/drawing/2014/main" id="{E2F85FE9-7AE2-0DEC-8432-099CF6F63EF9}"/>
              </a:ext>
            </a:extLst>
          </p:cNvPr>
          <p:cNvSpPr/>
          <p:nvPr userDrawn="1"/>
        </p:nvSpPr>
        <p:spPr>
          <a:xfrm rot="5400000">
            <a:off x="4393799" y="-1344599"/>
            <a:ext cx="360000" cy="3049200"/>
          </a:xfrm>
          <a:prstGeom prst="rect">
            <a:avLst/>
          </a:prstGeom>
          <a:solidFill>
            <a:srgbClr val="008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 name="Rectangle 13">
            <a:extLst>
              <a:ext uri="{FF2B5EF4-FFF2-40B4-BE49-F238E27FC236}">
                <a16:creationId xmlns:a16="http://schemas.microsoft.com/office/drawing/2014/main" id="{B8259DD4-A031-E406-A273-50D75DBD5FC1}"/>
              </a:ext>
            </a:extLst>
          </p:cNvPr>
          <p:cNvSpPr/>
          <p:nvPr userDrawn="1"/>
        </p:nvSpPr>
        <p:spPr>
          <a:xfrm rot="5400000">
            <a:off x="10487403" y="-1344601"/>
            <a:ext cx="360000" cy="3049200"/>
          </a:xfrm>
          <a:prstGeom prst="rect">
            <a:avLst/>
          </a:prstGeom>
          <a:solidFill>
            <a:srgbClr val="D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5" name="Rectangle 14">
            <a:extLst>
              <a:ext uri="{FF2B5EF4-FFF2-40B4-BE49-F238E27FC236}">
                <a16:creationId xmlns:a16="http://schemas.microsoft.com/office/drawing/2014/main" id="{45B7C2F3-3226-9F3E-13D0-43FE5E9CECF5}"/>
              </a:ext>
            </a:extLst>
          </p:cNvPr>
          <p:cNvSpPr/>
          <p:nvPr userDrawn="1"/>
        </p:nvSpPr>
        <p:spPr>
          <a:xfrm rot="16200000">
            <a:off x="10487403" y="5161083"/>
            <a:ext cx="360000" cy="3049200"/>
          </a:xfrm>
          <a:prstGeom prst="rect">
            <a:avLst/>
          </a:prstGeom>
          <a:solidFill>
            <a:srgbClr val="004B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6" name="Rectangle 15">
            <a:extLst>
              <a:ext uri="{FF2B5EF4-FFF2-40B4-BE49-F238E27FC236}">
                <a16:creationId xmlns:a16="http://schemas.microsoft.com/office/drawing/2014/main" id="{DCC4C920-1FE1-751F-85CF-83390A7351CE}"/>
              </a:ext>
            </a:extLst>
          </p:cNvPr>
          <p:cNvSpPr/>
          <p:nvPr userDrawn="1"/>
        </p:nvSpPr>
        <p:spPr>
          <a:xfrm rot="5400000">
            <a:off x="4393799" y="5153399"/>
            <a:ext cx="360000" cy="3049200"/>
          </a:xfrm>
          <a:prstGeom prst="rect">
            <a:avLst/>
          </a:prstGeom>
          <a:solidFill>
            <a:srgbClr val="F7A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17" name="Rectangle 16">
            <a:extLst>
              <a:ext uri="{FF2B5EF4-FFF2-40B4-BE49-F238E27FC236}">
                <a16:creationId xmlns:a16="http://schemas.microsoft.com/office/drawing/2014/main" id="{29CEB874-4E10-DC4C-516B-EE81556A637E}"/>
              </a:ext>
            </a:extLst>
          </p:cNvPr>
          <p:cNvSpPr/>
          <p:nvPr userDrawn="1"/>
        </p:nvSpPr>
        <p:spPr>
          <a:xfrm rot="5400000">
            <a:off x="7438203" y="5153400"/>
            <a:ext cx="360000" cy="3049200"/>
          </a:xfrm>
          <a:prstGeom prst="rect">
            <a:avLst/>
          </a:prstGeom>
          <a:solidFill>
            <a:srgbClr val="008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8" name="Rectangle 17">
            <a:extLst>
              <a:ext uri="{FF2B5EF4-FFF2-40B4-BE49-F238E27FC236}">
                <a16:creationId xmlns:a16="http://schemas.microsoft.com/office/drawing/2014/main" id="{C2D06949-5110-E187-BDB5-286DE2EF7798}"/>
              </a:ext>
            </a:extLst>
          </p:cNvPr>
          <p:cNvSpPr/>
          <p:nvPr userDrawn="1"/>
        </p:nvSpPr>
        <p:spPr>
          <a:xfrm rot="5400000">
            <a:off x="1344600" y="5153399"/>
            <a:ext cx="360000" cy="3049200"/>
          </a:xfrm>
          <a:prstGeom prst="rect">
            <a:avLst/>
          </a:prstGeom>
          <a:solidFill>
            <a:srgbClr val="D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9" name="Slide Number Placeholder 5">
            <a:extLst>
              <a:ext uri="{FF2B5EF4-FFF2-40B4-BE49-F238E27FC236}">
                <a16:creationId xmlns:a16="http://schemas.microsoft.com/office/drawing/2014/main" id="{3E686183-84EE-8F5C-5C04-84A1031A3E6E}"/>
              </a:ext>
            </a:extLst>
          </p:cNvPr>
          <p:cNvSpPr>
            <a:spLocks noGrp="1"/>
          </p:cNvSpPr>
          <p:nvPr>
            <p:ph type="sldNum" sz="quarter" idx="12"/>
          </p:nvPr>
        </p:nvSpPr>
        <p:spPr>
          <a:xfrm>
            <a:off x="11766006" y="6497997"/>
            <a:ext cx="421200" cy="365125"/>
          </a:xfrm>
        </p:spPr>
        <p:txBody>
          <a:bodyPr/>
          <a:lstStyle>
            <a:lvl1pPr algn="ctr">
              <a:defRPr>
                <a:solidFill>
                  <a:schemeClr val="bg1"/>
                </a:solidFill>
              </a:defRPr>
            </a:lvl1pPr>
          </a:lstStyle>
          <a:p>
            <a:fld id="{53277F46-3D48-465E-89EF-2F849361E787}" type="slidenum">
              <a:rPr lang="es-CL" smtClean="0"/>
              <a:pPr/>
              <a:t>‹Nº›</a:t>
            </a:fld>
            <a:endParaRPr lang="es-CL" dirty="0"/>
          </a:p>
        </p:txBody>
      </p:sp>
      <p:sp>
        <p:nvSpPr>
          <p:cNvPr id="20" name="Date Placeholder 1">
            <a:extLst>
              <a:ext uri="{FF2B5EF4-FFF2-40B4-BE49-F238E27FC236}">
                <a16:creationId xmlns:a16="http://schemas.microsoft.com/office/drawing/2014/main" id="{48F74518-B91B-F9F8-F670-BB4F948DB885}"/>
              </a:ext>
            </a:extLst>
          </p:cNvPr>
          <p:cNvSpPr>
            <a:spLocks noGrp="1"/>
          </p:cNvSpPr>
          <p:nvPr>
            <p:ph type="dt" sz="half" idx="10"/>
          </p:nvPr>
        </p:nvSpPr>
        <p:spPr>
          <a:xfrm>
            <a:off x="4794" y="6497997"/>
            <a:ext cx="948243" cy="365125"/>
          </a:xfrm>
        </p:spPr>
        <p:txBody>
          <a:bodyPr/>
          <a:lstStyle>
            <a:lvl1pPr>
              <a:defRPr>
                <a:solidFill>
                  <a:schemeClr val="bg1"/>
                </a:solidFill>
              </a:defRPr>
            </a:lvl1pPr>
          </a:lstStyle>
          <a:p>
            <a:fld id="{29AB88CE-0D47-4437-84BC-A218A62F6033}" type="datetime1">
              <a:rPr lang="es-CL" smtClean="0"/>
              <a:pPr/>
              <a:t>19-08-2024</a:t>
            </a:fld>
            <a:endParaRPr lang="es-CL"/>
          </a:p>
        </p:txBody>
      </p:sp>
      <p:sp>
        <p:nvSpPr>
          <p:cNvPr id="21" name="Footer Placeholder 2">
            <a:extLst>
              <a:ext uri="{FF2B5EF4-FFF2-40B4-BE49-F238E27FC236}">
                <a16:creationId xmlns:a16="http://schemas.microsoft.com/office/drawing/2014/main" id="{BBBE4CA7-222E-7832-FB4F-972A48D5DBA5}"/>
              </a:ext>
            </a:extLst>
          </p:cNvPr>
          <p:cNvSpPr>
            <a:spLocks noGrp="1"/>
          </p:cNvSpPr>
          <p:nvPr>
            <p:ph type="ftr" sz="quarter" idx="11"/>
          </p:nvPr>
        </p:nvSpPr>
        <p:spPr>
          <a:xfrm>
            <a:off x="3053994" y="6497997"/>
            <a:ext cx="6084012" cy="224775"/>
          </a:xfrm>
        </p:spPr>
        <p:txBody>
          <a:bodyPr/>
          <a:lstStyle>
            <a:lvl1pPr>
              <a:defRPr>
                <a:solidFill>
                  <a:schemeClr val="bg1"/>
                </a:solidFill>
              </a:defRPr>
            </a:lvl1pPr>
          </a:lstStyle>
          <a:p>
            <a:endParaRPr lang="es-CL" dirty="0"/>
          </a:p>
        </p:txBody>
      </p:sp>
    </p:spTree>
    <p:extLst>
      <p:ext uri="{BB962C8B-B14F-4D97-AF65-F5344CB8AC3E}">
        <p14:creationId xmlns:p14="http://schemas.microsoft.com/office/powerpoint/2010/main" val="268221665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EC5A2D-C738-3735-20CE-C28766DDCAB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CL"/>
          </a:p>
        </p:txBody>
      </p:sp>
      <p:sp>
        <p:nvSpPr>
          <p:cNvPr id="3" name="Vertical Text Placeholder 2">
            <a:extLst>
              <a:ext uri="{FF2B5EF4-FFF2-40B4-BE49-F238E27FC236}">
                <a16:creationId xmlns:a16="http://schemas.microsoft.com/office/drawing/2014/main" id="{725AF3AE-9DC0-2B84-8160-01CA87792A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11" name="Rectangle 10">
            <a:extLst>
              <a:ext uri="{FF2B5EF4-FFF2-40B4-BE49-F238E27FC236}">
                <a16:creationId xmlns:a16="http://schemas.microsoft.com/office/drawing/2014/main" id="{6175478C-EF21-2256-F429-106764954CE4}"/>
              </a:ext>
            </a:extLst>
          </p:cNvPr>
          <p:cNvSpPr/>
          <p:nvPr userDrawn="1"/>
        </p:nvSpPr>
        <p:spPr>
          <a:xfrm rot="16200000">
            <a:off x="1344599" y="-1344600"/>
            <a:ext cx="360000" cy="3049200"/>
          </a:xfrm>
          <a:prstGeom prst="rect">
            <a:avLst/>
          </a:prstGeom>
          <a:solidFill>
            <a:srgbClr val="004B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angle 11">
            <a:extLst>
              <a:ext uri="{FF2B5EF4-FFF2-40B4-BE49-F238E27FC236}">
                <a16:creationId xmlns:a16="http://schemas.microsoft.com/office/drawing/2014/main" id="{A07EA10A-25B0-6344-CA5E-2CCE3994DA51}"/>
              </a:ext>
            </a:extLst>
          </p:cNvPr>
          <p:cNvSpPr/>
          <p:nvPr userDrawn="1"/>
        </p:nvSpPr>
        <p:spPr>
          <a:xfrm rot="5400000">
            <a:off x="7438203" y="-1344599"/>
            <a:ext cx="360000" cy="3049200"/>
          </a:xfrm>
          <a:prstGeom prst="rect">
            <a:avLst/>
          </a:prstGeom>
          <a:solidFill>
            <a:srgbClr val="F7A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Rectangle 12">
            <a:extLst>
              <a:ext uri="{FF2B5EF4-FFF2-40B4-BE49-F238E27FC236}">
                <a16:creationId xmlns:a16="http://schemas.microsoft.com/office/drawing/2014/main" id="{35D18523-643B-B4AB-0A89-FF115A1249CE}"/>
              </a:ext>
            </a:extLst>
          </p:cNvPr>
          <p:cNvSpPr/>
          <p:nvPr userDrawn="1"/>
        </p:nvSpPr>
        <p:spPr>
          <a:xfrm rot="5400000">
            <a:off x="4393799" y="-1344599"/>
            <a:ext cx="360000" cy="3049200"/>
          </a:xfrm>
          <a:prstGeom prst="rect">
            <a:avLst/>
          </a:prstGeom>
          <a:solidFill>
            <a:srgbClr val="008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 name="Rectangle 13">
            <a:extLst>
              <a:ext uri="{FF2B5EF4-FFF2-40B4-BE49-F238E27FC236}">
                <a16:creationId xmlns:a16="http://schemas.microsoft.com/office/drawing/2014/main" id="{B7A30679-2199-7FA2-F424-6BF9BE13F91F}"/>
              </a:ext>
            </a:extLst>
          </p:cNvPr>
          <p:cNvSpPr/>
          <p:nvPr userDrawn="1"/>
        </p:nvSpPr>
        <p:spPr>
          <a:xfrm rot="5400000">
            <a:off x="10487403" y="-1344601"/>
            <a:ext cx="360000" cy="3049200"/>
          </a:xfrm>
          <a:prstGeom prst="rect">
            <a:avLst/>
          </a:prstGeom>
          <a:solidFill>
            <a:srgbClr val="D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5" name="Rectangle 14">
            <a:extLst>
              <a:ext uri="{FF2B5EF4-FFF2-40B4-BE49-F238E27FC236}">
                <a16:creationId xmlns:a16="http://schemas.microsoft.com/office/drawing/2014/main" id="{27AB3E8C-E326-FA95-01F6-78D3A338615D}"/>
              </a:ext>
            </a:extLst>
          </p:cNvPr>
          <p:cNvSpPr/>
          <p:nvPr userDrawn="1"/>
        </p:nvSpPr>
        <p:spPr>
          <a:xfrm rot="16200000">
            <a:off x="10487403" y="5161083"/>
            <a:ext cx="360000" cy="3049200"/>
          </a:xfrm>
          <a:prstGeom prst="rect">
            <a:avLst/>
          </a:prstGeom>
          <a:solidFill>
            <a:srgbClr val="004B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6" name="Rectangle 15">
            <a:extLst>
              <a:ext uri="{FF2B5EF4-FFF2-40B4-BE49-F238E27FC236}">
                <a16:creationId xmlns:a16="http://schemas.microsoft.com/office/drawing/2014/main" id="{180A26AE-40E5-8FD6-FC30-6F4624D30AC9}"/>
              </a:ext>
            </a:extLst>
          </p:cNvPr>
          <p:cNvSpPr/>
          <p:nvPr userDrawn="1"/>
        </p:nvSpPr>
        <p:spPr>
          <a:xfrm rot="5400000">
            <a:off x="4393799" y="5153399"/>
            <a:ext cx="360000" cy="3049200"/>
          </a:xfrm>
          <a:prstGeom prst="rect">
            <a:avLst/>
          </a:prstGeom>
          <a:solidFill>
            <a:srgbClr val="F7A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17" name="Rectangle 16">
            <a:extLst>
              <a:ext uri="{FF2B5EF4-FFF2-40B4-BE49-F238E27FC236}">
                <a16:creationId xmlns:a16="http://schemas.microsoft.com/office/drawing/2014/main" id="{2F556A76-0BD7-7B19-2999-7DDF1D040841}"/>
              </a:ext>
            </a:extLst>
          </p:cNvPr>
          <p:cNvSpPr/>
          <p:nvPr userDrawn="1"/>
        </p:nvSpPr>
        <p:spPr>
          <a:xfrm rot="5400000">
            <a:off x="7438203" y="5153400"/>
            <a:ext cx="360000" cy="3049200"/>
          </a:xfrm>
          <a:prstGeom prst="rect">
            <a:avLst/>
          </a:prstGeom>
          <a:solidFill>
            <a:srgbClr val="008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8" name="Rectangle 17">
            <a:extLst>
              <a:ext uri="{FF2B5EF4-FFF2-40B4-BE49-F238E27FC236}">
                <a16:creationId xmlns:a16="http://schemas.microsoft.com/office/drawing/2014/main" id="{05E5B5F8-E3BB-05D2-18CE-5E17FF08F538}"/>
              </a:ext>
            </a:extLst>
          </p:cNvPr>
          <p:cNvSpPr/>
          <p:nvPr userDrawn="1"/>
        </p:nvSpPr>
        <p:spPr>
          <a:xfrm rot="5400000">
            <a:off x="1344600" y="5153399"/>
            <a:ext cx="360000" cy="3049200"/>
          </a:xfrm>
          <a:prstGeom prst="rect">
            <a:avLst/>
          </a:prstGeom>
          <a:solidFill>
            <a:srgbClr val="D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9" name="Slide Number Placeholder 5">
            <a:extLst>
              <a:ext uri="{FF2B5EF4-FFF2-40B4-BE49-F238E27FC236}">
                <a16:creationId xmlns:a16="http://schemas.microsoft.com/office/drawing/2014/main" id="{25338023-749E-6AAA-F326-87557A9C38A0}"/>
              </a:ext>
            </a:extLst>
          </p:cNvPr>
          <p:cNvSpPr>
            <a:spLocks noGrp="1"/>
          </p:cNvSpPr>
          <p:nvPr>
            <p:ph type="sldNum" sz="quarter" idx="12"/>
          </p:nvPr>
        </p:nvSpPr>
        <p:spPr>
          <a:xfrm>
            <a:off x="11766006" y="6497997"/>
            <a:ext cx="421200" cy="365125"/>
          </a:xfrm>
        </p:spPr>
        <p:txBody>
          <a:bodyPr/>
          <a:lstStyle>
            <a:lvl1pPr algn="ctr">
              <a:defRPr>
                <a:solidFill>
                  <a:schemeClr val="bg1"/>
                </a:solidFill>
              </a:defRPr>
            </a:lvl1pPr>
          </a:lstStyle>
          <a:p>
            <a:fld id="{53277F46-3D48-465E-89EF-2F849361E787}" type="slidenum">
              <a:rPr lang="es-CL" smtClean="0"/>
              <a:pPr/>
              <a:t>‹Nº›</a:t>
            </a:fld>
            <a:endParaRPr lang="es-CL" dirty="0"/>
          </a:p>
        </p:txBody>
      </p:sp>
      <p:sp>
        <p:nvSpPr>
          <p:cNvPr id="20" name="Date Placeholder 1">
            <a:extLst>
              <a:ext uri="{FF2B5EF4-FFF2-40B4-BE49-F238E27FC236}">
                <a16:creationId xmlns:a16="http://schemas.microsoft.com/office/drawing/2014/main" id="{9595E9AB-ED0D-5187-6D2A-80111ACB931E}"/>
              </a:ext>
            </a:extLst>
          </p:cNvPr>
          <p:cNvSpPr>
            <a:spLocks noGrp="1"/>
          </p:cNvSpPr>
          <p:nvPr>
            <p:ph type="dt" sz="half" idx="10"/>
          </p:nvPr>
        </p:nvSpPr>
        <p:spPr>
          <a:xfrm>
            <a:off x="4794" y="6497997"/>
            <a:ext cx="948243" cy="365125"/>
          </a:xfrm>
        </p:spPr>
        <p:txBody>
          <a:bodyPr/>
          <a:lstStyle>
            <a:lvl1pPr>
              <a:defRPr>
                <a:solidFill>
                  <a:schemeClr val="bg1"/>
                </a:solidFill>
              </a:defRPr>
            </a:lvl1pPr>
          </a:lstStyle>
          <a:p>
            <a:fld id="{29AB88CE-0D47-4437-84BC-A218A62F6033}" type="datetime1">
              <a:rPr lang="es-CL" smtClean="0"/>
              <a:pPr/>
              <a:t>19-08-2024</a:t>
            </a:fld>
            <a:endParaRPr lang="es-CL"/>
          </a:p>
        </p:txBody>
      </p:sp>
      <p:sp>
        <p:nvSpPr>
          <p:cNvPr id="21" name="Footer Placeholder 2">
            <a:extLst>
              <a:ext uri="{FF2B5EF4-FFF2-40B4-BE49-F238E27FC236}">
                <a16:creationId xmlns:a16="http://schemas.microsoft.com/office/drawing/2014/main" id="{51EA276B-4FC5-1162-B5B2-103E9FB60E17}"/>
              </a:ext>
            </a:extLst>
          </p:cNvPr>
          <p:cNvSpPr>
            <a:spLocks noGrp="1"/>
          </p:cNvSpPr>
          <p:nvPr>
            <p:ph type="ftr" sz="quarter" idx="11"/>
          </p:nvPr>
        </p:nvSpPr>
        <p:spPr>
          <a:xfrm>
            <a:off x="3053994" y="6497997"/>
            <a:ext cx="6084012" cy="224775"/>
          </a:xfrm>
        </p:spPr>
        <p:txBody>
          <a:bodyPr/>
          <a:lstStyle>
            <a:lvl1pPr>
              <a:defRPr>
                <a:solidFill>
                  <a:schemeClr val="bg1"/>
                </a:solidFill>
              </a:defRPr>
            </a:lvl1pPr>
          </a:lstStyle>
          <a:p>
            <a:endParaRPr lang="es-CL" dirty="0"/>
          </a:p>
        </p:txBody>
      </p:sp>
    </p:spTree>
    <p:extLst>
      <p:ext uri="{BB962C8B-B14F-4D97-AF65-F5344CB8AC3E}">
        <p14:creationId xmlns:p14="http://schemas.microsoft.com/office/powerpoint/2010/main" val="149439706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AEC6C-AE6D-EA99-9648-BABCA97A1864}"/>
              </a:ext>
            </a:extLst>
          </p:cNvPr>
          <p:cNvSpPr>
            <a:spLocks noGrp="1"/>
          </p:cNvSpPr>
          <p:nvPr>
            <p:ph type="title"/>
          </p:nvPr>
        </p:nvSpPr>
        <p:spPr/>
        <p:txBody>
          <a:bodyPr/>
          <a:lstStyle>
            <a:lvl1pPr>
              <a:defRPr b="1" cap="none" baseline="0"/>
            </a:lvl1pPr>
          </a:lstStyle>
          <a:p>
            <a:r>
              <a:rPr lang="en-US" dirty="0"/>
              <a:t>Click to edit Master title style</a:t>
            </a:r>
            <a:endParaRPr lang="es-CL" dirty="0"/>
          </a:p>
        </p:txBody>
      </p:sp>
      <p:sp>
        <p:nvSpPr>
          <p:cNvPr id="3" name="Content Placeholder 2">
            <a:extLst>
              <a:ext uri="{FF2B5EF4-FFF2-40B4-BE49-F238E27FC236}">
                <a16:creationId xmlns:a16="http://schemas.microsoft.com/office/drawing/2014/main" id="{481830C5-1ACC-8495-BBE1-34A5CAE4312A}"/>
              </a:ext>
            </a:extLst>
          </p:cNvPr>
          <p:cNvSpPr>
            <a:spLocks noGrp="1"/>
          </p:cNvSpPr>
          <p:nvPr>
            <p:ph idx="1"/>
          </p:nvPr>
        </p:nvSpPr>
        <p:spPr/>
        <p:txBody>
          <a:bodyPr/>
          <a:lstStyle>
            <a:lvl1pPr algn="just">
              <a:defRPr/>
            </a:lvl1pPr>
            <a:lvl2pPr algn="just">
              <a:defRPr/>
            </a:lvl2pPr>
            <a:lvl3pPr algn="just">
              <a:defRPr/>
            </a:lvl3pPr>
            <a:lvl4pPr algn="just">
              <a:defRPr/>
            </a:lvl4pPr>
            <a:lvl5pPr algn="ju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CL" dirty="0"/>
          </a:p>
        </p:txBody>
      </p:sp>
      <p:sp>
        <p:nvSpPr>
          <p:cNvPr id="11" name="Rectangle 10">
            <a:extLst>
              <a:ext uri="{FF2B5EF4-FFF2-40B4-BE49-F238E27FC236}">
                <a16:creationId xmlns:a16="http://schemas.microsoft.com/office/drawing/2014/main" id="{79EE6578-B110-BAA1-B50A-9817633010ED}"/>
              </a:ext>
            </a:extLst>
          </p:cNvPr>
          <p:cNvSpPr/>
          <p:nvPr userDrawn="1"/>
        </p:nvSpPr>
        <p:spPr>
          <a:xfrm rot="16200000">
            <a:off x="1344599" y="-1344600"/>
            <a:ext cx="360000" cy="3049200"/>
          </a:xfrm>
          <a:prstGeom prst="rect">
            <a:avLst/>
          </a:prstGeom>
          <a:solidFill>
            <a:srgbClr val="004B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angle 11">
            <a:extLst>
              <a:ext uri="{FF2B5EF4-FFF2-40B4-BE49-F238E27FC236}">
                <a16:creationId xmlns:a16="http://schemas.microsoft.com/office/drawing/2014/main" id="{1C854697-9FAF-A1F2-0973-6E8C2A842F38}"/>
              </a:ext>
            </a:extLst>
          </p:cNvPr>
          <p:cNvSpPr/>
          <p:nvPr userDrawn="1"/>
        </p:nvSpPr>
        <p:spPr>
          <a:xfrm rot="5400000">
            <a:off x="7438203" y="-1344599"/>
            <a:ext cx="360000" cy="3049200"/>
          </a:xfrm>
          <a:prstGeom prst="rect">
            <a:avLst/>
          </a:prstGeom>
          <a:solidFill>
            <a:srgbClr val="F7A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Rectangle 12">
            <a:extLst>
              <a:ext uri="{FF2B5EF4-FFF2-40B4-BE49-F238E27FC236}">
                <a16:creationId xmlns:a16="http://schemas.microsoft.com/office/drawing/2014/main" id="{A439897B-C8DE-7968-92D5-C711916736B2}"/>
              </a:ext>
            </a:extLst>
          </p:cNvPr>
          <p:cNvSpPr/>
          <p:nvPr userDrawn="1"/>
        </p:nvSpPr>
        <p:spPr>
          <a:xfrm rot="5400000">
            <a:off x="4393799" y="-1344599"/>
            <a:ext cx="360000" cy="3049200"/>
          </a:xfrm>
          <a:prstGeom prst="rect">
            <a:avLst/>
          </a:prstGeom>
          <a:solidFill>
            <a:srgbClr val="008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 name="Rectangle 13">
            <a:extLst>
              <a:ext uri="{FF2B5EF4-FFF2-40B4-BE49-F238E27FC236}">
                <a16:creationId xmlns:a16="http://schemas.microsoft.com/office/drawing/2014/main" id="{EAD9115C-01CC-145E-90D1-93B5D885FE6F}"/>
              </a:ext>
            </a:extLst>
          </p:cNvPr>
          <p:cNvSpPr/>
          <p:nvPr userDrawn="1"/>
        </p:nvSpPr>
        <p:spPr>
          <a:xfrm rot="5400000">
            <a:off x="10487403" y="-1344601"/>
            <a:ext cx="360000" cy="3049200"/>
          </a:xfrm>
          <a:prstGeom prst="rect">
            <a:avLst/>
          </a:prstGeom>
          <a:solidFill>
            <a:srgbClr val="D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5" name="Rectangle 14">
            <a:extLst>
              <a:ext uri="{FF2B5EF4-FFF2-40B4-BE49-F238E27FC236}">
                <a16:creationId xmlns:a16="http://schemas.microsoft.com/office/drawing/2014/main" id="{54E55E5B-DDF5-759F-455E-3D811CF83003}"/>
              </a:ext>
            </a:extLst>
          </p:cNvPr>
          <p:cNvSpPr/>
          <p:nvPr userDrawn="1"/>
        </p:nvSpPr>
        <p:spPr>
          <a:xfrm rot="16200000">
            <a:off x="10487403" y="5161083"/>
            <a:ext cx="360000" cy="3049200"/>
          </a:xfrm>
          <a:prstGeom prst="rect">
            <a:avLst/>
          </a:prstGeom>
          <a:solidFill>
            <a:srgbClr val="004B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6" name="Rectangle 15">
            <a:extLst>
              <a:ext uri="{FF2B5EF4-FFF2-40B4-BE49-F238E27FC236}">
                <a16:creationId xmlns:a16="http://schemas.microsoft.com/office/drawing/2014/main" id="{830E6154-13B4-F29D-212A-D465C536AECE}"/>
              </a:ext>
            </a:extLst>
          </p:cNvPr>
          <p:cNvSpPr/>
          <p:nvPr userDrawn="1"/>
        </p:nvSpPr>
        <p:spPr>
          <a:xfrm rot="5400000">
            <a:off x="4393799" y="5153399"/>
            <a:ext cx="360000" cy="3049200"/>
          </a:xfrm>
          <a:prstGeom prst="rect">
            <a:avLst/>
          </a:prstGeom>
          <a:solidFill>
            <a:srgbClr val="F7A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17" name="Rectangle 16">
            <a:extLst>
              <a:ext uri="{FF2B5EF4-FFF2-40B4-BE49-F238E27FC236}">
                <a16:creationId xmlns:a16="http://schemas.microsoft.com/office/drawing/2014/main" id="{F4C08C95-92FC-8F53-E1D6-FAB0885AF21E}"/>
              </a:ext>
            </a:extLst>
          </p:cNvPr>
          <p:cNvSpPr/>
          <p:nvPr userDrawn="1"/>
        </p:nvSpPr>
        <p:spPr>
          <a:xfrm rot="5400000">
            <a:off x="7438203" y="5153400"/>
            <a:ext cx="360000" cy="3049200"/>
          </a:xfrm>
          <a:prstGeom prst="rect">
            <a:avLst/>
          </a:prstGeom>
          <a:solidFill>
            <a:srgbClr val="008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8" name="Rectangle 17">
            <a:extLst>
              <a:ext uri="{FF2B5EF4-FFF2-40B4-BE49-F238E27FC236}">
                <a16:creationId xmlns:a16="http://schemas.microsoft.com/office/drawing/2014/main" id="{44FA9280-4D55-0408-92D0-CF066388EB14}"/>
              </a:ext>
            </a:extLst>
          </p:cNvPr>
          <p:cNvSpPr/>
          <p:nvPr userDrawn="1"/>
        </p:nvSpPr>
        <p:spPr>
          <a:xfrm rot="5400000">
            <a:off x="1344600" y="5153399"/>
            <a:ext cx="360000" cy="3049200"/>
          </a:xfrm>
          <a:prstGeom prst="rect">
            <a:avLst/>
          </a:prstGeom>
          <a:solidFill>
            <a:srgbClr val="D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9" name="Slide Number Placeholder 5">
            <a:extLst>
              <a:ext uri="{FF2B5EF4-FFF2-40B4-BE49-F238E27FC236}">
                <a16:creationId xmlns:a16="http://schemas.microsoft.com/office/drawing/2014/main" id="{C4E437C1-DA31-C2D7-AD94-DCDBB534A075}"/>
              </a:ext>
            </a:extLst>
          </p:cNvPr>
          <p:cNvSpPr>
            <a:spLocks noGrp="1"/>
          </p:cNvSpPr>
          <p:nvPr>
            <p:ph type="sldNum" sz="quarter" idx="12"/>
          </p:nvPr>
        </p:nvSpPr>
        <p:spPr>
          <a:xfrm>
            <a:off x="11766006" y="6497997"/>
            <a:ext cx="421200" cy="365125"/>
          </a:xfrm>
        </p:spPr>
        <p:txBody>
          <a:bodyPr/>
          <a:lstStyle>
            <a:lvl1pPr algn="ctr">
              <a:defRPr>
                <a:solidFill>
                  <a:schemeClr val="bg1"/>
                </a:solidFill>
              </a:defRPr>
            </a:lvl1pPr>
          </a:lstStyle>
          <a:p>
            <a:fld id="{53277F46-3D48-465E-89EF-2F849361E787}" type="slidenum">
              <a:rPr lang="es-CL" smtClean="0"/>
              <a:pPr/>
              <a:t>‹Nº›</a:t>
            </a:fld>
            <a:endParaRPr lang="es-CL" dirty="0"/>
          </a:p>
        </p:txBody>
      </p:sp>
      <p:sp>
        <p:nvSpPr>
          <p:cNvPr id="20" name="Date Placeholder 1">
            <a:extLst>
              <a:ext uri="{FF2B5EF4-FFF2-40B4-BE49-F238E27FC236}">
                <a16:creationId xmlns:a16="http://schemas.microsoft.com/office/drawing/2014/main" id="{0522C0B8-EFDC-E478-4ACE-BF89BCD8B32F}"/>
              </a:ext>
            </a:extLst>
          </p:cNvPr>
          <p:cNvSpPr>
            <a:spLocks noGrp="1"/>
          </p:cNvSpPr>
          <p:nvPr>
            <p:ph type="dt" sz="half" idx="10"/>
          </p:nvPr>
        </p:nvSpPr>
        <p:spPr>
          <a:xfrm>
            <a:off x="4794" y="6497997"/>
            <a:ext cx="948243" cy="365125"/>
          </a:xfrm>
        </p:spPr>
        <p:txBody>
          <a:bodyPr/>
          <a:lstStyle>
            <a:lvl1pPr>
              <a:defRPr>
                <a:solidFill>
                  <a:schemeClr val="bg1"/>
                </a:solidFill>
              </a:defRPr>
            </a:lvl1pPr>
          </a:lstStyle>
          <a:p>
            <a:fld id="{29AB88CE-0D47-4437-84BC-A218A62F6033}" type="datetime1">
              <a:rPr lang="es-CL" smtClean="0"/>
              <a:pPr/>
              <a:t>19-08-2024</a:t>
            </a:fld>
            <a:endParaRPr lang="es-CL"/>
          </a:p>
        </p:txBody>
      </p:sp>
      <p:sp>
        <p:nvSpPr>
          <p:cNvPr id="21" name="Footer Placeholder 2">
            <a:extLst>
              <a:ext uri="{FF2B5EF4-FFF2-40B4-BE49-F238E27FC236}">
                <a16:creationId xmlns:a16="http://schemas.microsoft.com/office/drawing/2014/main" id="{CDD1FC83-B133-9178-802A-935D185BDD96}"/>
              </a:ext>
            </a:extLst>
          </p:cNvPr>
          <p:cNvSpPr>
            <a:spLocks noGrp="1"/>
          </p:cNvSpPr>
          <p:nvPr>
            <p:ph type="ftr" sz="quarter" idx="11"/>
          </p:nvPr>
        </p:nvSpPr>
        <p:spPr>
          <a:xfrm>
            <a:off x="3053994" y="6497997"/>
            <a:ext cx="6084012" cy="224775"/>
          </a:xfrm>
        </p:spPr>
        <p:txBody>
          <a:bodyPr/>
          <a:lstStyle>
            <a:lvl1pPr>
              <a:defRPr>
                <a:solidFill>
                  <a:schemeClr val="bg1"/>
                </a:solidFill>
              </a:defRPr>
            </a:lvl1pPr>
          </a:lstStyle>
          <a:p>
            <a:endParaRPr lang="es-CL" dirty="0"/>
          </a:p>
        </p:txBody>
      </p:sp>
    </p:spTree>
    <p:extLst>
      <p:ext uri="{BB962C8B-B14F-4D97-AF65-F5344CB8AC3E}">
        <p14:creationId xmlns:p14="http://schemas.microsoft.com/office/powerpoint/2010/main" val="157683005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8" name="Picture 49" descr="USM1">
            <a:extLst>
              <a:ext uri="{FF2B5EF4-FFF2-40B4-BE49-F238E27FC236}">
                <a16:creationId xmlns:a16="http://schemas.microsoft.com/office/drawing/2014/main" id="{9A5E0078-C618-0C96-0B78-0DA8188CDF17}"/>
              </a:ext>
            </a:extLst>
          </p:cNvPr>
          <p:cNvPicPr>
            <a:picLocks noChangeAspect="1" noChangeArrowheads="1"/>
          </p:cNvPicPr>
          <p:nvPr userDrawn="1"/>
        </p:nvPicPr>
        <p:blipFill rotWithShape="1">
          <a:blip r:embed="rId2" cstate="print"/>
          <a:srcRect l="21990" r="8383"/>
          <a:stretch/>
        </p:blipFill>
        <p:spPr bwMode="auto">
          <a:xfrm>
            <a:off x="-2" y="0"/>
            <a:ext cx="12192001" cy="3964488"/>
          </a:xfrm>
          <a:prstGeom prst="rect">
            <a:avLst/>
          </a:prstGeom>
          <a:noFill/>
        </p:spPr>
      </p:pic>
      <p:sp>
        <p:nvSpPr>
          <p:cNvPr id="7" name="Rectangle 6">
            <a:extLst>
              <a:ext uri="{FF2B5EF4-FFF2-40B4-BE49-F238E27FC236}">
                <a16:creationId xmlns:a16="http://schemas.microsoft.com/office/drawing/2014/main" id="{0AC9F01A-54D5-5178-E67F-62D3CDC39AA5}"/>
              </a:ext>
            </a:extLst>
          </p:cNvPr>
          <p:cNvSpPr/>
          <p:nvPr userDrawn="1"/>
        </p:nvSpPr>
        <p:spPr>
          <a:xfrm>
            <a:off x="0" y="0"/>
            <a:ext cx="12192000" cy="3964488"/>
          </a:xfrm>
          <a:prstGeom prst="rect">
            <a:avLst/>
          </a:prstGeom>
          <a:solidFill>
            <a:srgbClr val="004B8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 name="Title 1">
            <a:extLst>
              <a:ext uri="{FF2B5EF4-FFF2-40B4-BE49-F238E27FC236}">
                <a16:creationId xmlns:a16="http://schemas.microsoft.com/office/drawing/2014/main" id="{BB307353-99AD-BBAC-BFB6-77507156A642}"/>
              </a:ext>
            </a:extLst>
          </p:cNvPr>
          <p:cNvSpPr>
            <a:spLocks noGrp="1"/>
          </p:cNvSpPr>
          <p:nvPr>
            <p:ph type="title"/>
          </p:nvPr>
        </p:nvSpPr>
        <p:spPr>
          <a:xfrm>
            <a:off x="368386" y="2808439"/>
            <a:ext cx="11442526" cy="973768"/>
          </a:xfrm>
        </p:spPr>
        <p:txBody>
          <a:bodyPr anchor="b">
            <a:normAutofit/>
          </a:bodyPr>
          <a:lstStyle>
            <a:lvl1pPr>
              <a:defRPr sz="4400">
                <a:solidFill>
                  <a:schemeClr val="bg1"/>
                </a:solidFill>
              </a:defRPr>
            </a:lvl1pPr>
          </a:lstStyle>
          <a:p>
            <a:r>
              <a:rPr lang="en-US" dirty="0"/>
              <a:t>Click to edit Master title style</a:t>
            </a:r>
            <a:endParaRPr lang="es-CL" dirty="0"/>
          </a:p>
        </p:txBody>
      </p:sp>
      <p:pic>
        <p:nvPicPr>
          <p:cNvPr id="2050" name="Picture 2">
            <a:extLst>
              <a:ext uri="{FF2B5EF4-FFF2-40B4-BE49-F238E27FC236}">
                <a16:creationId xmlns:a16="http://schemas.microsoft.com/office/drawing/2014/main" id="{4772D5E4-A478-880C-0DFE-C141C2057F2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968581" y="4679145"/>
            <a:ext cx="6242137" cy="1560534"/>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5">
            <a:extLst>
              <a:ext uri="{FF2B5EF4-FFF2-40B4-BE49-F238E27FC236}">
                <a16:creationId xmlns:a16="http://schemas.microsoft.com/office/drawing/2014/main" id="{E31DCB74-C460-3E48-C060-AD85E81130FA}"/>
              </a:ext>
            </a:extLst>
          </p:cNvPr>
          <p:cNvSpPr>
            <a:spLocks noGrp="1"/>
          </p:cNvSpPr>
          <p:nvPr>
            <p:ph type="sldNum" sz="quarter" idx="12"/>
          </p:nvPr>
        </p:nvSpPr>
        <p:spPr>
          <a:xfrm>
            <a:off x="11770800" y="6492875"/>
            <a:ext cx="421200" cy="365125"/>
          </a:xfrm>
        </p:spPr>
        <p:txBody>
          <a:bodyPr/>
          <a:lstStyle>
            <a:lvl1pPr algn="ctr">
              <a:defRPr>
                <a:solidFill>
                  <a:sysClr val="windowText" lastClr="000000"/>
                </a:solidFill>
              </a:defRPr>
            </a:lvl1pPr>
          </a:lstStyle>
          <a:p>
            <a:fld id="{53277F46-3D48-465E-89EF-2F849361E787}" type="slidenum">
              <a:rPr lang="es-CL" smtClean="0"/>
              <a:pPr/>
              <a:t>‹Nº›</a:t>
            </a:fld>
            <a:endParaRPr lang="es-CL" dirty="0"/>
          </a:p>
        </p:txBody>
      </p:sp>
    </p:spTree>
    <p:extLst>
      <p:ext uri="{BB962C8B-B14F-4D97-AF65-F5344CB8AC3E}">
        <p14:creationId xmlns:p14="http://schemas.microsoft.com/office/powerpoint/2010/main" val="208120395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6572D-B0AD-A8D5-CCB2-3BB0266DAA09}"/>
              </a:ext>
            </a:extLst>
          </p:cNvPr>
          <p:cNvSpPr>
            <a:spLocks noGrp="1"/>
          </p:cNvSpPr>
          <p:nvPr>
            <p:ph type="title"/>
          </p:nvPr>
        </p:nvSpPr>
        <p:spPr/>
        <p:txBody>
          <a:bodyPr/>
          <a:lstStyle/>
          <a:p>
            <a:r>
              <a:rPr lang="en-US"/>
              <a:t>Click to edit Master title style</a:t>
            </a:r>
            <a:endParaRPr lang="es-CL"/>
          </a:p>
        </p:txBody>
      </p:sp>
      <p:sp>
        <p:nvSpPr>
          <p:cNvPr id="3" name="Content Placeholder 2">
            <a:extLst>
              <a:ext uri="{FF2B5EF4-FFF2-40B4-BE49-F238E27FC236}">
                <a16:creationId xmlns:a16="http://schemas.microsoft.com/office/drawing/2014/main" id="{664BD8B2-A7B5-0E69-7A43-72340FE32D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4" name="Content Placeholder 3">
            <a:extLst>
              <a:ext uri="{FF2B5EF4-FFF2-40B4-BE49-F238E27FC236}">
                <a16:creationId xmlns:a16="http://schemas.microsoft.com/office/drawing/2014/main" id="{C88F8C57-2450-88A1-C181-21802CF53A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12" name="Rectangle 11">
            <a:extLst>
              <a:ext uri="{FF2B5EF4-FFF2-40B4-BE49-F238E27FC236}">
                <a16:creationId xmlns:a16="http://schemas.microsoft.com/office/drawing/2014/main" id="{F212A956-6D3C-0E94-76B0-F31DC1091687}"/>
              </a:ext>
            </a:extLst>
          </p:cNvPr>
          <p:cNvSpPr/>
          <p:nvPr userDrawn="1"/>
        </p:nvSpPr>
        <p:spPr>
          <a:xfrm rot="16200000">
            <a:off x="1344599" y="-1344600"/>
            <a:ext cx="360000" cy="3049200"/>
          </a:xfrm>
          <a:prstGeom prst="rect">
            <a:avLst/>
          </a:prstGeom>
          <a:solidFill>
            <a:srgbClr val="004B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Rectangle 12">
            <a:extLst>
              <a:ext uri="{FF2B5EF4-FFF2-40B4-BE49-F238E27FC236}">
                <a16:creationId xmlns:a16="http://schemas.microsoft.com/office/drawing/2014/main" id="{B74B04D2-B8CA-230D-5B86-1CCF32DB08BB}"/>
              </a:ext>
            </a:extLst>
          </p:cNvPr>
          <p:cNvSpPr/>
          <p:nvPr userDrawn="1"/>
        </p:nvSpPr>
        <p:spPr>
          <a:xfrm rot="5400000">
            <a:off x="7438203" y="-1344599"/>
            <a:ext cx="360000" cy="3049200"/>
          </a:xfrm>
          <a:prstGeom prst="rect">
            <a:avLst/>
          </a:prstGeom>
          <a:solidFill>
            <a:srgbClr val="F7A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 name="Rectangle 13">
            <a:extLst>
              <a:ext uri="{FF2B5EF4-FFF2-40B4-BE49-F238E27FC236}">
                <a16:creationId xmlns:a16="http://schemas.microsoft.com/office/drawing/2014/main" id="{7FCA6A9D-47CE-8750-CBC4-755994761CBA}"/>
              </a:ext>
            </a:extLst>
          </p:cNvPr>
          <p:cNvSpPr/>
          <p:nvPr userDrawn="1"/>
        </p:nvSpPr>
        <p:spPr>
          <a:xfrm rot="5400000">
            <a:off x="4393799" y="-1344599"/>
            <a:ext cx="360000" cy="3049200"/>
          </a:xfrm>
          <a:prstGeom prst="rect">
            <a:avLst/>
          </a:prstGeom>
          <a:solidFill>
            <a:srgbClr val="008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5" name="Rectangle 14">
            <a:extLst>
              <a:ext uri="{FF2B5EF4-FFF2-40B4-BE49-F238E27FC236}">
                <a16:creationId xmlns:a16="http://schemas.microsoft.com/office/drawing/2014/main" id="{E3E5B661-4CF6-A4FD-5EC6-0EBAB9A8465D}"/>
              </a:ext>
            </a:extLst>
          </p:cNvPr>
          <p:cNvSpPr/>
          <p:nvPr userDrawn="1"/>
        </p:nvSpPr>
        <p:spPr>
          <a:xfrm rot="5400000">
            <a:off x="10487403" y="-1344601"/>
            <a:ext cx="360000" cy="3049200"/>
          </a:xfrm>
          <a:prstGeom prst="rect">
            <a:avLst/>
          </a:prstGeom>
          <a:solidFill>
            <a:srgbClr val="D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6" name="Rectangle 15">
            <a:extLst>
              <a:ext uri="{FF2B5EF4-FFF2-40B4-BE49-F238E27FC236}">
                <a16:creationId xmlns:a16="http://schemas.microsoft.com/office/drawing/2014/main" id="{C7AEEEF2-3209-2FAB-40F4-C45158CA775D}"/>
              </a:ext>
            </a:extLst>
          </p:cNvPr>
          <p:cNvSpPr/>
          <p:nvPr userDrawn="1"/>
        </p:nvSpPr>
        <p:spPr>
          <a:xfrm rot="16200000">
            <a:off x="10487403" y="5161083"/>
            <a:ext cx="360000" cy="3049200"/>
          </a:xfrm>
          <a:prstGeom prst="rect">
            <a:avLst/>
          </a:prstGeom>
          <a:solidFill>
            <a:srgbClr val="004B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7" name="Rectangle 16">
            <a:extLst>
              <a:ext uri="{FF2B5EF4-FFF2-40B4-BE49-F238E27FC236}">
                <a16:creationId xmlns:a16="http://schemas.microsoft.com/office/drawing/2014/main" id="{86FB8E63-6AC8-C0B4-BE15-55BE4C8F7099}"/>
              </a:ext>
            </a:extLst>
          </p:cNvPr>
          <p:cNvSpPr/>
          <p:nvPr userDrawn="1"/>
        </p:nvSpPr>
        <p:spPr>
          <a:xfrm rot="5400000">
            <a:off x="4393799" y="5153399"/>
            <a:ext cx="360000" cy="3049200"/>
          </a:xfrm>
          <a:prstGeom prst="rect">
            <a:avLst/>
          </a:prstGeom>
          <a:solidFill>
            <a:srgbClr val="F7A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18" name="Rectangle 17">
            <a:extLst>
              <a:ext uri="{FF2B5EF4-FFF2-40B4-BE49-F238E27FC236}">
                <a16:creationId xmlns:a16="http://schemas.microsoft.com/office/drawing/2014/main" id="{816CA54E-E669-700F-42DD-6BC462FC5D84}"/>
              </a:ext>
            </a:extLst>
          </p:cNvPr>
          <p:cNvSpPr/>
          <p:nvPr userDrawn="1"/>
        </p:nvSpPr>
        <p:spPr>
          <a:xfrm rot="5400000">
            <a:off x="7438203" y="5153400"/>
            <a:ext cx="360000" cy="3049200"/>
          </a:xfrm>
          <a:prstGeom prst="rect">
            <a:avLst/>
          </a:prstGeom>
          <a:solidFill>
            <a:srgbClr val="008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9" name="Rectangle 18">
            <a:extLst>
              <a:ext uri="{FF2B5EF4-FFF2-40B4-BE49-F238E27FC236}">
                <a16:creationId xmlns:a16="http://schemas.microsoft.com/office/drawing/2014/main" id="{3F6F1A82-B563-CCB1-A048-D292268193EE}"/>
              </a:ext>
            </a:extLst>
          </p:cNvPr>
          <p:cNvSpPr/>
          <p:nvPr userDrawn="1"/>
        </p:nvSpPr>
        <p:spPr>
          <a:xfrm rot="5400000">
            <a:off x="1344600" y="5153399"/>
            <a:ext cx="360000" cy="3049200"/>
          </a:xfrm>
          <a:prstGeom prst="rect">
            <a:avLst/>
          </a:prstGeom>
          <a:solidFill>
            <a:srgbClr val="D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0" name="Slide Number Placeholder 5">
            <a:extLst>
              <a:ext uri="{FF2B5EF4-FFF2-40B4-BE49-F238E27FC236}">
                <a16:creationId xmlns:a16="http://schemas.microsoft.com/office/drawing/2014/main" id="{8C6B0DDF-9BD9-058C-72C1-C37FB9710E50}"/>
              </a:ext>
            </a:extLst>
          </p:cNvPr>
          <p:cNvSpPr>
            <a:spLocks noGrp="1"/>
          </p:cNvSpPr>
          <p:nvPr>
            <p:ph type="sldNum" sz="quarter" idx="12"/>
          </p:nvPr>
        </p:nvSpPr>
        <p:spPr>
          <a:xfrm>
            <a:off x="11766006" y="6497997"/>
            <a:ext cx="421200" cy="365125"/>
          </a:xfrm>
        </p:spPr>
        <p:txBody>
          <a:bodyPr/>
          <a:lstStyle>
            <a:lvl1pPr algn="ctr">
              <a:defRPr>
                <a:solidFill>
                  <a:schemeClr val="bg1"/>
                </a:solidFill>
              </a:defRPr>
            </a:lvl1pPr>
          </a:lstStyle>
          <a:p>
            <a:fld id="{53277F46-3D48-465E-89EF-2F849361E787}" type="slidenum">
              <a:rPr lang="es-CL" smtClean="0"/>
              <a:pPr/>
              <a:t>‹Nº›</a:t>
            </a:fld>
            <a:endParaRPr lang="es-CL" dirty="0"/>
          </a:p>
        </p:txBody>
      </p:sp>
      <p:sp>
        <p:nvSpPr>
          <p:cNvPr id="21" name="Date Placeholder 1">
            <a:extLst>
              <a:ext uri="{FF2B5EF4-FFF2-40B4-BE49-F238E27FC236}">
                <a16:creationId xmlns:a16="http://schemas.microsoft.com/office/drawing/2014/main" id="{86EBB248-F989-419C-91C6-417E2EAD13F6}"/>
              </a:ext>
            </a:extLst>
          </p:cNvPr>
          <p:cNvSpPr>
            <a:spLocks noGrp="1"/>
          </p:cNvSpPr>
          <p:nvPr>
            <p:ph type="dt" sz="half" idx="10"/>
          </p:nvPr>
        </p:nvSpPr>
        <p:spPr>
          <a:xfrm>
            <a:off x="4794" y="6497997"/>
            <a:ext cx="948243" cy="365125"/>
          </a:xfrm>
        </p:spPr>
        <p:txBody>
          <a:bodyPr/>
          <a:lstStyle>
            <a:lvl1pPr>
              <a:defRPr>
                <a:solidFill>
                  <a:schemeClr val="bg1"/>
                </a:solidFill>
              </a:defRPr>
            </a:lvl1pPr>
          </a:lstStyle>
          <a:p>
            <a:fld id="{29AB88CE-0D47-4437-84BC-A218A62F6033}" type="datetime1">
              <a:rPr lang="es-CL" smtClean="0"/>
              <a:pPr/>
              <a:t>19-08-2024</a:t>
            </a:fld>
            <a:endParaRPr lang="es-CL"/>
          </a:p>
        </p:txBody>
      </p:sp>
      <p:sp>
        <p:nvSpPr>
          <p:cNvPr id="22" name="Footer Placeholder 2">
            <a:extLst>
              <a:ext uri="{FF2B5EF4-FFF2-40B4-BE49-F238E27FC236}">
                <a16:creationId xmlns:a16="http://schemas.microsoft.com/office/drawing/2014/main" id="{6CD212BE-03CE-265C-D109-76CE3EA468EE}"/>
              </a:ext>
            </a:extLst>
          </p:cNvPr>
          <p:cNvSpPr>
            <a:spLocks noGrp="1"/>
          </p:cNvSpPr>
          <p:nvPr>
            <p:ph type="ftr" sz="quarter" idx="11"/>
          </p:nvPr>
        </p:nvSpPr>
        <p:spPr>
          <a:xfrm>
            <a:off x="3053994" y="6497997"/>
            <a:ext cx="6084012" cy="224775"/>
          </a:xfrm>
        </p:spPr>
        <p:txBody>
          <a:bodyPr/>
          <a:lstStyle>
            <a:lvl1pPr>
              <a:defRPr>
                <a:solidFill>
                  <a:schemeClr val="bg1"/>
                </a:solidFill>
              </a:defRPr>
            </a:lvl1pPr>
          </a:lstStyle>
          <a:p>
            <a:endParaRPr lang="es-CL" dirty="0"/>
          </a:p>
        </p:txBody>
      </p:sp>
    </p:spTree>
    <p:extLst>
      <p:ext uri="{BB962C8B-B14F-4D97-AF65-F5344CB8AC3E}">
        <p14:creationId xmlns:p14="http://schemas.microsoft.com/office/powerpoint/2010/main" val="424706735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32E65-1548-1036-C878-8BDDD6E43284}"/>
              </a:ext>
            </a:extLst>
          </p:cNvPr>
          <p:cNvSpPr>
            <a:spLocks noGrp="1"/>
          </p:cNvSpPr>
          <p:nvPr>
            <p:ph type="title"/>
          </p:nvPr>
        </p:nvSpPr>
        <p:spPr>
          <a:xfrm>
            <a:off x="839788" y="365125"/>
            <a:ext cx="10515600" cy="1325563"/>
          </a:xfrm>
        </p:spPr>
        <p:txBody>
          <a:bodyPr/>
          <a:lstStyle/>
          <a:p>
            <a:r>
              <a:rPr lang="en-US"/>
              <a:t>Click to edit Master title style</a:t>
            </a:r>
            <a:endParaRPr lang="es-CL"/>
          </a:p>
        </p:txBody>
      </p:sp>
      <p:sp>
        <p:nvSpPr>
          <p:cNvPr id="3" name="Text Placeholder 2">
            <a:extLst>
              <a:ext uri="{FF2B5EF4-FFF2-40B4-BE49-F238E27FC236}">
                <a16:creationId xmlns:a16="http://schemas.microsoft.com/office/drawing/2014/main" id="{B95D926C-C010-32B0-37EE-B0F93F534E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21A66D-15DF-46EB-9EB0-4763EA7D0B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5" name="Text Placeholder 4">
            <a:extLst>
              <a:ext uri="{FF2B5EF4-FFF2-40B4-BE49-F238E27FC236}">
                <a16:creationId xmlns:a16="http://schemas.microsoft.com/office/drawing/2014/main" id="{D8FCDC2D-C637-B07C-FE85-E455DF37D6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EB47DBA-0720-3E05-68CE-57B6ED25AB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14" name="Rectangle 13">
            <a:extLst>
              <a:ext uri="{FF2B5EF4-FFF2-40B4-BE49-F238E27FC236}">
                <a16:creationId xmlns:a16="http://schemas.microsoft.com/office/drawing/2014/main" id="{F4F17386-D318-F6F8-FD80-F9B0F0D9EFEB}"/>
              </a:ext>
            </a:extLst>
          </p:cNvPr>
          <p:cNvSpPr/>
          <p:nvPr userDrawn="1"/>
        </p:nvSpPr>
        <p:spPr>
          <a:xfrm rot="16200000">
            <a:off x="1344599" y="-1344600"/>
            <a:ext cx="360000" cy="3049200"/>
          </a:xfrm>
          <a:prstGeom prst="rect">
            <a:avLst/>
          </a:prstGeom>
          <a:solidFill>
            <a:srgbClr val="004B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5" name="Rectangle 14">
            <a:extLst>
              <a:ext uri="{FF2B5EF4-FFF2-40B4-BE49-F238E27FC236}">
                <a16:creationId xmlns:a16="http://schemas.microsoft.com/office/drawing/2014/main" id="{573E8400-F080-6E4E-8669-40AD5A672CC2}"/>
              </a:ext>
            </a:extLst>
          </p:cNvPr>
          <p:cNvSpPr/>
          <p:nvPr userDrawn="1"/>
        </p:nvSpPr>
        <p:spPr>
          <a:xfrm rot="5400000">
            <a:off x="7438203" y="-1344599"/>
            <a:ext cx="360000" cy="3049200"/>
          </a:xfrm>
          <a:prstGeom prst="rect">
            <a:avLst/>
          </a:prstGeom>
          <a:solidFill>
            <a:srgbClr val="F7A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6" name="Rectangle 15">
            <a:extLst>
              <a:ext uri="{FF2B5EF4-FFF2-40B4-BE49-F238E27FC236}">
                <a16:creationId xmlns:a16="http://schemas.microsoft.com/office/drawing/2014/main" id="{43ADE505-1398-3A24-880C-27BFBE7708E7}"/>
              </a:ext>
            </a:extLst>
          </p:cNvPr>
          <p:cNvSpPr/>
          <p:nvPr userDrawn="1"/>
        </p:nvSpPr>
        <p:spPr>
          <a:xfrm rot="5400000">
            <a:off x="4393799" y="-1344599"/>
            <a:ext cx="360000" cy="3049200"/>
          </a:xfrm>
          <a:prstGeom prst="rect">
            <a:avLst/>
          </a:prstGeom>
          <a:solidFill>
            <a:srgbClr val="008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7" name="Rectangle 16">
            <a:extLst>
              <a:ext uri="{FF2B5EF4-FFF2-40B4-BE49-F238E27FC236}">
                <a16:creationId xmlns:a16="http://schemas.microsoft.com/office/drawing/2014/main" id="{37E4EC3D-5236-C8D4-7D6B-864299CDEFD9}"/>
              </a:ext>
            </a:extLst>
          </p:cNvPr>
          <p:cNvSpPr/>
          <p:nvPr userDrawn="1"/>
        </p:nvSpPr>
        <p:spPr>
          <a:xfrm rot="5400000">
            <a:off x="10487403" y="-1344601"/>
            <a:ext cx="360000" cy="3049200"/>
          </a:xfrm>
          <a:prstGeom prst="rect">
            <a:avLst/>
          </a:prstGeom>
          <a:solidFill>
            <a:srgbClr val="D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8" name="Rectangle 17">
            <a:extLst>
              <a:ext uri="{FF2B5EF4-FFF2-40B4-BE49-F238E27FC236}">
                <a16:creationId xmlns:a16="http://schemas.microsoft.com/office/drawing/2014/main" id="{E000D367-B4BA-27ED-C09D-115A5686E099}"/>
              </a:ext>
            </a:extLst>
          </p:cNvPr>
          <p:cNvSpPr/>
          <p:nvPr userDrawn="1"/>
        </p:nvSpPr>
        <p:spPr>
          <a:xfrm rot="16200000">
            <a:off x="10487403" y="5161083"/>
            <a:ext cx="360000" cy="3049200"/>
          </a:xfrm>
          <a:prstGeom prst="rect">
            <a:avLst/>
          </a:prstGeom>
          <a:solidFill>
            <a:srgbClr val="004B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9" name="Rectangle 18">
            <a:extLst>
              <a:ext uri="{FF2B5EF4-FFF2-40B4-BE49-F238E27FC236}">
                <a16:creationId xmlns:a16="http://schemas.microsoft.com/office/drawing/2014/main" id="{364DFFBD-9141-43F9-895C-5F84035A131B}"/>
              </a:ext>
            </a:extLst>
          </p:cNvPr>
          <p:cNvSpPr/>
          <p:nvPr userDrawn="1"/>
        </p:nvSpPr>
        <p:spPr>
          <a:xfrm rot="5400000">
            <a:off x="4393799" y="5153399"/>
            <a:ext cx="360000" cy="3049200"/>
          </a:xfrm>
          <a:prstGeom prst="rect">
            <a:avLst/>
          </a:prstGeom>
          <a:solidFill>
            <a:srgbClr val="F7A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20" name="Rectangle 19">
            <a:extLst>
              <a:ext uri="{FF2B5EF4-FFF2-40B4-BE49-F238E27FC236}">
                <a16:creationId xmlns:a16="http://schemas.microsoft.com/office/drawing/2014/main" id="{6F12CF56-87C4-0B92-8FC6-6D9C2131D4F8}"/>
              </a:ext>
            </a:extLst>
          </p:cNvPr>
          <p:cNvSpPr/>
          <p:nvPr userDrawn="1"/>
        </p:nvSpPr>
        <p:spPr>
          <a:xfrm rot="5400000">
            <a:off x="7438203" y="5153400"/>
            <a:ext cx="360000" cy="3049200"/>
          </a:xfrm>
          <a:prstGeom prst="rect">
            <a:avLst/>
          </a:prstGeom>
          <a:solidFill>
            <a:srgbClr val="008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1" name="Rectangle 20">
            <a:extLst>
              <a:ext uri="{FF2B5EF4-FFF2-40B4-BE49-F238E27FC236}">
                <a16:creationId xmlns:a16="http://schemas.microsoft.com/office/drawing/2014/main" id="{35EEE133-EAD5-633D-1369-B078FB9F16C7}"/>
              </a:ext>
            </a:extLst>
          </p:cNvPr>
          <p:cNvSpPr/>
          <p:nvPr userDrawn="1"/>
        </p:nvSpPr>
        <p:spPr>
          <a:xfrm rot="5400000">
            <a:off x="1344600" y="5153399"/>
            <a:ext cx="360000" cy="3049200"/>
          </a:xfrm>
          <a:prstGeom prst="rect">
            <a:avLst/>
          </a:prstGeom>
          <a:solidFill>
            <a:srgbClr val="D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2" name="Slide Number Placeholder 5">
            <a:extLst>
              <a:ext uri="{FF2B5EF4-FFF2-40B4-BE49-F238E27FC236}">
                <a16:creationId xmlns:a16="http://schemas.microsoft.com/office/drawing/2014/main" id="{AC882D0E-5A79-2363-EEB3-1EC520092216}"/>
              </a:ext>
            </a:extLst>
          </p:cNvPr>
          <p:cNvSpPr>
            <a:spLocks noGrp="1"/>
          </p:cNvSpPr>
          <p:nvPr>
            <p:ph type="sldNum" sz="quarter" idx="12"/>
          </p:nvPr>
        </p:nvSpPr>
        <p:spPr>
          <a:xfrm>
            <a:off x="11766006" y="6497997"/>
            <a:ext cx="421200" cy="365125"/>
          </a:xfrm>
        </p:spPr>
        <p:txBody>
          <a:bodyPr/>
          <a:lstStyle>
            <a:lvl1pPr algn="ctr">
              <a:defRPr>
                <a:solidFill>
                  <a:schemeClr val="bg1"/>
                </a:solidFill>
              </a:defRPr>
            </a:lvl1pPr>
          </a:lstStyle>
          <a:p>
            <a:fld id="{53277F46-3D48-465E-89EF-2F849361E787}" type="slidenum">
              <a:rPr lang="es-CL" smtClean="0"/>
              <a:pPr/>
              <a:t>‹Nº›</a:t>
            </a:fld>
            <a:endParaRPr lang="es-CL" dirty="0"/>
          </a:p>
        </p:txBody>
      </p:sp>
      <p:sp>
        <p:nvSpPr>
          <p:cNvPr id="23" name="Date Placeholder 1">
            <a:extLst>
              <a:ext uri="{FF2B5EF4-FFF2-40B4-BE49-F238E27FC236}">
                <a16:creationId xmlns:a16="http://schemas.microsoft.com/office/drawing/2014/main" id="{21C5AC01-D884-DA07-53E3-1976A6F022AB}"/>
              </a:ext>
            </a:extLst>
          </p:cNvPr>
          <p:cNvSpPr>
            <a:spLocks noGrp="1"/>
          </p:cNvSpPr>
          <p:nvPr>
            <p:ph type="dt" sz="half" idx="10"/>
          </p:nvPr>
        </p:nvSpPr>
        <p:spPr>
          <a:xfrm>
            <a:off x="4794" y="6497997"/>
            <a:ext cx="948243" cy="365125"/>
          </a:xfrm>
        </p:spPr>
        <p:txBody>
          <a:bodyPr/>
          <a:lstStyle>
            <a:lvl1pPr>
              <a:defRPr>
                <a:solidFill>
                  <a:schemeClr val="bg1"/>
                </a:solidFill>
              </a:defRPr>
            </a:lvl1pPr>
          </a:lstStyle>
          <a:p>
            <a:fld id="{29AB88CE-0D47-4437-84BC-A218A62F6033}" type="datetime1">
              <a:rPr lang="es-CL" smtClean="0"/>
              <a:pPr/>
              <a:t>19-08-2024</a:t>
            </a:fld>
            <a:endParaRPr lang="es-CL"/>
          </a:p>
        </p:txBody>
      </p:sp>
      <p:sp>
        <p:nvSpPr>
          <p:cNvPr id="24" name="Footer Placeholder 2">
            <a:extLst>
              <a:ext uri="{FF2B5EF4-FFF2-40B4-BE49-F238E27FC236}">
                <a16:creationId xmlns:a16="http://schemas.microsoft.com/office/drawing/2014/main" id="{EB484E61-8396-3B4D-C2E0-83C542A9F91D}"/>
              </a:ext>
            </a:extLst>
          </p:cNvPr>
          <p:cNvSpPr>
            <a:spLocks noGrp="1"/>
          </p:cNvSpPr>
          <p:nvPr>
            <p:ph type="ftr" sz="quarter" idx="11"/>
          </p:nvPr>
        </p:nvSpPr>
        <p:spPr>
          <a:xfrm>
            <a:off x="3053994" y="6497997"/>
            <a:ext cx="6084012" cy="224775"/>
          </a:xfrm>
        </p:spPr>
        <p:txBody>
          <a:bodyPr/>
          <a:lstStyle>
            <a:lvl1pPr>
              <a:defRPr>
                <a:solidFill>
                  <a:schemeClr val="bg1"/>
                </a:solidFill>
              </a:defRPr>
            </a:lvl1pPr>
          </a:lstStyle>
          <a:p>
            <a:endParaRPr lang="es-CL" dirty="0"/>
          </a:p>
        </p:txBody>
      </p:sp>
    </p:spTree>
    <p:extLst>
      <p:ext uri="{BB962C8B-B14F-4D97-AF65-F5344CB8AC3E}">
        <p14:creationId xmlns:p14="http://schemas.microsoft.com/office/powerpoint/2010/main" val="350799989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FF751-BCCE-41F9-8B08-914C6F2830B5}"/>
              </a:ext>
            </a:extLst>
          </p:cNvPr>
          <p:cNvSpPr>
            <a:spLocks noGrp="1"/>
          </p:cNvSpPr>
          <p:nvPr>
            <p:ph type="title"/>
          </p:nvPr>
        </p:nvSpPr>
        <p:spPr/>
        <p:txBody>
          <a:bodyPr/>
          <a:lstStyle/>
          <a:p>
            <a:r>
              <a:rPr lang="en-US"/>
              <a:t>Click to edit Master title style</a:t>
            </a:r>
            <a:endParaRPr lang="es-CL"/>
          </a:p>
        </p:txBody>
      </p:sp>
      <p:sp>
        <p:nvSpPr>
          <p:cNvPr id="10" name="Rectangle 9">
            <a:extLst>
              <a:ext uri="{FF2B5EF4-FFF2-40B4-BE49-F238E27FC236}">
                <a16:creationId xmlns:a16="http://schemas.microsoft.com/office/drawing/2014/main" id="{43F7C1EA-8CD0-4B13-302A-5F16685CF9B5}"/>
              </a:ext>
            </a:extLst>
          </p:cNvPr>
          <p:cNvSpPr/>
          <p:nvPr userDrawn="1"/>
        </p:nvSpPr>
        <p:spPr>
          <a:xfrm rot="16200000">
            <a:off x="1344599" y="-1344600"/>
            <a:ext cx="360000" cy="3049200"/>
          </a:xfrm>
          <a:prstGeom prst="rect">
            <a:avLst/>
          </a:prstGeom>
          <a:solidFill>
            <a:srgbClr val="004B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Rectangle 10">
            <a:extLst>
              <a:ext uri="{FF2B5EF4-FFF2-40B4-BE49-F238E27FC236}">
                <a16:creationId xmlns:a16="http://schemas.microsoft.com/office/drawing/2014/main" id="{6CAA0B52-93B1-0C47-D593-EBC773A81D1F}"/>
              </a:ext>
            </a:extLst>
          </p:cNvPr>
          <p:cNvSpPr/>
          <p:nvPr userDrawn="1"/>
        </p:nvSpPr>
        <p:spPr>
          <a:xfrm rot="5400000">
            <a:off x="7438203" y="-1344599"/>
            <a:ext cx="360000" cy="3049200"/>
          </a:xfrm>
          <a:prstGeom prst="rect">
            <a:avLst/>
          </a:prstGeom>
          <a:solidFill>
            <a:srgbClr val="F7A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angle 11">
            <a:extLst>
              <a:ext uri="{FF2B5EF4-FFF2-40B4-BE49-F238E27FC236}">
                <a16:creationId xmlns:a16="http://schemas.microsoft.com/office/drawing/2014/main" id="{7D6B505C-C62B-99D0-4B7D-9C758C07D203}"/>
              </a:ext>
            </a:extLst>
          </p:cNvPr>
          <p:cNvSpPr/>
          <p:nvPr userDrawn="1"/>
        </p:nvSpPr>
        <p:spPr>
          <a:xfrm rot="5400000">
            <a:off x="4393799" y="-1344599"/>
            <a:ext cx="360000" cy="3049200"/>
          </a:xfrm>
          <a:prstGeom prst="rect">
            <a:avLst/>
          </a:prstGeom>
          <a:solidFill>
            <a:srgbClr val="008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Rectangle 12">
            <a:extLst>
              <a:ext uri="{FF2B5EF4-FFF2-40B4-BE49-F238E27FC236}">
                <a16:creationId xmlns:a16="http://schemas.microsoft.com/office/drawing/2014/main" id="{027D48EB-244E-16A7-4F8E-81D50DC59449}"/>
              </a:ext>
            </a:extLst>
          </p:cNvPr>
          <p:cNvSpPr/>
          <p:nvPr userDrawn="1"/>
        </p:nvSpPr>
        <p:spPr>
          <a:xfrm rot="5400000">
            <a:off x="10487403" y="-1344601"/>
            <a:ext cx="360000" cy="3049200"/>
          </a:xfrm>
          <a:prstGeom prst="rect">
            <a:avLst/>
          </a:prstGeom>
          <a:solidFill>
            <a:srgbClr val="D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 name="Rectangle 13">
            <a:extLst>
              <a:ext uri="{FF2B5EF4-FFF2-40B4-BE49-F238E27FC236}">
                <a16:creationId xmlns:a16="http://schemas.microsoft.com/office/drawing/2014/main" id="{6D0B7BC9-4CA1-8459-FDDA-60AED4BB573C}"/>
              </a:ext>
            </a:extLst>
          </p:cNvPr>
          <p:cNvSpPr/>
          <p:nvPr userDrawn="1"/>
        </p:nvSpPr>
        <p:spPr>
          <a:xfrm rot="16200000">
            <a:off x="10487403" y="5161083"/>
            <a:ext cx="360000" cy="3049200"/>
          </a:xfrm>
          <a:prstGeom prst="rect">
            <a:avLst/>
          </a:prstGeom>
          <a:solidFill>
            <a:srgbClr val="004B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5" name="Rectangle 14">
            <a:extLst>
              <a:ext uri="{FF2B5EF4-FFF2-40B4-BE49-F238E27FC236}">
                <a16:creationId xmlns:a16="http://schemas.microsoft.com/office/drawing/2014/main" id="{0E7A0102-3427-6544-16F0-5D33C156A153}"/>
              </a:ext>
            </a:extLst>
          </p:cNvPr>
          <p:cNvSpPr/>
          <p:nvPr userDrawn="1"/>
        </p:nvSpPr>
        <p:spPr>
          <a:xfrm rot="5400000">
            <a:off x="4393799" y="5153399"/>
            <a:ext cx="360000" cy="3049200"/>
          </a:xfrm>
          <a:prstGeom prst="rect">
            <a:avLst/>
          </a:prstGeom>
          <a:solidFill>
            <a:srgbClr val="F7A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16" name="Rectangle 15">
            <a:extLst>
              <a:ext uri="{FF2B5EF4-FFF2-40B4-BE49-F238E27FC236}">
                <a16:creationId xmlns:a16="http://schemas.microsoft.com/office/drawing/2014/main" id="{6153789C-86C9-C733-1AEC-4946C48B372B}"/>
              </a:ext>
            </a:extLst>
          </p:cNvPr>
          <p:cNvSpPr/>
          <p:nvPr userDrawn="1"/>
        </p:nvSpPr>
        <p:spPr>
          <a:xfrm rot="5400000">
            <a:off x="7438203" y="5153400"/>
            <a:ext cx="360000" cy="3049200"/>
          </a:xfrm>
          <a:prstGeom prst="rect">
            <a:avLst/>
          </a:prstGeom>
          <a:solidFill>
            <a:srgbClr val="008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7" name="Rectangle 16">
            <a:extLst>
              <a:ext uri="{FF2B5EF4-FFF2-40B4-BE49-F238E27FC236}">
                <a16:creationId xmlns:a16="http://schemas.microsoft.com/office/drawing/2014/main" id="{9393C452-2EDA-98B0-F67E-B2F8F58D64DF}"/>
              </a:ext>
            </a:extLst>
          </p:cNvPr>
          <p:cNvSpPr/>
          <p:nvPr userDrawn="1"/>
        </p:nvSpPr>
        <p:spPr>
          <a:xfrm rot="5400000">
            <a:off x="1344600" y="5153399"/>
            <a:ext cx="360000" cy="3049200"/>
          </a:xfrm>
          <a:prstGeom prst="rect">
            <a:avLst/>
          </a:prstGeom>
          <a:solidFill>
            <a:srgbClr val="D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8" name="Slide Number Placeholder 5">
            <a:extLst>
              <a:ext uri="{FF2B5EF4-FFF2-40B4-BE49-F238E27FC236}">
                <a16:creationId xmlns:a16="http://schemas.microsoft.com/office/drawing/2014/main" id="{23196E54-AE9C-2A7A-0AAB-EB47A7DD1218}"/>
              </a:ext>
            </a:extLst>
          </p:cNvPr>
          <p:cNvSpPr>
            <a:spLocks noGrp="1"/>
          </p:cNvSpPr>
          <p:nvPr>
            <p:ph type="sldNum" sz="quarter" idx="12"/>
          </p:nvPr>
        </p:nvSpPr>
        <p:spPr>
          <a:xfrm>
            <a:off x="11766006" y="6497997"/>
            <a:ext cx="421200" cy="365125"/>
          </a:xfrm>
        </p:spPr>
        <p:txBody>
          <a:bodyPr/>
          <a:lstStyle>
            <a:lvl1pPr algn="ctr">
              <a:defRPr>
                <a:solidFill>
                  <a:schemeClr val="bg1"/>
                </a:solidFill>
              </a:defRPr>
            </a:lvl1pPr>
          </a:lstStyle>
          <a:p>
            <a:fld id="{53277F46-3D48-465E-89EF-2F849361E787}" type="slidenum">
              <a:rPr lang="es-CL" smtClean="0"/>
              <a:pPr/>
              <a:t>‹Nº›</a:t>
            </a:fld>
            <a:endParaRPr lang="es-CL" dirty="0"/>
          </a:p>
        </p:txBody>
      </p:sp>
      <p:sp>
        <p:nvSpPr>
          <p:cNvPr id="19" name="Date Placeholder 1">
            <a:extLst>
              <a:ext uri="{FF2B5EF4-FFF2-40B4-BE49-F238E27FC236}">
                <a16:creationId xmlns:a16="http://schemas.microsoft.com/office/drawing/2014/main" id="{796E3584-9DA0-9AA3-5A8F-E88190A8655D}"/>
              </a:ext>
            </a:extLst>
          </p:cNvPr>
          <p:cNvSpPr>
            <a:spLocks noGrp="1"/>
          </p:cNvSpPr>
          <p:nvPr>
            <p:ph type="dt" sz="half" idx="10"/>
          </p:nvPr>
        </p:nvSpPr>
        <p:spPr>
          <a:xfrm>
            <a:off x="4794" y="6497997"/>
            <a:ext cx="948243" cy="365125"/>
          </a:xfrm>
        </p:spPr>
        <p:txBody>
          <a:bodyPr/>
          <a:lstStyle>
            <a:lvl1pPr>
              <a:defRPr>
                <a:solidFill>
                  <a:schemeClr val="bg1"/>
                </a:solidFill>
              </a:defRPr>
            </a:lvl1pPr>
          </a:lstStyle>
          <a:p>
            <a:fld id="{29AB88CE-0D47-4437-84BC-A218A62F6033}" type="datetime1">
              <a:rPr lang="es-CL" smtClean="0"/>
              <a:pPr/>
              <a:t>19-08-2024</a:t>
            </a:fld>
            <a:endParaRPr lang="es-CL"/>
          </a:p>
        </p:txBody>
      </p:sp>
      <p:sp>
        <p:nvSpPr>
          <p:cNvPr id="20" name="Footer Placeholder 2">
            <a:extLst>
              <a:ext uri="{FF2B5EF4-FFF2-40B4-BE49-F238E27FC236}">
                <a16:creationId xmlns:a16="http://schemas.microsoft.com/office/drawing/2014/main" id="{30B01C7A-EADF-936A-F157-76DCB4478BC3}"/>
              </a:ext>
            </a:extLst>
          </p:cNvPr>
          <p:cNvSpPr>
            <a:spLocks noGrp="1"/>
          </p:cNvSpPr>
          <p:nvPr>
            <p:ph type="ftr" sz="quarter" idx="11"/>
          </p:nvPr>
        </p:nvSpPr>
        <p:spPr>
          <a:xfrm>
            <a:off x="3053994" y="6497997"/>
            <a:ext cx="6084012" cy="224775"/>
          </a:xfrm>
        </p:spPr>
        <p:txBody>
          <a:bodyPr/>
          <a:lstStyle>
            <a:lvl1pPr>
              <a:defRPr>
                <a:solidFill>
                  <a:schemeClr val="bg1"/>
                </a:solidFill>
              </a:defRPr>
            </a:lvl1pPr>
          </a:lstStyle>
          <a:p>
            <a:endParaRPr lang="es-CL" dirty="0"/>
          </a:p>
        </p:txBody>
      </p:sp>
    </p:spTree>
    <p:extLst>
      <p:ext uri="{BB962C8B-B14F-4D97-AF65-F5344CB8AC3E}">
        <p14:creationId xmlns:p14="http://schemas.microsoft.com/office/powerpoint/2010/main" val="66804264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able of contents">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C00DD25-6041-7657-59CE-12FF1E7B830D}"/>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30924" r="40948"/>
          <a:stretch/>
        </p:blipFill>
        <p:spPr bwMode="auto">
          <a:xfrm>
            <a:off x="0" y="0"/>
            <a:ext cx="289351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9FFF751-BCCE-41F9-8B08-914C6F2830B5}"/>
              </a:ext>
            </a:extLst>
          </p:cNvPr>
          <p:cNvSpPr>
            <a:spLocks noGrp="1"/>
          </p:cNvSpPr>
          <p:nvPr>
            <p:ph type="title"/>
          </p:nvPr>
        </p:nvSpPr>
        <p:spPr/>
        <p:txBody>
          <a:bodyPr/>
          <a:lstStyle>
            <a:lvl1pPr algn="r">
              <a:defRPr/>
            </a:lvl1pPr>
          </a:lstStyle>
          <a:p>
            <a:r>
              <a:rPr lang="en-US" dirty="0"/>
              <a:t>Click to edit Master title style</a:t>
            </a:r>
            <a:endParaRPr lang="es-CL" dirty="0"/>
          </a:p>
        </p:txBody>
      </p:sp>
      <p:sp>
        <p:nvSpPr>
          <p:cNvPr id="6" name="Slide Number Placeholder 5">
            <a:extLst>
              <a:ext uri="{FF2B5EF4-FFF2-40B4-BE49-F238E27FC236}">
                <a16:creationId xmlns:a16="http://schemas.microsoft.com/office/drawing/2014/main" id="{A7F6A523-E04E-5D2F-7CDB-5DEFD140E1C9}"/>
              </a:ext>
            </a:extLst>
          </p:cNvPr>
          <p:cNvSpPr>
            <a:spLocks noGrp="1"/>
          </p:cNvSpPr>
          <p:nvPr>
            <p:ph type="sldNum" sz="quarter" idx="12"/>
          </p:nvPr>
        </p:nvSpPr>
        <p:spPr>
          <a:xfrm>
            <a:off x="11770800" y="6492875"/>
            <a:ext cx="421200" cy="365125"/>
          </a:xfrm>
        </p:spPr>
        <p:txBody>
          <a:bodyPr/>
          <a:lstStyle>
            <a:lvl1pPr algn="ctr">
              <a:defRPr>
                <a:solidFill>
                  <a:sysClr val="windowText" lastClr="000000"/>
                </a:solidFill>
              </a:defRPr>
            </a:lvl1pPr>
          </a:lstStyle>
          <a:p>
            <a:fld id="{53277F46-3D48-465E-89EF-2F849361E787}" type="slidenum">
              <a:rPr lang="es-CL" smtClean="0"/>
              <a:pPr/>
              <a:t>‹Nº›</a:t>
            </a:fld>
            <a:endParaRPr lang="es-CL" dirty="0"/>
          </a:p>
        </p:txBody>
      </p:sp>
    </p:spTree>
    <p:extLst>
      <p:ext uri="{BB962C8B-B14F-4D97-AF65-F5344CB8AC3E}">
        <p14:creationId xmlns:p14="http://schemas.microsoft.com/office/powerpoint/2010/main" val="299707840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25AEBF-C835-D104-291A-5911E669BBC1}"/>
              </a:ext>
            </a:extLst>
          </p:cNvPr>
          <p:cNvSpPr/>
          <p:nvPr userDrawn="1"/>
        </p:nvSpPr>
        <p:spPr>
          <a:xfrm rot="16200000">
            <a:off x="1344599" y="-1344600"/>
            <a:ext cx="360000" cy="3049200"/>
          </a:xfrm>
          <a:prstGeom prst="rect">
            <a:avLst/>
          </a:prstGeom>
          <a:solidFill>
            <a:srgbClr val="004B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Rectangle 9">
            <a:extLst>
              <a:ext uri="{FF2B5EF4-FFF2-40B4-BE49-F238E27FC236}">
                <a16:creationId xmlns:a16="http://schemas.microsoft.com/office/drawing/2014/main" id="{CB340D8A-71A9-328E-46AD-D45DC09BE7D9}"/>
              </a:ext>
            </a:extLst>
          </p:cNvPr>
          <p:cNvSpPr/>
          <p:nvPr userDrawn="1"/>
        </p:nvSpPr>
        <p:spPr>
          <a:xfrm rot="5400000">
            <a:off x="7438203" y="-1344599"/>
            <a:ext cx="360000" cy="3049200"/>
          </a:xfrm>
          <a:prstGeom prst="rect">
            <a:avLst/>
          </a:prstGeom>
          <a:solidFill>
            <a:srgbClr val="F7A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Rectangle 10">
            <a:extLst>
              <a:ext uri="{FF2B5EF4-FFF2-40B4-BE49-F238E27FC236}">
                <a16:creationId xmlns:a16="http://schemas.microsoft.com/office/drawing/2014/main" id="{AB4BAC6D-C063-905B-8C6D-D0FCC672CD85}"/>
              </a:ext>
            </a:extLst>
          </p:cNvPr>
          <p:cNvSpPr/>
          <p:nvPr userDrawn="1"/>
        </p:nvSpPr>
        <p:spPr>
          <a:xfrm rot="5400000">
            <a:off x="4393799" y="-1344599"/>
            <a:ext cx="360000" cy="3049200"/>
          </a:xfrm>
          <a:prstGeom prst="rect">
            <a:avLst/>
          </a:prstGeom>
          <a:solidFill>
            <a:srgbClr val="008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angle 11">
            <a:extLst>
              <a:ext uri="{FF2B5EF4-FFF2-40B4-BE49-F238E27FC236}">
                <a16:creationId xmlns:a16="http://schemas.microsoft.com/office/drawing/2014/main" id="{8C75ABA1-BA7D-CF5E-5134-450C7B6110FB}"/>
              </a:ext>
            </a:extLst>
          </p:cNvPr>
          <p:cNvSpPr/>
          <p:nvPr userDrawn="1"/>
        </p:nvSpPr>
        <p:spPr>
          <a:xfrm rot="5400000">
            <a:off x="10487403" y="-1344601"/>
            <a:ext cx="360000" cy="3049200"/>
          </a:xfrm>
          <a:prstGeom prst="rect">
            <a:avLst/>
          </a:prstGeom>
          <a:solidFill>
            <a:srgbClr val="D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Rectangle 12">
            <a:extLst>
              <a:ext uri="{FF2B5EF4-FFF2-40B4-BE49-F238E27FC236}">
                <a16:creationId xmlns:a16="http://schemas.microsoft.com/office/drawing/2014/main" id="{B472A57D-DBA9-02B2-4EFE-CF40B3A38381}"/>
              </a:ext>
            </a:extLst>
          </p:cNvPr>
          <p:cNvSpPr/>
          <p:nvPr userDrawn="1"/>
        </p:nvSpPr>
        <p:spPr>
          <a:xfrm rot="16200000">
            <a:off x="10487403" y="5161083"/>
            <a:ext cx="360000" cy="3049200"/>
          </a:xfrm>
          <a:prstGeom prst="rect">
            <a:avLst/>
          </a:prstGeom>
          <a:solidFill>
            <a:srgbClr val="004B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 name="Rectangle 13">
            <a:extLst>
              <a:ext uri="{FF2B5EF4-FFF2-40B4-BE49-F238E27FC236}">
                <a16:creationId xmlns:a16="http://schemas.microsoft.com/office/drawing/2014/main" id="{10FED119-09C7-0C35-14EC-41810F3F5519}"/>
              </a:ext>
            </a:extLst>
          </p:cNvPr>
          <p:cNvSpPr/>
          <p:nvPr userDrawn="1"/>
        </p:nvSpPr>
        <p:spPr>
          <a:xfrm rot="5400000">
            <a:off x="4393799" y="5153399"/>
            <a:ext cx="360000" cy="3049200"/>
          </a:xfrm>
          <a:prstGeom prst="rect">
            <a:avLst/>
          </a:prstGeom>
          <a:solidFill>
            <a:srgbClr val="F7A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15" name="Rectangle 14">
            <a:extLst>
              <a:ext uri="{FF2B5EF4-FFF2-40B4-BE49-F238E27FC236}">
                <a16:creationId xmlns:a16="http://schemas.microsoft.com/office/drawing/2014/main" id="{794D912B-0222-D4C8-7B86-6B95C173ECA8}"/>
              </a:ext>
            </a:extLst>
          </p:cNvPr>
          <p:cNvSpPr/>
          <p:nvPr userDrawn="1"/>
        </p:nvSpPr>
        <p:spPr>
          <a:xfrm rot="5400000">
            <a:off x="7438203" y="5153400"/>
            <a:ext cx="360000" cy="3049200"/>
          </a:xfrm>
          <a:prstGeom prst="rect">
            <a:avLst/>
          </a:prstGeom>
          <a:solidFill>
            <a:srgbClr val="008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6" name="Rectangle 15">
            <a:extLst>
              <a:ext uri="{FF2B5EF4-FFF2-40B4-BE49-F238E27FC236}">
                <a16:creationId xmlns:a16="http://schemas.microsoft.com/office/drawing/2014/main" id="{032D709E-FC2E-A0B7-A3EF-A3AB64EC9F2A}"/>
              </a:ext>
            </a:extLst>
          </p:cNvPr>
          <p:cNvSpPr/>
          <p:nvPr userDrawn="1"/>
        </p:nvSpPr>
        <p:spPr>
          <a:xfrm rot="5400000">
            <a:off x="1344600" y="5153399"/>
            <a:ext cx="360000" cy="3049200"/>
          </a:xfrm>
          <a:prstGeom prst="rect">
            <a:avLst/>
          </a:prstGeom>
          <a:solidFill>
            <a:srgbClr val="D600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7" name="Slide Number Placeholder 5">
            <a:extLst>
              <a:ext uri="{FF2B5EF4-FFF2-40B4-BE49-F238E27FC236}">
                <a16:creationId xmlns:a16="http://schemas.microsoft.com/office/drawing/2014/main" id="{9B964545-BD04-15C1-571E-9FC0DFB3B169}"/>
              </a:ext>
            </a:extLst>
          </p:cNvPr>
          <p:cNvSpPr>
            <a:spLocks noGrp="1"/>
          </p:cNvSpPr>
          <p:nvPr>
            <p:ph type="sldNum" sz="quarter" idx="12"/>
          </p:nvPr>
        </p:nvSpPr>
        <p:spPr>
          <a:xfrm>
            <a:off x="11766006" y="6497997"/>
            <a:ext cx="421200" cy="365125"/>
          </a:xfrm>
        </p:spPr>
        <p:txBody>
          <a:bodyPr/>
          <a:lstStyle>
            <a:lvl1pPr algn="ctr">
              <a:defRPr>
                <a:solidFill>
                  <a:schemeClr val="bg1"/>
                </a:solidFill>
              </a:defRPr>
            </a:lvl1pPr>
          </a:lstStyle>
          <a:p>
            <a:fld id="{53277F46-3D48-465E-89EF-2F849361E787}" type="slidenum">
              <a:rPr lang="es-CL" smtClean="0"/>
              <a:pPr/>
              <a:t>‹Nº›</a:t>
            </a:fld>
            <a:endParaRPr lang="es-CL" dirty="0"/>
          </a:p>
        </p:txBody>
      </p:sp>
      <p:sp>
        <p:nvSpPr>
          <p:cNvPr id="18" name="Date Placeholder 1">
            <a:extLst>
              <a:ext uri="{FF2B5EF4-FFF2-40B4-BE49-F238E27FC236}">
                <a16:creationId xmlns:a16="http://schemas.microsoft.com/office/drawing/2014/main" id="{C29BD11F-8A6D-41A5-C68E-81628B217847}"/>
              </a:ext>
            </a:extLst>
          </p:cNvPr>
          <p:cNvSpPr>
            <a:spLocks noGrp="1"/>
          </p:cNvSpPr>
          <p:nvPr>
            <p:ph type="dt" sz="half" idx="10"/>
          </p:nvPr>
        </p:nvSpPr>
        <p:spPr>
          <a:xfrm>
            <a:off x="4794" y="6497997"/>
            <a:ext cx="948243" cy="365125"/>
          </a:xfrm>
        </p:spPr>
        <p:txBody>
          <a:bodyPr/>
          <a:lstStyle>
            <a:lvl1pPr>
              <a:defRPr>
                <a:solidFill>
                  <a:schemeClr val="bg1"/>
                </a:solidFill>
              </a:defRPr>
            </a:lvl1pPr>
          </a:lstStyle>
          <a:p>
            <a:fld id="{29AB88CE-0D47-4437-84BC-A218A62F6033}" type="datetime1">
              <a:rPr lang="es-CL" smtClean="0"/>
              <a:pPr/>
              <a:t>19-08-2024</a:t>
            </a:fld>
            <a:endParaRPr lang="es-CL"/>
          </a:p>
        </p:txBody>
      </p:sp>
      <p:sp>
        <p:nvSpPr>
          <p:cNvPr id="19" name="Footer Placeholder 2">
            <a:extLst>
              <a:ext uri="{FF2B5EF4-FFF2-40B4-BE49-F238E27FC236}">
                <a16:creationId xmlns:a16="http://schemas.microsoft.com/office/drawing/2014/main" id="{FDD811C8-1D85-08D8-AF6B-7A14C56801EA}"/>
              </a:ext>
            </a:extLst>
          </p:cNvPr>
          <p:cNvSpPr>
            <a:spLocks noGrp="1"/>
          </p:cNvSpPr>
          <p:nvPr>
            <p:ph type="ftr" sz="quarter" idx="11"/>
          </p:nvPr>
        </p:nvSpPr>
        <p:spPr>
          <a:xfrm>
            <a:off x="3053994" y="6497997"/>
            <a:ext cx="6084012" cy="224775"/>
          </a:xfrm>
        </p:spPr>
        <p:txBody>
          <a:bodyPr/>
          <a:lstStyle>
            <a:lvl1pPr>
              <a:defRPr>
                <a:solidFill>
                  <a:schemeClr val="bg1"/>
                </a:solidFill>
              </a:defRPr>
            </a:lvl1pPr>
          </a:lstStyle>
          <a:p>
            <a:endParaRPr lang="es-CL" dirty="0"/>
          </a:p>
        </p:txBody>
      </p:sp>
    </p:spTree>
    <p:extLst>
      <p:ext uri="{BB962C8B-B14F-4D97-AF65-F5344CB8AC3E}">
        <p14:creationId xmlns:p14="http://schemas.microsoft.com/office/powerpoint/2010/main" val="38357849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37B4DF7B-5543-ACAA-696B-6DC711B9BAC6}"/>
              </a:ext>
            </a:extLst>
          </p:cNvPr>
          <p:cNvSpPr>
            <a:spLocks noGrp="1"/>
          </p:cNvSpPr>
          <p:nvPr>
            <p:ph type="sldNum" sz="quarter" idx="12"/>
          </p:nvPr>
        </p:nvSpPr>
        <p:spPr>
          <a:xfrm>
            <a:off x="11770800" y="6492875"/>
            <a:ext cx="421200" cy="365125"/>
          </a:xfrm>
        </p:spPr>
        <p:txBody>
          <a:bodyPr/>
          <a:lstStyle>
            <a:lvl1pPr algn="ctr">
              <a:defRPr>
                <a:solidFill>
                  <a:sysClr val="windowText" lastClr="000000"/>
                </a:solidFill>
              </a:defRPr>
            </a:lvl1pPr>
          </a:lstStyle>
          <a:p>
            <a:fld id="{53277F46-3D48-465E-89EF-2F849361E787}" type="slidenum">
              <a:rPr lang="es-CL" smtClean="0"/>
              <a:pPr/>
              <a:t>‹Nº›</a:t>
            </a:fld>
            <a:endParaRPr lang="es-CL" dirty="0"/>
          </a:p>
        </p:txBody>
      </p:sp>
    </p:spTree>
    <p:extLst>
      <p:ext uri="{BB962C8B-B14F-4D97-AF65-F5344CB8AC3E}">
        <p14:creationId xmlns:p14="http://schemas.microsoft.com/office/powerpoint/2010/main" val="209458126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42DB17-FF37-0B04-6EA5-8E2692CF01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s-CL" dirty="0"/>
          </a:p>
        </p:txBody>
      </p:sp>
      <p:sp>
        <p:nvSpPr>
          <p:cNvPr id="3" name="Text Placeholder 2">
            <a:extLst>
              <a:ext uri="{FF2B5EF4-FFF2-40B4-BE49-F238E27FC236}">
                <a16:creationId xmlns:a16="http://schemas.microsoft.com/office/drawing/2014/main" id="{808B0EFB-1C5C-7BFE-5172-0194199073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CL" dirty="0"/>
          </a:p>
        </p:txBody>
      </p:sp>
      <p:sp>
        <p:nvSpPr>
          <p:cNvPr id="4" name="Date Placeholder 3">
            <a:extLst>
              <a:ext uri="{FF2B5EF4-FFF2-40B4-BE49-F238E27FC236}">
                <a16:creationId xmlns:a16="http://schemas.microsoft.com/office/drawing/2014/main" id="{3327B295-7207-D77C-DFD8-A08C138C26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3E4AD5-A773-4363-90CB-B6706D86F58D}" type="datetime1">
              <a:rPr lang="es-CL" smtClean="0"/>
              <a:t>19-08-2024</a:t>
            </a:fld>
            <a:endParaRPr lang="es-CL"/>
          </a:p>
        </p:txBody>
      </p:sp>
      <p:sp>
        <p:nvSpPr>
          <p:cNvPr id="5" name="Footer Placeholder 4">
            <a:extLst>
              <a:ext uri="{FF2B5EF4-FFF2-40B4-BE49-F238E27FC236}">
                <a16:creationId xmlns:a16="http://schemas.microsoft.com/office/drawing/2014/main" id="{D1E1DC38-8E18-6DF5-67EF-1347D231E3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L"/>
          </a:p>
        </p:txBody>
      </p:sp>
      <p:sp>
        <p:nvSpPr>
          <p:cNvPr id="6" name="Slide Number Placeholder 5">
            <a:extLst>
              <a:ext uri="{FF2B5EF4-FFF2-40B4-BE49-F238E27FC236}">
                <a16:creationId xmlns:a16="http://schemas.microsoft.com/office/drawing/2014/main" id="{FEEB1804-8F30-70B2-381B-165D795D9824}"/>
              </a:ext>
            </a:extLst>
          </p:cNvPr>
          <p:cNvSpPr>
            <a:spLocks noGrp="1"/>
          </p:cNvSpPr>
          <p:nvPr>
            <p:ph type="sldNum" sz="quarter" idx="4"/>
          </p:nvPr>
        </p:nvSpPr>
        <p:spPr>
          <a:xfrm>
            <a:off x="9302931" y="6356350"/>
            <a:ext cx="2743200" cy="365125"/>
          </a:xfrm>
          <a:prstGeom prst="rect">
            <a:avLst/>
          </a:prstGeom>
        </p:spPr>
        <p:txBody>
          <a:bodyPr vert="horz" lIns="91440" tIns="45720" rIns="91440" bIns="45720" rtlCol="0" anchor="ctr"/>
          <a:lstStyle>
            <a:lvl1pPr algn="r">
              <a:defRPr sz="1200" b="1">
                <a:solidFill>
                  <a:schemeClr val="tx1">
                    <a:tint val="75000"/>
                  </a:schemeClr>
                </a:solidFill>
              </a:defRPr>
            </a:lvl1pPr>
          </a:lstStyle>
          <a:p>
            <a:fld id="{53277F46-3D48-465E-89EF-2F849361E787}" type="slidenum">
              <a:rPr lang="es-CL" smtClean="0"/>
              <a:pPr/>
              <a:t>‹Nº›</a:t>
            </a:fld>
            <a:endParaRPr lang="es-CL" dirty="0"/>
          </a:p>
        </p:txBody>
      </p:sp>
    </p:spTree>
    <p:extLst>
      <p:ext uri="{BB962C8B-B14F-4D97-AF65-F5344CB8AC3E}">
        <p14:creationId xmlns:p14="http://schemas.microsoft.com/office/powerpoint/2010/main" val="18559514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0" r:id="rId7"/>
    <p:sldLayoutId id="2147483655" r:id="rId8"/>
    <p:sldLayoutId id="2147483661" r:id="rId9"/>
    <p:sldLayoutId id="2147483656" r:id="rId10"/>
    <p:sldLayoutId id="2147483657" r:id="rId11"/>
    <p:sldLayoutId id="2147483658" r:id="rId12"/>
    <p:sldLayoutId id="2147483659" r:id="rId13"/>
  </p:sldLayoutIdLst>
  <p:transition>
    <p:fade/>
  </p:transition>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004B85"/>
        </a:buClr>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4B85"/>
        </a:buClr>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4B85"/>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4B85"/>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4B85"/>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microsoft.com/office/2018/10/relationships/comments" Target="../comments/modernComment_12F_B015413B.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www.uml.org/"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44.jpg"/><Relationship Id="rId3" Type="http://schemas.openxmlformats.org/officeDocument/2006/relationships/image" Target="../media/image39.jpg"/><Relationship Id="rId7" Type="http://schemas.openxmlformats.org/officeDocument/2006/relationships/image" Target="../media/image43.jp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jpg"/><Relationship Id="rId5" Type="http://schemas.openxmlformats.org/officeDocument/2006/relationships/image" Target="../media/image41.jpg"/><Relationship Id="rId4" Type="http://schemas.openxmlformats.org/officeDocument/2006/relationships/image" Target="../media/image40.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6.jpg"/><Relationship Id="rId2" Type="http://schemas.microsoft.com/office/2018/10/relationships/comments" Target="../comments/modernComment_149_4D00816A.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jpg"/><Relationship Id="rId4" Type="http://schemas.openxmlformats.org/officeDocument/2006/relationships/image" Target="../media/image47.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DBA48-DD6F-C285-F641-2374995277B1}"/>
              </a:ext>
            </a:extLst>
          </p:cNvPr>
          <p:cNvSpPr>
            <a:spLocks noGrp="1"/>
          </p:cNvSpPr>
          <p:nvPr>
            <p:ph type="ctrTitle"/>
          </p:nvPr>
        </p:nvSpPr>
        <p:spPr>
          <a:xfrm>
            <a:off x="1524000" y="1596523"/>
            <a:ext cx="9144000" cy="1380007"/>
          </a:xfrm>
        </p:spPr>
        <p:txBody>
          <a:bodyPr/>
          <a:lstStyle/>
          <a:p>
            <a:r>
              <a:rPr lang="es-CL" dirty="0"/>
              <a:t>Unidad II</a:t>
            </a:r>
            <a:br>
              <a:rPr lang="es-CL" dirty="0"/>
            </a:br>
            <a:r>
              <a:rPr lang="es-CL" dirty="0"/>
              <a:t>Modelos de Datos Conceptuales</a:t>
            </a:r>
          </a:p>
        </p:txBody>
      </p:sp>
      <p:sp>
        <p:nvSpPr>
          <p:cNvPr id="3" name="Subtitle 2">
            <a:extLst>
              <a:ext uri="{FF2B5EF4-FFF2-40B4-BE49-F238E27FC236}">
                <a16:creationId xmlns:a16="http://schemas.microsoft.com/office/drawing/2014/main" id="{0F3E855E-49BB-770A-DFFC-C0A0184B019A}"/>
              </a:ext>
            </a:extLst>
          </p:cNvPr>
          <p:cNvSpPr>
            <a:spLocks noGrp="1"/>
          </p:cNvSpPr>
          <p:nvPr>
            <p:ph type="subTitle" idx="4294967295"/>
          </p:nvPr>
        </p:nvSpPr>
        <p:spPr>
          <a:xfrm>
            <a:off x="1524000" y="3059705"/>
            <a:ext cx="9144000" cy="742938"/>
          </a:xfrm>
        </p:spPr>
        <p:txBody>
          <a:bodyPr>
            <a:normAutofit/>
          </a:bodyPr>
          <a:lstStyle/>
          <a:p>
            <a:pPr marL="0" indent="0" algn="ctr">
              <a:lnSpc>
                <a:spcPct val="100000"/>
              </a:lnSpc>
              <a:spcBef>
                <a:spcPts val="0"/>
              </a:spcBef>
              <a:buNone/>
            </a:pPr>
            <a:r>
              <a:rPr lang="es-MX" sz="1400" dirty="0"/>
              <a:t>INF-239 Bases de Datos  </a:t>
            </a:r>
          </a:p>
          <a:p>
            <a:pPr marL="0" indent="0" algn="ctr">
              <a:lnSpc>
                <a:spcPct val="100000"/>
              </a:lnSpc>
              <a:spcBef>
                <a:spcPts val="0"/>
              </a:spcBef>
              <a:buNone/>
            </a:pPr>
            <a:r>
              <a:rPr lang="es-MX" sz="1400" dirty="0"/>
              <a:t>Profesor Rodrigo Olavarría – Campus San Joaquín</a:t>
            </a:r>
          </a:p>
          <a:p>
            <a:pPr marL="0" indent="0" algn="ctr">
              <a:lnSpc>
                <a:spcPct val="100000"/>
              </a:lnSpc>
              <a:spcBef>
                <a:spcPts val="0"/>
              </a:spcBef>
              <a:buNone/>
            </a:pPr>
            <a:r>
              <a:rPr lang="es-MX" sz="1400" dirty="0"/>
              <a:t>Diapositivas realizadas con la colaboración de Prof. José Luis Martí y Prof. Cecilia Reyes</a:t>
            </a:r>
          </a:p>
          <a:p>
            <a:pPr marL="0" indent="0" algn="ctr">
              <a:lnSpc>
                <a:spcPct val="100000"/>
              </a:lnSpc>
              <a:spcBef>
                <a:spcPts val="0"/>
              </a:spcBef>
              <a:buNone/>
            </a:pPr>
            <a:endParaRPr lang="es-MX" sz="1400" dirty="0"/>
          </a:p>
        </p:txBody>
      </p:sp>
    </p:spTree>
    <p:extLst>
      <p:ext uri="{BB962C8B-B14F-4D97-AF65-F5344CB8AC3E}">
        <p14:creationId xmlns:p14="http://schemas.microsoft.com/office/powerpoint/2010/main" val="272095119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2C319-6F1E-7858-DA5C-F611AC0DF781}"/>
              </a:ext>
            </a:extLst>
          </p:cNvPr>
          <p:cNvSpPr>
            <a:spLocks noGrp="1"/>
          </p:cNvSpPr>
          <p:nvPr>
            <p:ph type="title"/>
          </p:nvPr>
        </p:nvSpPr>
        <p:spPr/>
        <p:txBody>
          <a:bodyPr/>
          <a:lstStyle/>
          <a:p>
            <a:r>
              <a:rPr lang="es-CL" dirty="0"/>
              <a:t>Niveles de abstracción del Dato</a:t>
            </a:r>
            <a:br>
              <a:rPr lang="es-CL" dirty="0"/>
            </a:br>
            <a:r>
              <a:rPr lang="es-CL" sz="2800" dirty="0">
                <a:solidFill>
                  <a:srgbClr val="004B85"/>
                </a:solidFill>
              </a:rPr>
              <a:t>Base de Datos</a:t>
            </a:r>
          </a:p>
        </p:txBody>
      </p:sp>
      <p:sp>
        <p:nvSpPr>
          <p:cNvPr id="3" name="Content Placeholder 2">
            <a:extLst>
              <a:ext uri="{FF2B5EF4-FFF2-40B4-BE49-F238E27FC236}">
                <a16:creationId xmlns:a16="http://schemas.microsoft.com/office/drawing/2014/main" id="{2170CC77-4B77-7DEB-9782-296D411DB7F8}"/>
              </a:ext>
            </a:extLst>
          </p:cNvPr>
          <p:cNvSpPr>
            <a:spLocks noGrp="1"/>
          </p:cNvSpPr>
          <p:nvPr>
            <p:ph idx="1"/>
          </p:nvPr>
        </p:nvSpPr>
        <p:spPr>
          <a:xfrm>
            <a:off x="838200" y="1825625"/>
            <a:ext cx="10515600" cy="2342338"/>
          </a:xfrm>
        </p:spPr>
        <p:txBody>
          <a:bodyPr>
            <a:normAutofit/>
          </a:bodyPr>
          <a:lstStyle/>
          <a:p>
            <a:pPr marL="0" indent="0">
              <a:lnSpc>
                <a:spcPct val="100000"/>
              </a:lnSpc>
              <a:buNone/>
            </a:pPr>
            <a:r>
              <a:rPr lang="es-ES" sz="2600" dirty="0"/>
              <a:t>Corresponde al nivel donde físicamente se guardan los datos.</a:t>
            </a:r>
          </a:p>
          <a:p>
            <a:pPr>
              <a:lnSpc>
                <a:spcPct val="100000"/>
              </a:lnSpc>
            </a:pPr>
            <a:r>
              <a:rPr lang="es-ES" sz="2600" dirty="0"/>
              <a:t>Existe un registro por cada objeto o entidad del mundo real.</a:t>
            </a:r>
          </a:p>
          <a:p>
            <a:pPr>
              <a:lnSpc>
                <a:spcPct val="100000"/>
              </a:lnSpc>
            </a:pPr>
            <a:r>
              <a:rPr lang="es-ES" sz="2600" dirty="0"/>
              <a:t>Se almacenan ocurrencias de datos incluidas sus </a:t>
            </a:r>
            <a:r>
              <a:rPr lang="es-ES" sz="2600" b="1" dirty="0">
                <a:solidFill>
                  <a:srgbClr val="004B85"/>
                </a:solidFill>
              </a:rPr>
              <a:t>relaciones o asociaciones</a:t>
            </a:r>
            <a:r>
              <a:rPr lang="es-ES" sz="2600" dirty="0"/>
              <a:t>.</a:t>
            </a:r>
          </a:p>
          <a:p>
            <a:pPr>
              <a:lnSpc>
                <a:spcPct val="100000"/>
              </a:lnSpc>
            </a:pPr>
            <a:r>
              <a:rPr lang="es-ES" sz="2600" dirty="0"/>
              <a:t>Conjuntos de archivos </a:t>
            </a:r>
            <a:r>
              <a:rPr lang="es-ES" sz="2600" b="1" dirty="0">
                <a:solidFill>
                  <a:srgbClr val="004B85"/>
                </a:solidFill>
              </a:rPr>
              <a:t>asociados lógicamente</a:t>
            </a:r>
            <a:r>
              <a:rPr lang="es-ES" sz="2600" dirty="0"/>
              <a:t> entre sí.</a:t>
            </a:r>
          </a:p>
        </p:txBody>
      </p:sp>
      <p:sp>
        <p:nvSpPr>
          <p:cNvPr id="4" name="Slide Number Placeholder 3">
            <a:extLst>
              <a:ext uri="{FF2B5EF4-FFF2-40B4-BE49-F238E27FC236}">
                <a16:creationId xmlns:a16="http://schemas.microsoft.com/office/drawing/2014/main" id="{CB02EA84-34B6-1480-0C4E-CE1724418697}"/>
              </a:ext>
            </a:extLst>
          </p:cNvPr>
          <p:cNvSpPr>
            <a:spLocks noGrp="1"/>
          </p:cNvSpPr>
          <p:nvPr>
            <p:ph type="sldNum" sz="quarter" idx="12"/>
          </p:nvPr>
        </p:nvSpPr>
        <p:spPr/>
        <p:txBody>
          <a:bodyPr/>
          <a:lstStyle/>
          <a:p>
            <a:fld id="{53277F46-3D48-465E-89EF-2F849361E787}" type="slidenum">
              <a:rPr lang="es-CL" smtClean="0"/>
              <a:t>10</a:t>
            </a:fld>
            <a:endParaRPr lang="es-CL"/>
          </a:p>
        </p:txBody>
      </p:sp>
      <p:pic>
        <p:nvPicPr>
          <p:cNvPr id="5" name="Google Shape;205;p9" descr="http://www.quees.info/imagenes/bases-de-datos.gif">
            <a:extLst>
              <a:ext uri="{FF2B5EF4-FFF2-40B4-BE49-F238E27FC236}">
                <a16:creationId xmlns:a16="http://schemas.microsoft.com/office/drawing/2014/main" id="{87806B1C-638B-9613-4A44-D4729FFBC22B}"/>
              </a:ext>
            </a:extLst>
          </p:cNvPr>
          <p:cNvPicPr preferRelativeResize="0"/>
          <p:nvPr/>
        </p:nvPicPr>
        <p:blipFill rotWithShape="1">
          <a:blip r:embed="rId2">
            <a:alphaModFix/>
          </a:blip>
          <a:srcRect/>
          <a:stretch/>
        </p:blipFill>
        <p:spPr>
          <a:xfrm>
            <a:off x="2762250" y="4513595"/>
            <a:ext cx="6667500" cy="1190625"/>
          </a:xfrm>
          <a:prstGeom prst="rect">
            <a:avLst/>
          </a:prstGeom>
          <a:noFill/>
          <a:ln>
            <a:noFill/>
          </a:ln>
        </p:spPr>
      </p:pic>
    </p:spTree>
    <p:extLst>
      <p:ext uri="{BB962C8B-B14F-4D97-AF65-F5344CB8AC3E}">
        <p14:creationId xmlns:p14="http://schemas.microsoft.com/office/powerpoint/2010/main" val="12263102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673AD-BF0F-0BA5-905A-9CDB49196BBC}"/>
              </a:ext>
            </a:extLst>
          </p:cNvPr>
          <p:cNvSpPr>
            <a:spLocks noGrp="1"/>
          </p:cNvSpPr>
          <p:nvPr>
            <p:ph type="title"/>
          </p:nvPr>
        </p:nvSpPr>
        <p:spPr/>
        <p:txBody>
          <a:bodyPr/>
          <a:lstStyle/>
          <a:p>
            <a:r>
              <a:rPr lang="es-CL" dirty="0"/>
              <a:t>Características de las Relaciones</a:t>
            </a:r>
          </a:p>
        </p:txBody>
      </p:sp>
      <p:sp>
        <p:nvSpPr>
          <p:cNvPr id="3" name="Content Placeholder 2">
            <a:extLst>
              <a:ext uri="{FF2B5EF4-FFF2-40B4-BE49-F238E27FC236}">
                <a16:creationId xmlns:a16="http://schemas.microsoft.com/office/drawing/2014/main" id="{4D86413D-8B72-49E0-CB9B-775A7764C461}"/>
              </a:ext>
            </a:extLst>
          </p:cNvPr>
          <p:cNvSpPr>
            <a:spLocks noGrp="1"/>
          </p:cNvSpPr>
          <p:nvPr>
            <p:ph idx="1"/>
          </p:nvPr>
        </p:nvSpPr>
        <p:spPr/>
        <p:txBody>
          <a:bodyPr>
            <a:normAutofit lnSpcReduction="10000"/>
          </a:bodyPr>
          <a:lstStyle/>
          <a:p>
            <a:r>
              <a:rPr lang="es-ES" dirty="0"/>
              <a:t>Una relación es una asociación entre tipos de entidades de una realidad.</a:t>
            </a:r>
          </a:p>
          <a:p>
            <a:r>
              <a:rPr lang="es-ES" dirty="0"/>
              <a:t>Pueden ser de los siguientes tipos:</a:t>
            </a:r>
          </a:p>
          <a:p>
            <a:pPr lvl="1"/>
            <a:r>
              <a:rPr lang="es-ES" dirty="0"/>
              <a:t>Una</a:t>
            </a:r>
          </a:p>
          <a:p>
            <a:pPr lvl="1"/>
            <a:r>
              <a:rPr lang="es-ES" dirty="0"/>
              <a:t>Muchas</a:t>
            </a:r>
          </a:p>
          <a:p>
            <a:pPr lvl="1"/>
            <a:r>
              <a:rPr lang="es-ES" dirty="0"/>
              <a:t>Condicional</a:t>
            </a:r>
          </a:p>
          <a:p>
            <a:pPr lvl="1"/>
            <a:r>
              <a:rPr lang="es-ES" b="1" dirty="0">
                <a:solidFill>
                  <a:srgbClr val="004B85"/>
                </a:solidFill>
              </a:rPr>
              <a:t>En Ambos Sentidos (las más comunes)</a:t>
            </a:r>
          </a:p>
          <a:p>
            <a:pPr lvl="1"/>
            <a:r>
              <a:rPr lang="es-ES" dirty="0"/>
              <a:t>Recursivas</a:t>
            </a:r>
          </a:p>
          <a:p>
            <a:pPr lvl="1"/>
            <a:r>
              <a:rPr lang="es-ES" dirty="0"/>
              <a:t>Múltiples asociaciones entre entidades</a:t>
            </a:r>
          </a:p>
          <a:p>
            <a:r>
              <a:rPr lang="es-ES" dirty="0"/>
              <a:t>Usaremos notación Bachman y E-R (Entidad-Relacionamiento) para ejemplificar las relaciones o asociaciones.</a:t>
            </a:r>
          </a:p>
          <a:p>
            <a:endParaRPr lang="es-CL" dirty="0"/>
          </a:p>
        </p:txBody>
      </p:sp>
      <p:sp>
        <p:nvSpPr>
          <p:cNvPr id="4" name="Slide Number Placeholder 3">
            <a:extLst>
              <a:ext uri="{FF2B5EF4-FFF2-40B4-BE49-F238E27FC236}">
                <a16:creationId xmlns:a16="http://schemas.microsoft.com/office/drawing/2014/main" id="{C355C45A-C72B-9C04-8B91-7B9765CFFA66}"/>
              </a:ext>
            </a:extLst>
          </p:cNvPr>
          <p:cNvSpPr>
            <a:spLocks noGrp="1"/>
          </p:cNvSpPr>
          <p:nvPr>
            <p:ph type="sldNum" sz="quarter" idx="12"/>
          </p:nvPr>
        </p:nvSpPr>
        <p:spPr/>
        <p:txBody>
          <a:bodyPr/>
          <a:lstStyle/>
          <a:p>
            <a:fld id="{53277F46-3D48-465E-89EF-2F849361E787}" type="slidenum">
              <a:rPr lang="es-CL" smtClean="0"/>
              <a:t>11</a:t>
            </a:fld>
            <a:endParaRPr lang="es-CL"/>
          </a:p>
        </p:txBody>
      </p:sp>
      <p:pic>
        <p:nvPicPr>
          <p:cNvPr id="2050" name="Picture 2">
            <a:extLst>
              <a:ext uri="{FF2B5EF4-FFF2-40B4-BE49-F238E27FC236}">
                <a16:creationId xmlns:a16="http://schemas.microsoft.com/office/drawing/2014/main" id="{C6F615B2-F085-779D-404F-C4FE083CE5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4294" y="2792307"/>
            <a:ext cx="1882987" cy="1882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1702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23862AE0-78B6-087C-79A8-172A6EA3F53D}"/>
              </a:ext>
            </a:extLst>
          </p:cNvPr>
          <p:cNvSpPr>
            <a:spLocks noGrp="1"/>
          </p:cNvSpPr>
          <p:nvPr>
            <p:ph type="title"/>
          </p:nvPr>
        </p:nvSpPr>
        <p:spPr/>
        <p:txBody>
          <a:bodyPr/>
          <a:lstStyle/>
          <a:p>
            <a:r>
              <a:rPr lang="es-CL" dirty="0"/>
              <a:t>Relaciones</a:t>
            </a:r>
            <a:br>
              <a:rPr lang="es-CL" dirty="0"/>
            </a:br>
            <a:r>
              <a:rPr lang="es-CL" sz="2800" dirty="0">
                <a:solidFill>
                  <a:srgbClr val="004B85"/>
                </a:solidFill>
              </a:rPr>
              <a:t>Asociación Una y Muchas</a:t>
            </a:r>
          </a:p>
        </p:txBody>
      </p:sp>
      <p:sp>
        <p:nvSpPr>
          <p:cNvPr id="4" name="Slide Number Placeholder 3">
            <a:extLst>
              <a:ext uri="{FF2B5EF4-FFF2-40B4-BE49-F238E27FC236}">
                <a16:creationId xmlns:a16="http://schemas.microsoft.com/office/drawing/2014/main" id="{73174FA5-BB33-C366-70DC-E4007B7942BB}"/>
              </a:ext>
            </a:extLst>
          </p:cNvPr>
          <p:cNvSpPr>
            <a:spLocks noGrp="1"/>
          </p:cNvSpPr>
          <p:nvPr>
            <p:ph type="sldNum" sz="quarter" idx="12"/>
          </p:nvPr>
        </p:nvSpPr>
        <p:spPr/>
        <p:txBody>
          <a:bodyPr/>
          <a:lstStyle/>
          <a:p>
            <a:fld id="{53277F46-3D48-465E-89EF-2F849361E787}" type="slidenum">
              <a:rPr lang="es-CL" smtClean="0"/>
              <a:t>12</a:t>
            </a:fld>
            <a:endParaRPr lang="es-CL"/>
          </a:p>
        </p:txBody>
      </p:sp>
      <p:cxnSp>
        <p:nvCxnSpPr>
          <p:cNvPr id="9" name="Google Shape;224;p11">
            <a:extLst>
              <a:ext uri="{FF2B5EF4-FFF2-40B4-BE49-F238E27FC236}">
                <a16:creationId xmlns:a16="http://schemas.microsoft.com/office/drawing/2014/main" id="{1558FE1F-BFCD-CF06-F527-F56B9603D59B}"/>
              </a:ext>
            </a:extLst>
          </p:cNvPr>
          <p:cNvCxnSpPr>
            <a:cxnSpLocks/>
            <a:stCxn id="28" idx="2"/>
          </p:cNvCxnSpPr>
          <p:nvPr/>
        </p:nvCxnSpPr>
        <p:spPr>
          <a:xfrm>
            <a:off x="6096000" y="1690688"/>
            <a:ext cx="0" cy="4304901"/>
          </a:xfrm>
          <a:prstGeom prst="straightConnector1">
            <a:avLst/>
          </a:prstGeom>
          <a:noFill/>
          <a:ln w="9525" cap="flat" cmpd="sng">
            <a:solidFill>
              <a:srgbClr val="7F7F7F"/>
            </a:solidFill>
            <a:prstDash val="dash"/>
            <a:miter lim="800000"/>
            <a:headEnd type="none" w="sm" len="sm"/>
            <a:tailEnd type="none" w="sm" len="sm"/>
          </a:ln>
        </p:spPr>
      </p:cxnSp>
      <p:sp>
        <p:nvSpPr>
          <p:cNvPr id="10" name="TextBox 9">
            <a:extLst>
              <a:ext uri="{FF2B5EF4-FFF2-40B4-BE49-F238E27FC236}">
                <a16:creationId xmlns:a16="http://schemas.microsoft.com/office/drawing/2014/main" id="{55F687B5-1BCA-8643-FAB3-F52AFD6478B0}"/>
              </a:ext>
            </a:extLst>
          </p:cNvPr>
          <p:cNvSpPr txBox="1"/>
          <p:nvPr/>
        </p:nvSpPr>
        <p:spPr>
          <a:xfrm>
            <a:off x="941494" y="1747689"/>
            <a:ext cx="4727688" cy="369332"/>
          </a:xfrm>
          <a:prstGeom prst="rect">
            <a:avLst/>
          </a:prstGeom>
          <a:noFill/>
        </p:spPr>
        <p:txBody>
          <a:bodyPr wrap="square" rtlCol="0">
            <a:spAutoFit/>
          </a:bodyPr>
          <a:lstStyle/>
          <a:p>
            <a:pPr algn="ctr"/>
            <a:r>
              <a:rPr lang="es-CL" b="1" dirty="0"/>
              <a:t>Asociación Una</a:t>
            </a:r>
          </a:p>
        </p:txBody>
      </p:sp>
      <p:sp>
        <p:nvSpPr>
          <p:cNvPr id="11" name="TextBox 10">
            <a:extLst>
              <a:ext uri="{FF2B5EF4-FFF2-40B4-BE49-F238E27FC236}">
                <a16:creationId xmlns:a16="http://schemas.microsoft.com/office/drawing/2014/main" id="{A32686E6-121C-4524-C828-DBB0B7A6C5C8}"/>
              </a:ext>
            </a:extLst>
          </p:cNvPr>
          <p:cNvSpPr txBox="1"/>
          <p:nvPr/>
        </p:nvSpPr>
        <p:spPr>
          <a:xfrm>
            <a:off x="6522818" y="1750047"/>
            <a:ext cx="4727688" cy="369332"/>
          </a:xfrm>
          <a:prstGeom prst="rect">
            <a:avLst/>
          </a:prstGeom>
          <a:noFill/>
        </p:spPr>
        <p:txBody>
          <a:bodyPr wrap="square" rtlCol="0">
            <a:spAutoFit/>
          </a:bodyPr>
          <a:lstStyle/>
          <a:p>
            <a:pPr algn="ctr"/>
            <a:r>
              <a:rPr lang="es-CL" b="1" dirty="0"/>
              <a:t>Asociación Muchas</a:t>
            </a:r>
          </a:p>
        </p:txBody>
      </p:sp>
      <p:grpSp>
        <p:nvGrpSpPr>
          <p:cNvPr id="25" name="Group 24">
            <a:extLst>
              <a:ext uri="{FF2B5EF4-FFF2-40B4-BE49-F238E27FC236}">
                <a16:creationId xmlns:a16="http://schemas.microsoft.com/office/drawing/2014/main" id="{ACBD21B6-E113-9D28-CBA3-CBE163F6077A}"/>
              </a:ext>
            </a:extLst>
          </p:cNvPr>
          <p:cNvGrpSpPr/>
          <p:nvPr/>
        </p:nvGrpSpPr>
        <p:grpSpPr>
          <a:xfrm>
            <a:off x="941493" y="2330873"/>
            <a:ext cx="4727688" cy="623146"/>
            <a:chOff x="941493" y="1683173"/>
            <a:chExt cx="4727688" cy="623146"/>
          </a:xfrm>
        </p:grpSpPr>
        <p:sp>
          <p:nvSpPr>
            <p:cNvPr id="12" name="Rectangle 11">
              <a:extLst>
                <a:ext uri="{FF2B5EF4-FFF2-40B4-BE49-F238E27FC236}">
                  <a16:creationId xmlns:a16="http://schemas.microsoft.com/office/drawing/2014/main" id="{69701386-AEEA-5C51-5EB4-64AEECC0172F}"/>
                </a:ext>
              </a:extLst>
            </p:cNvPr>
            <p:cNvSpPr/>
            <p:nvPr/>
          </p:nvSpPr>
          <p:spPr>
            <a:xfrm>
              <a:off x="941493" y="1683173"/>
              <a:ext cx="1469814" cy="623146"/>
            </a:xfrm>
            <a:prstGeom prst="rect">
              <a:avLst/>
            </a:prstGeom>
            <a:solidFill>
              <a:srgbClr val="F7A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PACIENTE</a:t>
              </a:r>
            </a:p>
          </p:txBody>
        </p:sp>
        <p:sp>
          <p:nvSpPr>
            <p:cNvPr id="14" name="Rectangle 13">
              <a:extLst>
                <a:ext uri="{FF2B5EF4-FFF2-40B4-BE49-F238E27FC236}">
                  <a16:creationId xmlns:a16="http://schemas.microsoft.com/office/drawing/2014/main" id="{F1587F50-0496-0146-48F5-BF393892FA34}"/>
                </a:ext>
              </a:extLst>
            </p:cNvPr>
            <p:cNvSpPr/>
            <p:nvPr/>
          </p:nvSpPr>
          <p:spPr>
            <a:xfrm>
              <a:off x="4199367" y="1683173"/>
              <a:ext cx="1469814" cy="623146"/>
            </a:xfrm>
            <a:prstGeom prst="rect">
              <a:avLst/>
            </a:prstGeom>
            <a:solidFill>
              <a:srgbClr val="008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CAMA</a:t>
              </a:r>
            </a:p>
          </p:txBody>
        </p:sp>
        <p:cxnSp>
          <p:nvCxnSpPr>
            <p:cNvPr id="18" name="Straight Arrow Connector 17">
              <a:extLst>
                <a:ext uri="{FF2B5EF4-FFF2-40B4-BE49-F238E27FC236}">
                  <a16:creationId xmlns:a16="http://schemas.microsoft.com/office/drawing/2014/main" id="{E02EAC90-A277-5B23-8E6A-012F9D8C5506}"/>
                </a:ext>
              </a:extLst>
            </p:cNvPr>
            <p:cNvCxnSpPr>
              <a:stCxn id="12" idx="3"/>
              <a:endCxn id="14" idx="1"/>
            </p:cNvCxnSpPr>
            <p:nvPr/>
          </p:nvCxnSpPr>
          <p:spPr>
            <a:xfrm>
              <a:off x="2411307" y="1994746"/>
              <a:ext cx="178806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11794375-A651-C9ED-97F6-A110CB565C88}"/>
              </a:ext>
            </a:extLst>
          </p:cNvPr>
          <p:cNvGrpSpPr/>
          <p:nvPr/>
        </p:nvGrpSpPr>
        <p:grpSpPr>
          <a:xfrm>
            <a:off x="6522819" y="2330873"/>
            <a:ext cx="4727688" cy="623146"/>
            <a:chOff x="6830906" y="1683173"/>
            <a:chExt cx="4727688" cy="623146"/>
          </a:xfrm>
        </p:grpSpPr>
        <p:sp>
          <p:nvSpPr>
            <p:cNvPr id="15" name="Rectangle 14">
              <a:extLst>
                <a:ext uri="{FF2B5EF4-FFF2-40B4-BE49-F238E27FC236}">
                  <a16:creationId xmlns:a16="http://schemas.microsoft.com/office/drawing/2014/main" id="{8EE868E5-3655-C9B9-19DF-D521E2D021D4}"/>
                </a:ext>
              </a:extLst>
            </p:cNvPr>
            <p:cNvSpPr/>
            <p:nvPr/>
          </p:nvSpPr>
          <p:spPr>
            <a:xfrm>
              <a:off x="6830906" y="1683173"/>
              <a:ext cx="1469814" cy="623146"/>
            </a:xfrm>
            <a:prstGeom prst="rect">
              <a:avLst/>
            </a:prstGeom>
            <a:solidFill>
              <a:srgbClr val="F7A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EMPLEADO</a:t>
              </a:r>
            </a:p>
          </p:txBody>
        </p:sp>
        <p:sp>
          <p:nvSpPr>
            <p:cNvPr id="16" name="Rectangle 15">
              <a:extLst>
                <a:ext uri="{FF2B5EF4-FFF2-40B4-BE49-F238E27FC236}">
                  <a16:creationId xmlns:a16="http://schemas.microsoft.com/office/drawing/2014/main" id="{95960767-2F0B-A4B9-8909-428CFBDD48FE}"/>
                </a:ext>
              </a:extLst>
            </p:cNvPr>
            <p:cNvSpPr/>
            <p:nvPr/>
          </p:nvSpPr>
          <p:spPr>
            <a:xfrm>
              <a:off x="10088780" y="1683173"/>
              <a:ext cx="1469814" cy="623146"/>
            </a:xfrm>
            <a:prstGeom prst="rect">
              <a:avLst/>
            </a:prstGeom>
            <a:solidFill>
              <a:srgbClr val="008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CARGA</a:t>
              </a:r>
            </a:p>
          </p:txBody>
        </p:sp>
        <p:cxnSp>
          <p:nvCxnSpPr>
            <p:cNvPr id="21" name="Straight Arrow Connector 20">
              <a:extLst>
                <a:ext uri="{FF2B5EF4-FFF2-40B4-BE49-F238E27FC236}">
                  <a16:creationId xmlns:a16="http://schemas.microsoft.com/office/drawing/2014/main" id="{0599A4CD-5A28-29F3-782C-0BFD691C7004}"/>
                </a:ext>
              </a:extLst>
            </p:cNvPr>
            <p:cNvCxnSpPr>
              <a:stCxn id="15" idx="3"/>
              <a:endCxn id="16" idx="1"/>
            </p:cNvCxnSpPr>
            <p:nvPr/>
          </p:nvCxnSpPr>
          <p:spPr>
            <a:xfrm>
              <a:off x="8300720" y="1994746"/>
              <a:ext cx="178806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C2F72C6-0588-E8A7-7327-258786A2985C}"/>
                </a:ext>
              </a:extLst>
            </p:cNvPr>
            <p:cNvCxnSpPr>
              <a:cxnSpLocks/>
              <a:stCxn id="15" idx="3"/>
            </p:cNvCxnSpPr>
            <p:nvPr/>
          </p:nvCxnSpPr>
          <p:spPr>
            <a:xfrm>
              <a:off x="8300720" y="1994746"/>
              <a:ext cx="1669627"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pic>
        <p:nvPicPr>
          <p:cNvPr id="1026" name="Picture 2">
            <a:extLst>
              <a:ext uri="{FF2B5EF4-FFF2-40B4-BE49-F238E27FC236}">
                <a16:creationId xmlns:a16="http://schemas.microsoft.com/office/drawing/2014/main" id="{907176C2-E285-D18D-AF7E-77510EAE0E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224" y="3435724"/>
            <a:ext cx="1358352" cy="13583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EC01EA6-DA76-E9BD-B13A-D79518EF7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1711" y="3422277"/>
            <a:ext cx="1371799" cy="13717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8F3942A-54D3-46F0-2349-A605D69AEA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4908" y="3429000"/>
            <a:ext cx="1365076" cy="1365076"/>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952FD2A1-0391-3F2F-BD05-147820F43F37}"/>
              </a:ext>
            </a:extLst>
          </p:cNvPr>
          <p:cNvSpPr txBox="1"/>
          <p:nvPr/>
        </p:nvSpPr>
        <p:spPr>
          <a:xfrm>
            <a:off x="6604844" y="5026997"/>
            <a:ext cx="5057217" cy="584775"/>
          </a:xfrm>
          <a:prstGeom prst="rect">
            <a:avLst/>
          </a:prstGeom>
          <a:noFill/>
          <a:ln w="15875">
            <a:solidFill>
              <a:schemeClr val="tx1"/>
            </a:solidFill>
            <a:prstDash val="lgDash"/>
          </a:ln>
        </p:spPr>
        <p:txBody>
          <a:bodyPr wrap="square" rtlCol="0">
            <a:spAutoFit/>
          </a:bodyPr>
          <a:lstStyle/>
          <a:p>
            <a:pPr algn="ctr"/>
            <a:r>
              <a:rPr lang="es-CL" sz="1600" dirty="0"/>
              <a:t>Un </a:t>
            </a:r>
            <a:r>
              <a:rPr lang="es-CL" sz="1600" b="1" dirty="0"/>
              <a:t>EMPLEADO</a:t>
            </a:r>
            <a:r>
              <a:rPr lang="es-CL" sz="1600" dirty="0"/>
              <a:t> tiene muchas </a:t>
            </a:r>
            <a:r>
              <a:rPr lang="es-CL" sz="1600" b="1" dirty="0"/>
              <a:t>CARGAS</a:t>
            </a:r>
            <a:r>
              <a:rPr lang="es-CL" sz="1600" dirty="0"/>
              <a:t>. </a:t>
            </a:r>
          </a:p>
          <a:p>
            <a:pPr algn="ctr"/>
            <a:r>
              <a:rPr lang="es-CL" sz="1600" dirty="0"/>
              <a:t>Pero, ¿qué pasa con los </a:t>
            </a:r>
            <a:r>
              <a:rPr lang="es-CL" sz="1600" b="1" dirty="0"/>
              <a:t>EMPLEADOS</a:t>
            </a:r>
            <a:r>
              <a:rPr lang="es-CL" sz="1600" dirty="0"/>
              <a:t> sin cargas familiares?</a:t>
            </a:r>
          </a:p>
        </p:txBody>
      </p:sp>
    </p:spTree>
    <p:extLst>
      <p:ext uri="{BB962C8B-B14F-4D97-AF65-F5344CB8AC3E}">
        <p14:creationId xmlns:p14="http://schemas.microsoft.com/office/powerpoint/2010/main" val="5663473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2D21AEE5-3BB5-0F9B-50A6-8BC5A84AB92D}"/>
              </a:ext>
            </a:extLst>
          </p:cNvPr>
          <p:cNvSpPr>
            <a:spLocks noGrp="1"/>
          </p:cNvSpPr>
          <p:nvPr>
            <p:ph type="title"/>
          </p:nvPr>
        </p:nvSpPr>
        <p:spPr/>
        <p:txBody>
          <a:bodyPr/>
          <a:lstStyle/>
          <a:p>
            <a:r>
              <a:rPr lang="es-CL" dirty="0"/>
              <a:t>Relaciones</a:t>
            </a:r>
            <a:br>
              <a:rPr lang="es-CL" dirty="0"/>
            </a:br>
            <a:r>
              <a:rPr lang="es-CL" sz="2800" dirty="0">
                <a:solidFill>
                  <a:srgbClr val="004B85"/>
                </a:solidFill>
              </a:rPr>
              <a:t>Asociación Condicional</a:t>
            </a:r>
          </a:p>
        </p:txBody>
      </p:sp>
      <p:sp>
        <p:nvSpPr>
          <p:cNvPr id="4" name="Slide Number Placeholder 3">
            <a:extLst>
              <a:ext uri="{FF2B5EF4-FFF2-40B4-BE49-F238E27FC236}">
                <a16:creationId xmlns:a16="http://schemas.microsoft.com/office/drawing/2014/main" id="{73174FA5-BB33-C366-70DC-E4007B7942BB}"/>
              </a:ext>
            </a:extLst>
          </p:cNvPr>
          <p:cNvSpPr>
            <a:spLocks noGrp="1"/>
          </p:cNvSpPr>
          <p:nvPr>
            <p:ph type="sldNum" sz="quarter" idx="12"/>
          </p:nvPr>
        </p:nvSpPr>
        <p:spPr/>
        <p:txBody>
          <a:bodyPr/>
          <a:lstStyle/>
          <a:p>
            <a:fld id="{53277F46-3D48-465E-89EF-2F849361E787}" type="slidenum">
              <a:rPr lang="es-CL" smtClean="0"/>
              <a:t>13</a:t>
            </a:fld>
            <a:endParaRPr lang="es-CL"/>
          </a:p>
        </p:txBody>
      </p:sp>
      <p:sp>
        <p:nvSpPr>
          <p:cNvPr id="26" name="TextBox 25">
            <a:extLst>
              <a:ext uri="{FF2B5EF4-FFF2-40B4-BE49-F238E27FC236}">
                <a16:creationId xmlns:a16="http://schemas.microsoft.com/office/drawing/2014/main" id="{952FD2A1-0391-3F2F-BD05-147820F43F37}"/>
              </a:ext>
            </a:extLst>
          </p:cNvPr>
          <p:cNvSpPr txBox="1"/>
          <p:nvPr/>
        </p:nvSpPr>
        <p:spPr>
          <a:xfrm>
            <a:off x="776777" y="3536239"/>
            <a:ext cx="5057217" cy="584775"/>
          </a:xfrm>
          <a:prstGeom prst="rect">
            <a:avLst/>
          </a:prstGeom>
          <a:noFill/>
          <a:ln w="15875">
            <a:solidFill>
              <a:schemeClr val="tx1"/>
            </a:solidFill>
            <a:prstDash val="lgDash"/>
          </a:ln>
        </p:spPr>
        <p:txBody>
          <a:bodyPr wrap="square" rtlCol="0">
            <a:spAutoFit/>
          </a:bodyPr>
          <a:lstStyle/>
          <a:p>
            <a:pPr algn="ctr"/>
            <a:r>
              <a:rPr lang="es-CL" sz="1600" dirty="0"/>
              <a:t>Un </a:t>
            </a:r>
            <a:r>
              <a:rPr lang="es-CL" sz="1600" b="1" dirty="0"/>
              <a:t>PACIENTE</a:t>
            </a:r>
            <a:r>
              <a:rPr lang="es-CL" sz="1600" dirty="0"/>
              <a:t> puede tener asignada una </a:t>
            </a:r>
            <a:r>
              <a:rPr lang="es-CL" sz="1600" b="1" dirty="0"/>
              <a:t>CAMA</a:t>
            </a:r>
            <a:r>
              <a:rPr lang="es-CL" sz="1600" dirty="0"/>
              <a:t> (Paciente hospitalizado) o no (Paciente ambulatorio)</a:t>
            </a:r>
          </a:p>
        </p:txBody>
      </p:sp>
      <p:grpSp>
        <p:nvGrpSpPr>
          <p:cNvPr id="29" name="Group 28">
            <a:extLst>
              <a:ext uri="{FF2B5EF4-FFF2-40B4-BE49-F238E27FC236}">
                <a16:creationId xmlns:a16="http://schemas.microsoft.com/office/drawing/2014/main" id="{249E37D6-2D0A-0960-3DA1-1B4933691550}"/>
              </a:ext>
            </a:extLst>
          </p:cNvPr>
          <p:cNvGrpSpPr/>
          <p:nvPr/>
        </p:nvGrpSpPr>
        <p:grpSpPr>
          <a:xfrm>
            <a:off x="941542" y="2288540"/>
            <a:ext cx="4727688" cy="623146"/>
            <a:chOff x="941542" y="1683173"/>
            <a:chExt cx="4727688" cy="623146"/>
          </a:xfrm>
        </p:grpSpPr>
        <p:grpSp>
          <p:nvGrpSpPr>
            <p:cNvPr id="2" name="Group 1">
              <a:extLst>
                <a:ext uri="{FF2B5EF4-FFF2-40B4-BE49-F238E27FC236}">
                  <a16:creationId xmlns:a16="http://schemas.microsoft.com/office/drawing/2014/main" id="{553607B5-F0EF-727B-4066-ABDEEFE29C2C}"/>
                </a:ext>
              </a:extLst>
            </p:cNvPr>
            <p:cNvGrpSpPr/>
            <p:nvPr/>
          </p:nvGrpSpPr>
          <p:grpSpPr>
            <a:xfrm>
              <a:off x="941542" y="1683173"/>
              <a:ext cx="4727688" cy="623146"/>
              <a:chOff x="6830906" y="1683173"/>
              <a:chExt cx="4727688" cy="623146"/>
            </a:xfrm>
          </p:grpSpPr>
          <p:sp>
            <p:nvSpPr>
              <p:cNvPr id="3" name="Rectangle 2">
                <a:extLst>
                  <a:ext uri="{FF2B5EF4-FFF2-40B4-BE49-F238E27FC236}">
                    <a16:creationId xmlns:a16="http://schemas.microsoft.com/office/drawing/2014/main" id="{97118EC0-7067-94E4-7170-F53C5BFF3179}"/>
                  </a:ext>
                </a:extLst>
              </p:cNvPr>
              <p:cNvSpPr/>
              <p:nvPr/>
            </p:nvSpPr>
            <p:spPr>
              <a:xfrm>
                <a:off x="6830906" y="1683173"/>
                <a:ext cx="1469814" cy="623146"/>
              </a:xfrm>
              <a:prstGeom prst="rect">
                <a:avLst/>
              </a:prstGeom>
              <a:solidFill>
                <a:srgbClr val="F7A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PACIENTE</a:t>
                </a:r>
              </a:p>
            </p:txBody>
          </p:sp>
          <p:sp>
            <p:nvSpPr>
              <p:cNvPr id="5" name="Rectangle 4">
                <a:extLst>
                  <a:ext uri="{FF2B5EF4-FFF2-40B4-BE49-F238E27FC236}">
                    <a16:creationId xmlns:a16="http://schemas.microsoft.com/office/drawing/2014/main" id="{635672FE-5609-E6A3-D309-A8AC410C2CFA}"/>
                  </a:ext>
                </a:extLst>
              </p:cNvPr>
              <p:cNvSpPr/>
              <p:nvPr/>
            </p:nvSpPr>
            <p:spPr>
              <a:xfrm>
                <a:off x="10088780" y="1683173"/>
                <a:ext cx="1469814" cy="623146"/>
              </a:xfrm>
              <a:prstGeom prst="rect">
                <a:avLst/>
              </a:prstGeom>
              <a:solidFill>
                <a:srgbClr val="008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CAMA</a:t>
                </a:r>
              </a:p>
            </p:txBody>
          </p:sp>
          <p:cxnSp>
            <p:nvCxnSpPr>
              <p:cNvPr id="6" name="Straight Arrow Connector 5">
                <a:extLst>
                  <a:ext uri="{FF2B5EF4-FFF2-40B4-BE49-F238E27FC236}">
                    <a16:creationId xmlns:a16="http://schemas.microsoft.com/office/drawing/2014/main" id="{F04CBFC9-D15E-069A-DA66-109A91262A08}"/>
                  </a:ext>
                </a:extLst>
              </p:cNvPr>
              <p:cNvCxnSpPr>
                <a:stCxn id="3" idx="3"/>
                <a:endCxn id="5" idx="1"/>
              </p:cNvCxnSpPr>
              <p:nvPr/>
            </p:nvCxnSpPr>
            <p:spPr>
              <a:xfrm>
                <a:off x="8300720" y="1994746"/>
                <a:ext cx="178806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27" name="Oval 26">
              <a:extLst>
                <a:ext uri="{FF2B5EF4-FFF2-40B4-BE49-F238E27FC236}">
                  <a16:creationId xmlns:a16="http://schemas.microsoft.com/office/drawing/2014/main" id="{41473897-C08A-EC91-2D2F-12CAF20DEF7D}"/>
                </a:ext>
              </a:extLst>
            </p:cNvPr>
            <p:cNvSpPr/>
            <p:nvPr/>
          </p:nvSpPr>
          <p:spPr>
            <a:xfrm>
              <a:off x="3913222" y="1947332"/>
              <a:ext cx="94876" cy="94827"/>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grpSp>
      <p:grpSp>
        <p:nvGrpSpPr>
          <p:cNvPr id="30" name="Group 29">
            <a:extLst>
              <a:ext uri="{FF2B5EF4-FFF2-40B4-BE49-F238E27FC236}">
                <a16:creationId xmlns:a16="http://schemas.microsoft.com/office/drawing/2014/main" id="{9F59BC4A-00E3-EB3C-AF8C-FD58408A198A}"/>
              </a:ext>
            </a:extLst>
          </p:cNvPr>
          <p:cNvGrpSpPr/>
          <p:nvPr/>
        </p:nvGrpSpPr>
        <p:grpSpPr>
          <a:xfrm>
            <a:off x="6830906" y="2288540"/>
            <a:ext cx="4727688" cy="623146"/>
            <a:chOff x="6830906" y="1683173"/>
            <a:chExt cx="4727688" cy="623146"/>
          </a:xfrm>
        </p:grpSpPr>
        <p:sp>
          <p:nvSpPr>
            <p:cNvPr id="15" name="Rectangle 14">
              <a:extLst>
                <a:ext uri="{FF2B5EF4-FFF2-40B4-BE49-F238E27FC236}">
                  <a16:creationId xmlns:a16="http://schemas.microsoft.com/office/drawing/2014/main" id="{8EE868E5-3655-C9B9-19DF-D521E2D021D4}"/>
                </a:ext>
              </a:extLst>
            </p:cNvPr>
            <p:cNvSpPr/>
            <p:nvPr/>
          </p:nvSpPr>
          <p:spPr>
            <a:xfrm>
              <a:off x="6830906" y="1683173"/>
              <a:ext cx="1469814" cy="623146"/>
            </a:xfrm>
            <a:prstGeom prst="rect">
              <a:avLst/>
            </a:prstGeom>
            <a:solidFill>
              <a:srgbClr val="F7A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EMPLEADO</a:t>
              </a:r>
            </a:p>
          </p:txBody>
        </p:sp>
        <p:sp>
          <p:nvSpPr>
            <p:cNvPr id="16" name="Rectangle 15">
              <a:extLst>
                <a:ext uri="{FF2B5EF4-FFF2-40B4-BE49-F238E27FC236}">
                  <a16:creationId xmlns:a16="http://schemas.microsoft.com/office/drawing/2014/main" id="{95960767-2F0B-A4B9-8909-428CFBDD48FE}"/>
                </a:ext>
              </a:extLst>
            </p:cNvPr>
            <p:cNvSpPr/>
            <p:nvPr/>
          </p:nvSpPr>
          <p:spPr>
            <a:xfrm>
              <a:off x="10088780" y="1683173"/>
              <a:ext cx="1469814" cy="623146"/>
            </a:xfrm>
            <a:prstGeom prst="rect">
              <a:avLst/>
            </a:prstGeom>
            <a:solidFill>
              <a:srgbClr val="008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CARGA</a:t>
              </a:r>
            </a:p>
          </p:txBody>
        </p:sp>
        <p:cxnSp>
          <p:nvCxnSpPr>
            <p:cNvPr id="21" name="Straight Arrow Connector 20">
              <a:extLst>
                <a:ext uri="{FF2B5EF4-FFF2-40B4-BE49-F238E27FC236}">
                  <a16:creationId xmlns:a16="http://schemas.microsoft.com/office/drawing/2014/main" id="{0599A4CD-5A28-29F3-782C-0BFD691C7004}"/>
                </a:ext>
              </a:extLst>
            </p:cNvPr>
            <p:cNvCxnSpPr>
              <a:stCxn id="15" idx="3"/>
              <a:endCxn id="16" idx="1"/>
            </p:cNvCxnSpPr>
            <p:nvPr/>
          </p:nvCxnSpPr>
          <p:spPr>
            <a:xfrm>
              <a:off x="8300720" y="1994746"/>
              <a:ext cx="178806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C2F72C6-0588-E8A7-7327-258786A2985C}"/>
                </a:ext>
              </a:extLst>
            </p:cNvPr>
            <p:cNvCxnSpPr>
              <a:cxnSpLocks/>
              <a:stCxn id="15" idx="3"/>
            </p:cNvCxnSpPr>
            <p:nvPr/>
          </p:nvCxnSpPr>
          <p:spPr>
            <a:xfrm>
              <a:off x="8300720" y="1994746"/>
              <a:ext cx="1669627"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F6959DDF-A85E-3C71-5A62-042A7D1C51C9}"/>
                </a:ext>
              </a:extLst>
            </p:cNvPr>
            <p:cNvSpPr/>
            <p:nvPr/>
          </p:nvSpPr>
          <p:spPr>
            <a:xfrm>
              <a:off x="9675658" y="1947332"/>
              <a:ext cx="94876" cy="94827"/>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grpSp>
      <p:sp>
        <p:nvSpPr>
          <p:cNvPr id="31" name="TextBox 30">
            <a:extLst>
              <a:ext uri="{FF2B5EF4-FFF2-40B4-BE49-F238E27FC236}">
                <a16:creationId xmlns:a16="http://schemas.microsoft.com/office/drawing/2014/main" id="{609AD23C-CE9D-9491-5DFD-E1A580E69B1E}"/>
              </a:ext>
            </a:extLst>
          </p:cNvPr>
          <p:cNvSpPr txBox="1"/>
          <p:nvPr/>
        </p:nvSpPr>
        <p:spPr>
          <a:xfrm>
            <a:off x="6606924" y="3536239"/>
            <a:ext cx="5057217" cy="584775"/>
          </a:xfrm>
          <a:prstGeom prst="rect">
            <a:avLst/>
          </a:prstGeom>
          <a:noFill/>
          <a:ln w="15875">
            <a:solidFill>
              <a:schemeClr val="tx1"/>
            </a:solidFill>
            <a:prstDash val="lgDash"/>
          </a:ln>
        </p:spPr>
        <p:txBody>
          <a:bodyPr wrap="square" rtlCol="0">
            <a:spAutoFit/>
          </a:bodyPr>
          <a:lstStyle/>
          <a:p>
            <a:pPr algn="ctr"/>
            <a:r>
              <a:rPr lang="es-CL" sz="1600" dirty="0"/>
              <a:t>Un </a:t>
            </a:r>
            <a:r>
              <a:rPr lang="es-CL" sz="1600" b="1" dirty="0"/>
              <a:t>EMPLEADO</a:t>
            </a:r>
            <a:r>
              <a:rPr lang="es-CL" sz="1600" dirty="0"/>
              <a:t> puede tener cero, una o más </a:t>
            </a:r>
            <a:r>
              <a:rPr lang="es-CL" sz="1600" b="1" dirty="0"/>
              <a:t>CARGAS</a:t>
            </a:r>
            <a:r>
              <a:rPr lang="es-CL" sz="1600" dirty="0"/>
              <a:t> familiares.</a:t>
            </a:r>
          </a:p>
        </p:txBody>
      </p:sp>
      <p:pic>
        <p:nvPicPr>
          <p:cNvPr id="33" name="Picture 2">
            <a:extLst>
              <a:ext uri="{FF2B5EF4-FFF2-40B4-BE49-F238E27FC236}">
                <a16:creationId xmlns:a16="http://schemas.microsoft.com/office/drawing/2014/main" id="{A2E8AD73-4EDA-EEEB-616A-07BBFE7FA7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2601" y="4477023"/>
            <a:ext cx="1358352" cy="135835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a:extLst>
              <a:ext uri="{FF2B5EF4-FFF2-40B4-BE49-F238E27FC236}">
                <a16:creationId xmlns:a16="http://schemas.microsoft.com/office/drawing/2014/main" id="{C5F33F32-BA61-9CFD-3314-7C17646EF6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2856" y="4477023"/>
            <a:ext cx="1371799" cy="137179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a:extLst>
              <a:ext uri="{FF2B5EF4-FFF2-40B4-BE49-F238E27FC236}">
                <a16:creationId xmlns:a16="http://schemas.microsoft.com/office/drawing/2014/main" id="{8E17E2B9-74C8-62FE-D8DC-35CA07E167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9145" y="4470299"/>
            <a:ext cx="1365076" cy="1365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574701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47">
            <a:extLst>
              <a:ext uri="{FF2B5EF4-FFF2-40B4-BE49-F238E27FC236}">
                <a16:creationId xmlns:a16="http://schemas.microsoft.com/office/drawing/2014/main" id="{745229FF-2014-5857-86FC-C193BD0036ED}"/>
              </a:ext>
            </a:extLst>
          </p:cNvPr>
          <p:cNvSpPr>
            <a:spLocks noGrp="1"/>
          </p:cNvSpPr>
          <p:nvPr>
            <p:ph type="title"/>
          </p:nvPr>
        </p:nvSpPr>
        <p:spPr/>
        <p:txBody>
          <a:bodyPr/>
          <a:lstStyle/>
          <a:p>
            <a:r>
              <a:rPr lang="es-CL" dirty="0"/>
              <a:t>Relaciones</a:t>
            </a:r>
            <a:br>
              <a:rPr lang="es-CL" dirty="0"/>
            </a:br>
            <a:r>
              <a:rPr lang="es-CL" sz="2800" dirty="0">
                <a:solidFill>
                  <a:srgbClr val="004B85"/>
                </a:solidFill>
              </a:rPr>
              <a:t>Asociaciones en ambos sentidos</a:t>
            </a:r>
          </a:p>
        </p:txBody>
      </p:sp>
      <p:sp>
        <p:nvSpPr>
          <p:cNvPr id="4" name="Slide Number Placeholder 3">
            <a:extLst>
              <a:ext uri="{FF2B5EF4-FFF2-40B4-BE49-F238E27FC236}">
                <a16:creationId xmlns:a16="http://schemas.microsoft.com/office/drawing/2014/main" id="{73174FA5-BB33-C366-70DC-E4007B7942BB}"/>
              </a:ext>
            </a:extLst>
          </p:cNvPr>
          <p:cNvSpPr>
            <a:spLocks noGrp="1"/>
          </p:cNvSpPr>
          <p:nvPr>
            <p:ph type="sldNum" sz="quarter" idx="12"/>
          </p:nvPr>
        </p:nvSpPr>
        <p:spPr/>
        <p:txBody>
          <a:bodyPr/>
          <a:lstStyle/>
          <a:p>
            <a:fld id="{53277F46-3D48-465E-89EF-2F849361E787}" type="slidenum">
              <a:rPr lang="es-CL" smtClean="0"/>
              <a:t>14</a:t>
            </a:fld>
            <a:endParaRPr lang="es-CL"/>
          </a:p>
        </p:txBody>
      </p:sp>
      <p:grpSp>
        <p:nvGrpSpPr>
          <p:cNvPr id="30" name="Group 29">
            <a:extLst>
              <a:ext uri="{FF2B5EF4-FFF2-40B4-BE49-F238E27FC236}">
                <a16:creationId xmlns:a16="http://schemas.microsoft.com/office/drawing/2014/main" id="{9F59BC4A-00E3-EB3C-AF8C-FD58408A198A}"/>
              </a:ext>
            </a:extLst>
          </p:cNvPr>
          <p:cNvGrpSpPr/>
          <p:nvPr/>
        </p:nvGrpSpPr>
        <p:grpSpPr>
          <a:xfrm>
            <a:off x="1134533" y="4039830"/>
            <a:ext cx="4727688" cy="623146"/>
            <a:chOff x="6830906" y="1683173"/>
            <a:chExt cx="4727688" cy="623146"/>
          </a:xfrm>
        </p:grpSpPr>
        <p:sp>
          <p:nvSpPr>
            <p:cNvPr id="15" name="Rectangle 14">
              <a:extLst>
                <a:ext uri="{FF2B5EF4-FFF2-40B4-BE49-F238E27FC236}">
                  <a16:creationId xmlns:a16="http://schemas.microsoft.com/office/drawing/2014/main" id="{8EE868E5-3655-C9B9-19DF-D521E2D021D4}"/>
                </a:ext>
              </a:extLst>
            </p:cNvPr>
            <p:cNvSpPr/>
            <p:nvPr/>
          </p:nvSpPr>
          <p:spPr>
            <a:xfrm>
              <a:off x="6830906" y="1683173"/>
              <a:ext cx="1469814" cy="623146"/>
            </a:xfrm>
            <a:prstGeom prst="rect">
              <a:avLst/>
            </a:prstGeom>
            <a:solidFill>
              <a:srgbClr val="F7A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EMPLEADO</a:t>
              </a:r>
            </a:p>
          </p:txBody>
        </p:sp>
        <p:sp>
          <p:nvSpPr>
            <p:cNvPr id="16" name="Rectangle 15">
              <a:extLst>
                <a:ext uri="{FF2B5EF4-FFF2-40B4-BE49-F238E27FC236}">
                  <a16:creationId xmlns:a16="http://schemas.microsoft.com/office/drawing/2014/main" id="{95960767-2F0B-A4B9-8909-428CFBDD48FE}"/>
                </a:ext>
              </a:extLst>
            </p:cNvPr>
            <p:cNvSpPr/>
            <p:nvPr/>
          </p:nvSpPr>
          <p:spPr>
            <a:xfrm>
              <a:off x="10088780" y="1683173"/>
              <a:ext cx="1469814" cy="623146"/>
            </a:xfrm>
            <a:prstGeom prst="rect">
              <a:avLst/>
            </a:prstGeom>
            <a:solidFill>
              <a:srgbClr val="008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CARGA</a:t>
              </a:r>
            </a:p>
          </p:txBody>
        </p:sp>
        <p:cxnSp>
          <p:nvCxnSpPr>
            <p:cNvPr id="21" name="Straight Arrow Connector 20">
              <a:extLst>
                <a:ext uri="{FF2B5EF4-FFF2-40B4-BE49-F238E27FC236}">
                  <a16:creationId xmlns:a16="http://schemas.microsoft.com/office/drawing/2014/main" id="{0599A4CD-5A28-29F3-782C-0BFD691C7004}"/>
                </a:ext>
              </a:extLst>
            </p:cNvPr>
            <p:cNvCxnSpPr>
              <a:stCxn id="15" idx="3"/>
              <a:endCxn id="16" idx="1"/>
            </p:cNvCxnSpPr>
            <p:nvPr/>
          </p:nvCxnSpPr>
          <p:spPr>
            <a:xfrm>
              <a:off x="8300720" y="1994746"/>
              <a:ext cx="178806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C2F72C6-0588-E8A7-7327-258786A2985C}"/>
                </a:ext>
              </a:extLst>
            </p:cNvPr>
            <p:cNvCxnSpPr>
              <a:cxnSpLocks/>
              <a:stCxn id="15" idx="3"/>
            </p:cNvCxnSpPr>
            <p:nvPr/>
          </p:nvCxnSpPr>
          <p:spPr>
            <a:xfrm>
              <a:off x="8300720" y="1994746"/>
              <a:ext cx="1669627" cy="0"/>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F6959DDF-A85E-3C71-5A62-042A7D1C51C9}"/>
                </a:ext>
              </a:extLst>
            </p:cNvPr>
            <p:cNvSpPr/>
            <p:nvPr/>
          </p:nvSpPr>
          <p:spPr>
            <a:xfrm>
              <a:off x="9675658" y="1947332"/>
              <a:ext cx="94876" cy="94827"/>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grpSp>
      <p:grpSp>
        <p:nvGrpSpPr>
          <p:cNvPr id="25" name="Group 24">
            <a:extLst>
              <a:ext uri="{FF2B5EF4-FFF2-40B4-BE49-F238E27FC236}">
                <a16:creationId xmlns:a16="http://schemas.microsoft.com/office/drawing/2014/main" id="{FA61C8C8-1104-9627-DE5A-B1CB19FDB0DD}"/>
              </a:ext>
            </a:extLst>
          </p:cNvPr>
          <p:cNvGrpSpPr/>
          <p:nvPr/>
        </p:nvGrpSpPr>
        <p:grpSpPr>
          <a:xfrm>
            <a:off x="1134533" y="5419141"/>
            <a:ext cx="4727688" cy="623146"/>
            <a:chOff x="941542" y="4346787"/>
            <a:chExt cx="4727688" cy="623146"/>
          </a:xfrm>
        </p:grpSpPr>
        <p:grpSp>
          <p:nvGrpSpPr>
            <p:cNvPr id="7" name="Group 6">
              <a:extLst>
                <a:ext uri="{FF2B5EF4-FFF2-40B4-BE49-F238E27FC236}">
                  <a16:creationId xmlns:a16="http://schemas.microsoft.com/office/drawing/2014/main" id="{C8C60676-4AD3-32ED-B143-C93071265F86}"/>
                </a:ext>
              </a:extLst>
            </p:cNvPr>
            <p:cNvGrpSpPr/>
            <p:nvPr/>
          </p:nvGrpSpPr>
          <p:grpSpPr>
            <a:xfrm>
              <a:off x="941542" y="4346787"/>
              <a:ext cx="4727688" cy="623146"/>
              <a:chOff x="6830906" y="1683173"/>
              <a:chExt cx="4727688" cy="623146"/>
            </a:xfrm>
          </p:grpSpPr>
          <p:sp>
            <p:nvSpPr>
              <p:cNvPr id="8" name="Rectangle 7">
                <a:extLst>
                  <a:ext uri="{FF2B5EF4-FFF2-40B4-BE49-F238E27FC236}">
                    <a16:creationId xmlns:a16="http://schemas.microsoft.com/office/drawing/2014/main" id="{571BDCA6-B1EF-EE9C-505C-604596677C46}"/>
                  </a:ext>
                </a:extLst>
              </p:cNvPr>
              <p:cNvSpPr/>
              <p:nvPr/>
            </p:nvSpPr>
            <p:spPr>
              <a:xfrm>
                <a:off x="6830906" y="1683173"/>
                <a:ext cx="1469814" cy="623146"/>
              </a:xfrm>
              <a:prstGeom prst="rect">
                <a:avLst/>
              </a:prstGeom>
              <a:solidFill>
                <a:srgbClr val="F7A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ALUMNO</a:t>
                </a:r>
              </a:p>
            </p:txBody>
          </p:sp>
          <p:sp>
            <p:nvSpPr>
              <p:cNvPr id="9" name="Rectangle 8">
                <a:extLst>
                  <a:ext uri="{FF2B5EF4-FFF2-40B4-BE49-F238E27FC236}">
                    <a16:creationId xmlns:a16="http://schemas.microsoft.com/office/drawing/2014/main" id="{72BA22DD-B6A0-F5FD-E44F-9B158F1DD1D4}"/>
                  </a:ext>
                </a:extLst>
              </p:cNvPr>
              <p:cNvSpPr/>
              <p:nvPr/>
            </p:nvSpPr>
            <p:spPr>
              <a:xfrm>
                <a:off x="10088780" y="1683173"/>
                <a:ext cx="1469814" cy="623146"/>
              </a:xfrm>
              <a:prstGeom prst="rect">
                <a:avLst/>
              </a:prstGeom>
              <a:solidFill>
                <a:srgbClr val="008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ASIGNATURA</a:t>
                </a:r>
              </a:p>
            </p:txBody>
          </p:sp>
          <p:cxnSp>
            <p:nvCxnSpPr>
              <p:cNvPr id="11" name="Straight Arrow Connector 10">
                <a:extLst>
                  <a:ext uri="{FF2B5EF4-FFF2-40B4-BE49-F238E27FC236}">
                    <a16:creationId xmlns:a16="http://schemas.microsoft.com/office/drawing/2014/main" id="{BCE68748-D002-1B53-35B5-AD1BA4C87D59}"/>
                  </a:ext>
                </a:extLst>
              </p:cNvPr>
              <p:cNvCxnSpPr>
                <a:cxnSpLocks/>
                <a:endCxn id="9" idx="1"/>
              </p:cNvCxnSpPr>
              <p:nvPr/>
            </p:nvCxnSpPr>
            <p:spPr>
              <a:xfrm>
                <a:off x="8430634" y="1993898"/>
                <a:ext cx="1658146" cy="848"/>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BAAD7DC-893A-925E-F2C4-A27603C8FD1F}"/>
                  </a:ext>
                </a:extLst>
              </p:cNvPr>
              <p:cNvCxnSpPr>
                <a:cxnSpLocks/>
                <a:stCxn id="8" idx="3"/>
              </p:cNvCxnSpPr>
              <p:nvPr/>
            </p:nvCxnSpPr>
            <p:spPr>
              <a:xfrm>
                <a:off x="8300720" y="1994746"/>
                <a:ext cx="1669627" cy="0"/>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FD9AD0D2-55E9-CEAB-6575-0D5EB71883B4}"/>
                  </a:ext>
                </a:extLst>
              </p:cNvPr>
              <p:cNvSpPr/>
              <p:nvPr/>
            </p:nvSpPr>
            <p:spPr>
              <a:xfrm>
                <a:off x="9675658" y="1947332"/>
                <a:ext cx="94876" cy="94827"/>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grpSp>
        <p:sp>
          <p:nvSpPr>
            <p:cNvPr id="18" name="Oval 17">
              <a:extLst>
                <a:ext uri="{FF2B5EF4-FFF2-40B4-BE49-F238E27FC236}">
                  <a16:creationId xmlns:a16="http://schemas.microsoft.com/office/drawing/2014/main" id="{481D501C-4860-0BD2-6605-FBE0B9576472}"/>
                </a:ext>
              </a:extLst>
            </p:cNvPr>
            <p:cNvSpPr/>
            <p:nvPr/>
          </p:nvSpPr>
          <p:spPr>
            <a:xfrm>
              <a:off x="2722456" y="4610946"/>
              <a:ext cx="94876" cy="94827"/>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grpSp>
      <p:grpSp>
        <p:nvGrpSpPr>
          <p:cNvPr id="24" name="Group 23">
            <a:extLst>
              <a:ext uri="{FF2B5EF4-FFF2-40B4-BE49-F238E27FC236}">
                <a16:creationId xmlns:a16="http://schemas.microsoft.com/office/drawing/2014/main" id="{175DD34E-4652-F862-D041-94163F8A9BA8}"/>
              </a:ext>
            </a:extLst>
          </p:cNvPr>
          <p:cNvGrpSpPr/>
          <p:nvPr/>
        </p:nvGrpSpPr>
        <p:grpSpPr>
          <a:xfrm>
            <a:off x="1134533" y="2688127"/>
            <a:ext cx="4727688" cy="623146"/>
            <a:chOff x="941542" y="1888913"/>
            <a:chExt cx="4727688" cy="623146"/>
          </a:xfrm>
        </p:grpSpPr>
        <p:grpSp>
          <p:nvGrpSpPr>
            <p:cNvPr id="29" name="Group 28">
              <a:extLst>
                <a:ext uri="{FF2B5EF4-FFF2-40B4-BE49-F238E27FC236}">
                  <a16:creationId xmlns:a16="http://schemas.microsoft.com/office/drawing/2014/main" id="{249E37D6-2D0A-0960-3DA1-1B4933691550}"/>
                </a:ext>
              </a:extLst>
            </p:cNvPr>
            <p:cNvGrpSpPr/>
            <p:nvPr/>
          </p:nvGrpSpPr>
          <p:grpSpPr>
            <a:xfrm>
              <a:off x="941542" y="1888913"/>
              <a:ext cx="4727688" cy="623146"/>
              <a:chOff x="941542" y="1683173"/>
              <a:chExt cx="4727688" cy="623146"/>
            </a:xfrm>
          </p:grpSpPr>
          <p:grpSp>
            <p:nvGrpSpPr>
              <p:cNvPr id="2" name="Group 1">
                <a:extLst>
                  <a:ext uri="{FF2B5EF4-FFF2-40B4-BE49-F238E27FC236}">
                    <a16:creationId xmlns:a16="http://schemas.microsoft.com/office/drawing/2014/main" id="{553607B5-F0EF-727B-4066-ABDEEFE29C2C}"/>
                  </a:ext>
                </a:extLst>
              </p:cNvPr>
              <p:cNvGrpSpPr/>
              <p:nvPr/>
            </p:nvGrpSpPr>
            <p:grpSpPr>
              <a:xfrm>
                <a:off x="941542" y="1683173"/>
                <a:ext cx="4727688" cy="623146"/>
                <a:chOff x="6830906" y="1683173"/>
                <a:chExt cx="4727688" cy="623146"/>
              </a:xfrm>
            </p:grpSpPr>
            <p:sp>
              <p:nvSpPr>
                <p:cNvPr id="3" name="Rectangle 2">
                  <a:extLst>
                    <a:ext uri="{FF2B5EF4-FFF2-40B4-BE49-F238E27FC236}">
                      <a16:creationId xmlns:a16="http://schemas.microsoft.com/office/drawing/2014/main" id="{97118EC0-7067-94E4-7170-F53C5BFF3179}"/>
                    </a:ext>
                  </a:extLst>
                </p:cNvPr>
                <p:cNvSpPr/>
                <p:nvPr/>
              </p:nvSpPr>
              <p:spPr>
                <a:xfrm>
                  <a:off x="6830906" y="1683173"/>
                  <a:ext cx="1469814" cy="623146"/>
                </a:xfrm>
                <a:prstGeom prst="rect">
                  <a:avLst/>
                </a:prstGeom>
                <a:solidFill>
                  <a:srgbClr val="F7A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PACIENTE</a:t>
                  </a:r>
                </a:p>
              </p:txBody>
            </p:sp>
            <p:sp>
              <p:nvSpPr>
                <p:cNvPr id="5" name="Rectangle 4">
                  <a:extLst>
                    <a:ext uri="{FF2B5EF4-FFF2-40B4-BE49-F238E27FC236}">
                      <a16:creationId xmlns:a16="http://schemas.microsoft.com/office/drawing/2014/main" id="{635672FE-5609-E6A3-D309-A8AC410C2CFA}"/>
                    </a:ext>
                  </a:extLst>
                </p:cNvPr>
                <p:cNvSpPr/>
                <p:nvPr/>
              </p:nvSpPr>
              <p:spPr>
                <a:xfrm>
                  <a:off x="10088780" y="1683173"/>
                  <a:ext cx="1469814" cy="623146"/>
                </a:xfrm>
                <a:prstGeom prst="rect">
                  <a:avLst/>
                </a:prstGeom>
                <a:solidFill>
                  <a:srgbClr val="008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CAMA</a:t>
                  </a:r>
                </a:p>
              </p:txBody>
            </p:sp>
            <p:cxnSp>
              <p:nvCxnSpPr>
                <p:cNvPr id="6" name="Straight Arrow Connector 5">
                  <a:extLst>
                    <a:ext uri="{FF2B5EF4-FFF2-40B4-BE49-F238E27FC236}">
                      <a16:creationId xmlns:a16="http://schemas.microsoft.com/office/drawing/2014/main" id="{F04CBFC9-D15E-069A-DA66-109A91262A08}"/>
                    </a:ext>
                  </a:extLst>
                </p:cNvPr>
                <p:cNvCxnSpPr>
                  <a:stCxn id="3" idx="3"/>
                  <a:endCxn id="5" idx="1"/>
                </p:cNvCxnSpPr>
                <p:nvPr/>
              </p:nvCxnSpPr>
              <p:spPr>
                <a:xfrm>
                  <a:off x="8300720" y="1994746"/>
                  <a:ext cx="1788060" cy="0"/>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27" name="Oval 26">
                <a:extLst>
                  <a:ext uri="{FF2B5EF4-FFF2-40B4-BE49-F238E27FC236}">
                    <a16:creationId xmlns:a16="http://schemas.microsoft.com/office/drawing/2014/main" id="{41473897-C08A-EC91-2D2F-12CAF20DEF7D}"/>
                  </a:ext>
                </a:extLst>
              </p:cNvPr>
              <p:cNvSpPr/>
              <p:nvPr/>
            </p:nvSpPr>
            <p:spPr>
              <a:xfrm>
                <a:off x="3913222" y="1947332"/>
                <a:ext cx="94876" cy="94827"/>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grpSp>
        <p:sp>
          <p:nvSpPr>
            <p:cNvPr id="22" name="Oval 21">
              <a:extLst>
                <a:ext uri="{FF2B5EF4-FFF2-40B4-BE49-F238E27FC236}">
                  <a16:creationId xmlns:a16="http://schemas.microsoft.com/office/drawing/2014/main" id="{BA6FFB5B-ABC1-376F-ECDE-6CFBFA42EE69}"/>
                </a:ext>
              </a:extLst>
            </p:cNvPr>
            <p:cNvSpPr/>
            <p:nvPr/>
          </p:nvSpPr>
          <p:spPr>
            <a:xfrm>
              <a:off x="2602674" y="2152227"/>
              <a:ext cx="94876" cy="94827"/>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grpSp>
      <p:sp>
        <p:nvSpPr>
          <p:cNvPr id="32" name="TextBox 31">
            <a:extLst>
              <a:ext uri="{FF2B5EF4-FFF2-40B4-BE49-F238E27FC236}">
                <a16:creationId xmlns:a16="http://schemas.microsoft.com/office/drawing/2014/main" id="{69B43791-E0E1-732C-C31E-3AA8F9DE4343}"/>
              </a:ext>
            </a:extLst>
          </p:cNvPr>
          <p:cNvSpPr txBox="1"/>
          <p:nvPr/>
        </p:nvSpPr>
        <p:spPr>
          <a:xfrm>
            <a:off x="1134533" y="1712960"/>
            <a:ext cx="4727688" cy="369332"/>
          </a:xfrm>
          <a:prstGeom prst="rect">
            <a:avLst/>
          </a:prstGeom>
          <a:noFill/>
        </p:spPr>
        <p:txBody>
          <a:bodyPr wrap="square" rtlCol="0">
            <a:spAutoFit/>
          </a:bodyPr>
          <a:lstStyle/>
          <a:p>
            <a:pPr algn="ctr"/>
            <a:r>
              <a:rPr lang="es-CL" dirty="0"/>
              <a:t>Simbología Bachman</a:t>
            </a:r>
          </a:p>
        </p:txBody>
      </p:sp>
      <p:sp>
        <p:nvSpPr>
          <p:cNvPr id="37" name="TextBox 36">
            <a:extLst>
              <a:ext uri="{FF2B5EF4-FFF2-40B4-BE49-F238E27FC236}">
                <a16:creationId xmlns:a16="http://schemas.microsoft.com/office/drawing/2014/main" id="{9E903C41-21E0-CE42-266F-8A8B81031C7C}"/>
              </a:ext>
            </a:extLst>
          </p:cNvPr>
          <p:cNvSpPr txBox="1"/>
          <p:nvPr/>
        </p:nvSpPr>
        <p:spPr>
          <a:xfrm>
            <a:off x="776777" y="2188288"/>
            <a:ext cx="5443200" cy="338554"/>
          </a:xfrm>
          <a:prstGeom prst="rect">
            <a:avLst/>
          </a:prstGeom>
          <a:noFill/>
          <a:ln>
            <a:noFill/>
          </a:ln>
        </p:spPr>
        <p:txBody>
          <a:bodyPr wrap="square" rtlCol="0">
            <a:spAutoFit/>
          </a:bodyPr>
          <a:lstStyle/>
          <a:p>
            <a:pPr algn="ctr"/>
            <a:r>
              <a:rPr lang="es-CL" sz="1600" b="1" dirty="0"/>
              <a:t>Uno a Uno (1:1)</a:t>
            </a:r>
          </a:p>
        </p:txBody>
      </p:sp>
      <p:sp>
        <p:nvSpPr>
          <p:cNvPr id="38" name="TextBox 37">
            <a:extLst>
              <a:ext uri="{FF2B5EF4-FFF2-40B4-BE49-F238E27FC236}">
                <a16:creationId xmlns:a16="http://schemas.microsoft.com/office/drawing/2014/main" id="{0410BC54-9437-FEDD-9EDE-09DB595942E1}"/>
              </a:ext>
            </a:extLst>
          </p:cNvPr>
          <p:cNvSpPr txBox="1"/>
          <p:nvPr/>
        </p:nvSpPr>
        <p:spPr>
          <a:xfrm>
            <a:off x="776777" y="3506275"/>
            <a:ext cx="5443200" cy="338554"/>
          </a:xfrm>
          <a:prstGeom prst="rect">
            <a:avLst/>
          </a:prstGeom>
          <a:noFill/>
          <a:ln>
            <a:noFill/>
          </a:ln>
        </p:spPr>
        <p:txBody>
          <a:bodyPr wrap="square" rtlCol="0">
            <a:spAutoFit/>
          </a:bodyPr>
          <a:lstStyle/>
          <a:p>
            <a:pPr algn="ctr"/>
            <a:r>
              <a:rPr lang="es-CL" sz="1600" b="1" dirty="0"/>
              <a:t>Uno a Muchos (1:M)</a:t>
            </a:r>
          </a:p>
        </p:txBody>
      </p:sp>
      <p:sp>
        <p:nvSpPr>
          <p:cNvPr id="39" name="TextBox 38">
            <a:extLst>
              <a:ext uri="{FF2B5EF4-FFF2-40B4-BE49-F238E27FC236}">
                <a16:creationId xmlns:a16="http://schemas.microsoft.com/office/drawing/2014/main" id="{6DDCFA98-961C-B7FB-1B58-64F71406C391}"/>
              </a:ext>
            </a:extLst>
          </p:cNvPr>
          <p:cNvSpPr txBox="1"/>
          <p:nvPr/>
        </p:nvSpPr>
        <p:spPr>
          <a:xfrm>
            <a:off x="776777" y="4871782"/>
            <a:ext cx="5443200" cy="338554"/>
          </a:xfrm>
          <a:prstGeom prst="rect">
            <a:avLst/>
          </a:prstGeom>
          <a:noFill/>
          <a:ln>
            <a:noFill/>
          </a:ln>
        </p:spPr>
        <p:txBody>
          <a:bodyPr wrap="square" rtlCol="0">
            <a:spAutoFit/>
          </a:bodyPr>
          <a:lstStyle/>
          <a:p>
            <a:pPr algn="ctr"/>
            <a:r>
              <a:rPr lang="es-CL" sz="1600" b="1" dirty="0"/>
              <a:t>Muchos a Muchos (M:N)</a:t>
            </a:r>
          </a:p>
        </p:txBody>
      </p:sp>
      <p:sp>
        <p:nvSpPr>
          <p:cNvPr id="40" name="TextBox 39">
            <a:extLst>
              <a:ext uri="{FF2B5EF4-FFF2-40B4-BE49-F238E27FC236}">
                <a16:creationId xmlns:a16="http://schemas.microsoft.com/office/drawing/2014/main" id="{04141C29-BD2D-3FA6-B295-C97BC0998AE4}"/>
              </a:ext>
            </a:extLst>
          </p:cNvPr>
          <p:cNvSpPr txBox="1"/>
          <p:nvPr/>
        </p:nvSpPr>
        <p:spPr>
          <a:xfrm>
            <a:off x="6220941" y="2188288"/>
            <a:ext cx="5443200" cy="338554"/>
          </a:xfrm>
          <a:prstGeom prst="rect">
            <a:avLst/>
          </a:prstGeom>
          <a:noFill/>
          <a:ln>
            <a:noFill/>
          </a:ln>
        </p:spPr>
        <p:txBody>
          <a:bodyPr wrap="square" rtlCol="0">
            <a:spAutoFit/>
          </a:bodyPr>
          <a:lstStyle/>
          <a:p>
            <a:pPr algn="ctr"/>
            <a:r>
              <a:rPr lang="es-CL" sz="1600" b="1" dirty="0"/>
              <a:t>Uno a Uno (1:1)</a:t>
            </a:r>
          </a:p>
        </p:txBody>
      </p:sp>
      <p:sp>
        <p:nvSpPr>
          <p:cNvPr id="41" name="TextBox 40">
            <a:extLst>
              <a:ext uri="{FF2B5EF4-FFF2-40B4-BE49-F238E27FC236}">
                <a16:creationId xmlns:a16="http://schemas.microsoft.com/office/drawing/2014/main" id="{5B877A5A-DBC3-4CCD-BA65-D4AA3245486E}"/>
              </a:ext>
            </a:extLst>
          </p:cNvPr>
          <p:cNvSpPr txBox="1"/>
          <p:nvPr/>
        </p:nvSpPr>
        <p:spPr>
          <a:xfrm>
            <a:off x="6220941" y="3506275"/>
            <a:ext cx="5443200" cy="338554"/>
          </a:xfrm>
          <a:prstGeom prst="rect">
            <a:avLst/>
          </a:prstGeom>
          <a:noFill/>
          <a:ln>
            <a:noFill/>
          </a:ln>
        </p:spPr>
        <p:txBody>
          <a:bodyPr wrap="square" rtlCol="0">
            <a:spAutoFit/>
          </a:bodyPr>
          <a:lstStyle/>
          <a:p>
            <a:pPr algn="ctr"/>
            <a:r>
              <a:rPr lang="es-CL" sz="1600" b="1" dirty="0"/>
              <a:t>Uno a Muchos (1:M)</a:t>
            </a:r>
          </a:p>
        </p:txBody>
      </p:sp>
      <p:sp>
        <p:nvSpPr>
          <p:cNvPr id="42" name="TextBox 41">
            <a:extLst>
              <a:ext uri="{FF2B5EF4-FFF2-40B4-BE49-F238E27FC236}">
                <a16:creationId xmlns:a16="http://schemas.microsoft.com/office/drawing/2014/main" id="{E31A53BB-D938-64E5-2839-B77BB7F1045D}"/>
              </a:ext>
            </a:extLst>
          </p:cNvPr>
          <p:cNvSpPr txBox="1"/>
          <p:nvPr/>
        </p:nvSpPr>
        <p:spPr>
          <a:xfrm>
            <a:off x="6220941" y="4871782"/>
            <a:ext cx="5443200" cy="338554"/>
          </a:xfrm>
          <a:prstGeom prst="rect">
            <a:avLst/>
          </a:prstGeom>
          <a:noFill/>
          <a:ln>
            <a:noFill/>
          </a:ln>
        </p:spPr>
        <p:txBody>
          <a:bodyPr wrap="square" rtlCol="0">
            <a:spAutoFit/>
          </a:bodyPr>
          <a:lstStyle/>
          <a:p>
            <a:pPr algn="ctr"/>
            <a:r>
              <a:rPr lang="es-CL" sz="1600" b="1" dirty="0"/>
              <a:t>Muchos a Muchos (M:N)</a:t>
            </a:r>
          </a:p>
        </p:txBody>
      </p:sp>
      <p:pic>
        <p:nvPicPr>
          <p:cNvPr id="43" name="Google Shape;253;p13" descr="Imagen que contiene reloj, dibujo&#10;&#10;Descripción generada automáticamente">
            <a:extLst>
              <a:ext uri="{FF2B5EF4-FFF2-40B4-BE49-F238E27FC236}">
                <a16:creationId xmlns:a16="http://schemas.microsoft.com/office/drawing/2014/main" id="{B55597FF-AF04-E2C8-1BE4-9386B82C06AB}"/>
              </a:ext>
            </a:extLst>
          </p:cNvPr>
          <p:cNvPicPr preferRelativeResize="0"/>
          <p:nvPr/>
        </p:nvPicPr>
        <p:blipFill rotWithShape="1">
          <a:blip r:embed="rId2">
            <a:alphaModFix/>
          </a:blip>
          <a:srcRect/>
          <a:stretch/>
        </p:blipFill>
        <p:spPr>
          <a:xfrm>
            <a:off x="7032778" y="2654661"/>
            <a:ext cx="3819525" cy="676275"/>
          </a:xfrm>
          <a:prstGeom prst="rect">
            <a:avLst/>
          </a:prstGeom>
          <a:noFill/>
          <a:ln>
            <a:noFill/>
          </a:ln>
        </p:spPr>
      </p:pic>
      <p:pic>
        <p:nvPicPr>
          <p:cNvPr id="44" name="Google Shape;256;p13" descr="Imagen que contiene reloj, dibujo&#10;&#10;Descripción generada automáticamente">
            <a:extLst>
              <a:ext uri="{FF2B5EF4-FFF2-40B4-BE49-F238E27FC236}">
                <a16:creationId xmlns:a16="http://schemas.microsoft.com/office/drawing/2014/main" id="{E1C43FBD-5614-066B-451E-C559CBAF4E58}"/>
              </a:ext>
            </a:extLst>
          </p:cNvPr>
          <p:cNvPicPr preferRelativeResize="0"/>
          <p:nvPr/>
        </p:nvPicPr>
        <p:blipFill rotWithShape="1">
          <a:blip r:embed="rId3">
            <a:alphaModFix/>
          </a:blip>
          <a:srcRect/>
          <a:stretch/>
        </p:blipFill>
        <p:spPr>
          <a:xfrm>
            <a:off x="7032778" y="3982382"/>
            <a:ext cx="3819525" cy="771525"/>
          </a:xfrm>
          <a:prstGeom prst="rect">
            <a:avLst/>
          </a:prstGeom>
          <a:noFill/>
          <a:ln>
            <a:noFill/>
          </a:ln>
        </p:spPr>
      </p:pic>
      <p:pic>
        <p:nvPicPr>
          <p:cNvPr id="45" name="Google Shape;259;p13" descr="Imagen que contiene reloj&#10;&#10;Descripción generada automáticamente">
            <a:extLst>
              <a:ext uri="{FF2B5EF4-FFF2-40B4-BE49-F238E27FC236}">
                <a16:creationId xmlns:a16="http://schemas.microsoft.com/office/drawing/2014/main" id="{AF2EF5B1-BC84-E7C1-0402-90A80ECB3744}"/>
              </a:ext>
            </a:extLst>
          </p:cNvPr>
          <p:cNvPicPr preferRelativeResize="0"/>
          <p:nvPr/>
        </p:nvPicPr>
        <p:blipFill rotWithShape="1">
          <a:blip r:embed="rId4">
            <a:alphaModFix/>
          </a:blip>
          <a:srcRect/>
          <a:stretch/>
        </p:blipFill>
        <p:spPr>
          <a:xfrm>
            <a:off x="7032778" y="5350916"/>
            <a:ext cx="3819525" cy="676275"/>
          </a:xfrm>
          <a:prstGeom prst="rect">
            <a:avLst/>
          </a:prstGeom>
          <a:noFill/>
          <a:ln>
            <a:noFill/>
          </a:ln>
        </p:spPr>
      </p:pic>
      <p:sp>
        <p:nvSpPr>
          <p:cNvPr id="50" name="TextBox 49">
            <a:extLst>
              <a:ext uri="{FF2B5EF4-FFF2-40B4-BE49-F238E27FC236}">
                <a16:creationId xmlns:a16="http://schemas.microsoft.com/office/drawing/2014/main" id="{3A4BB455-142D-00B0-20A3-DA09E2C00B9B}"/>
              </a:ext>
            </a:extLst>
          </p:cNvPr>
          <p:cNvSpPr txBox="1"/>
          <p:nvPr/>
        </p:nvSpPr>
        <p:spPr>
          <a:xfrm>
            <a:off x="6578696" y="1709697"/>
            <a:ext cx="4727688" cy="369332"/>
          </a:xfrm>
          <a:prstGeom prst="rect">
            <a:avLst/>
          </a:prstGeom>
          <a:noFill/>
        </p:spPr>
        <p:txBody>
          <a:bodyPr wrap="square" rtlCol="0">
            <a:spAutoFit/>
          </a:bodyPr>
          <a:lstStyle/>
          <a:p>
            <a:pPr algn="ctr"/>
            <a:r>
              <a:rPr lang="es-CL" dirty="0"/>
              <a:t>Simbología Entidad-Relacionamiento</a:t>
            </a:r>
          </a:p>
        </p:txBody>
      </p:sp>
    </p:spTree>
    <p:extLst>
      <p:ext uri="{BB962C8B-B14F-4D97-AF65-F5344CB8AC3E}">
        <p14:creationId xmlns:p14="http://schemas.microsoft.com/office/powerpoint/2010/main" val="370474226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9BDC2-9936-1DA5-0042-7A1A39EA2932}"/>
              </a:ext>
            </a:extLst>
          </p:cNvPr>
          <p:cNvSpPr>
            <a:spLocks noGrp="1"/>
          </p:cNvSpPr>
          <p:nvPr>
            <p:ph type="title"/>
          </p:nvPr>
        </p:nvSpPr>
        <p:spPr/>
        <p:txBody>
          <a:bodyPr/>
          <a:lstStyle/>
          <a:p>
            <a:r>
              <a:rPr lang="es-CL" dirty="0"/>
              <a:t>Relaciones</a:t>
            </a:r>
            <a:br>
              <a:rPr lang="es-CL" dirty="0"/>
            </a:br>
            <a:r>
              <a:rPr lang="es-CL" sz="2800" dirty="0">
                <a:solidFill>
                  <a:srgbClr val="004B85"/>
                </a:solidFill>
              </a:rPr>
              <a:t>Transformación de Asociación M:N a 1:M</a:t>
            </a:r>
          </a:p>
        </p:txBody>
      </p:sp>
      <p:sp>
        <p:nvSpPr>
          <p:cNvPr id="4" name="Slide Number Placeholder 3">
            <a:extLst>
              <a:ext uri="{FF2B5EF4-FFF2-40B4-BE49-F238E27FC236}">
                <a16:creationId xmlns:a16="http://schemas.microsoft.com/office/drawing/2014/main" id="{AE0DD5E5-DBE2-5ADB-07D3-7F570126A595}"/>
              </a:ext>
            </a:extLst>
          </p:cNvPr>
          <p:cNvSpPr>
            <a:spLocks noGrp="1"/>
          </p:cNvSpPr>
          <p:nvPr>
            <p:ph type="sldNum" sz="quarter" idx="12"/>
          </p:nvPr>
        </p:nvSpPr>
        <p:spPr/>
        <p:txBody>
          <a:bodyPr/>
          <a:lstStyle/>
          <a:p>
            <a:fld id="{53277F46-3D48-465E-89EF-2F849361E787}" type="slidenum">
              <a:rPr lang="es-CL" smtClean="0"/>
              <a:t>15</a:t>
            </a:fld>
            <a:endParaRPr lang="es-CL"/>
          </a:p>
        </p:txBody>
      </p:sp>
      <p:grpSp>
        <p:nvGrpSpPr>
          <p:cNvPr id="30" name="Group 29">
            <a:extLst>
              <a:ext uri="{FF2B5EF4-FFF2-40B4-BE49-F238E27FC236}">
                <a16:creationId xmlns:a16="http://schemas.microsoft.com/office/drawing/2014/main" id="{30DFF90F-56B8-46D0-5527-84C067AAE0F2}"/>
              </a:ext>
            </a:extLst>
          </p:cNvPr>
          <p:cNvGrpSpPr/>
          <p:nvPr/>
        </p:nvGrpSpPr>
        <p:grpSpPr>
          <a:xfrm>
            <a:off x="3438786" y="2117614"/>
            <a:ext cx="5314428" cy="3171738"/>
            <a:chOff x="2918280" y="2165085"/>
            <a:chExt cx="5314428" cy="3171738"/>
          </a:xfrm>
        </p:grpSpPr>
        <p:grpSp>
          <p:nvGrpSpPr>
            <p:cNvPr id="16" name="Group 15">
              <a:extLst>
                <a:ext uri="{FF2B5EF4-FFF2-40B4-BE49-F238E27FC236}">
                  <a16:creationId xmlns:a16="http://schemas.microsoft.com/office/drawing/2014/main" id="{F0C15DED-732C-55B7-648A-370FE6FA5A76}"/>
                </a:ext>
              </a:extLst>
            </p:cNvPr>
            <p:cNvGrpSpPr/>
            <p:nvPr/>
          </p:nvGrpSpPr>
          <p:grpSpPr>
            <a:xfrm>
              <a:off x="2918280" y="2368285"/>
              <a:ext cx="1579213" cy="991175"/>
              <a:chOff x="2004907" y="2458720"/>
              <a:chExt cx="1467453" cy="991175"/>
            </a:xfrm>
          </p:grpSpPr>
          <p:sp>
            <p:nvSpPr>
              <p:cNvPr id="5" name="Rectangle 4">
                <a:extLst>
                  <a:ext uri="{FF2B5EF4-FFF2-40B4-BE49-F238E27FC236}">
                    <a16:creationId xmlns:a16="http://schemas.microsoft.com/office/drawing/2014/main" id="{4222895D-747C-36BB-F34D-C5EB98A20FAB}"/>
                  </a:ext>
                </a:extLst>
              </p:cNvPr>
              <p:cNvSpPr/>
              <p:nvPr/>
            </p:nvSpPr>
            <p:spPr>
              <a:xfrm>
                <a:off x="2004907" y="2458720"/>
                <a:ext cx="1467453" cy="406400"/>
              </a:xfrm>
              <a:prstGeom prst="rect">
                <a:avLst/>
              </a:prstGeom>
              <a:solidFill>
                <a:srgbClr val="F7AE00"/>
              </a:solid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ALUMNO</a:t>
                </a:r>
              </a:p>
            </p:txBody>
          </p:sp>
          <p:sp>
            <p:nvSpPr>
              <p:cNvPr id="13" name="TextBox 12">
                <a:extLst>
                  <a:ext uri="{FF2B5EF4-FFF2-40B4-BE49-F238E27FC236}">
                    <a16:creationId xmlns:a16="http://schemas.microsoft.com/office/drawing/2014/main" id="{77B778AA-ED8B-7A9B-2E04-B8001DB7CD6B}"/>
                  </a:ext>
                </a:extLst>
              </p:cNvPr>
              <p:cNvSpPr txBox="1"/>
              <p:nvPr/>
            </p:nvSpPr>
            <p:spPr>
              <a:xfrm>
                <a:off x="2004907" y="2865120"/>
                <a:ext cx="1467453" cy="584775"/>
              </a:xfrm>
              <a:prstGeom prst="rect">
                <a:avLst/>
              </a:prstGeom>
              <a:noFill/>
              <a:ln w="12700">
                <a:solidFill>
                  <a:srgbClr val="F7AE00"/>
                </a:solidFill>
              </a:ln>
            </p:spPr>
            <p:txBody>
              <a:bodyPr wrap="none" rtlCol="0">
                <a:spAutoFit/>
              </a:bodyPr>
              <a:lstStyle/>
              <a:p>
                <a:r>
                  <a:rPr lang="es-CL" sz="1600" u="sng" dirty="0"/>
                  <a:t>ROL-ALUMNO</a:t>
                </a:r>
              </a:p>
              <a:p>
                <a:r>
                  <a:rPr lang="es-CL" sz="1600" dirty="0"/>
                  <a:t>NOM-ALUMNO</a:t>
                </a:r>
              </a:p>
            </p:txBody>
          </p:sp>
        </p:grpSp>
        <p:grpSp>
          <p:nvGrpSpPr>
            <p:cNvPr id="15" name="Group 14">
              <a:extLst>
                <a:ext uri="{FF2B5EF4-FFF2-40B4-BE49-F238E27FC236}">
                  <a16:creationId xmlns:a16="http://schemas.microsoft.com/office/drawing/2014/main" id="{6C0D2090-5CD8-967C-8FB0-6F3B36C036D1}"/>
                </a:ext>
              </a:extLst>
            </p:cNvPr>
            <p:cNvGrpSpPr/>
            <p:nvPr/>
          </p:nvGrpSpPr>
          <p:grpSpPr>
            <a:xfrm>
              <a:off x="6370595" y="2165085"/>
              <a:ext cx="1862113" cy="1483618"/>
              <a:chOff x="5889689" y="4468018"/>
              <a:chExt cx="1862113" cy="1483618"/>
            </a:xfrm>
          </p:grpSpPr>
          <p:sp>
            <p:nvSpPr>
              <p:cNvPr id="7" name="Rectangle 6">
                <a:extLst>
                  <a:ext uri="{FF2B5EF4-FFF2-40B4-BE49-F238E27FC236}">
                    <a16:creationId xmlns:a16="http://schemas.microsoft.com/office/drawing/2014/main" id="{ECA215E0-0A38-69CB-5F14-17A6B083AD9D}"/>
                  </a:ext>
                </a:extLst>
              </p:cNvPr>
              <p:cNvSpPr/>
              <p:nvPr/>
            </p:nvSpPr>
            <p:spPr>
              <a:xfrm>
                <a:off x="5889689" y="4468018"/>
                <a:ext cx="1862113" cy="406400"/>
              </a:xfrm>
              <a:prstGeom prst="rect">
                <a:avLst/>
              </a:prstGeom>
              <a:solidFill>
                <a:srgbClr val="F7AE00"/>
              </a:solid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ASIGNATURA</a:t>
                </a:r>
              </a:p>
            </p:txBody>
          </p:sp>
          <p:sp>
            <p:nvSpPr>
              <p:cNvPr id="14" name="TextBox 13">
                <a:extLst>
                  <a:ext uri="{FF2B5EF4-FFF2-40B4-BE49-F238E27FC236}">
                    <a16:creationId xmlns:a16="http://schemas.microsoft.com/office/drawing/2014/main" id="{92A8459C-176E-188B-E275-F065C2DA0631}"/>
                  </a:ext>
                </a:extLst>
              </p:cNvPr>
              <p:cNvSpPr txBox="1"/>
              <p:nvPr/>
            </p:nvSpPr>
            <p:spPr>
              <a:xfrm>
                <a:off x="5889689" y="4874418"/>
                <a:ext cx="1862113" cy="1077218"/>
              </a:xfrm>
              <a:prstGeom prst="rect">
                <a:avLst/>
              </a:prstGeom>
              <a:noFill/>
              <a:ln w="12700">
                <a:solidFill>
                  <a:srgbClr val="F7AE00"/>
                </a:solidFill>
              </a:ln>
            </p:spPr>
            <p:txBody>
              <a:bodyPr wrap="none" rtlCol="0">
                <a:spAutoFit/>
              </a:bodyPr>
              <a:lstStyle/>
              <a:p>
                <a:r>
                  <a:rPr lang="es-CL" sz="1600" u="sng" dirty="0"/>
                  <a:t>CLAVE-ASIGNATURA</a:t>
                </a:r>
              </a:p>
              <a:p>
                <a:r>
                  <a:rPr lang="es-CL" sz="1600" dirty="0"/>
                  <a:t>NOM-ASIGNATURA</a:t>
                </a:r>
              </a:p>
              <a:p>
                <a:r>
                  <a:rPr lang="es-CL" sz="1600" dirty="0"/>
                  <a:t>CRÉDITOS</a:t>
                </a:r>
              </a:p>
              <a:p>
                <a:r>
                  <a:rPr lang="es-CL" sz="1600" dirty="0"/>
                  <a:t>DESCRIPCIÓN</a:t>
                </a:r>
              </a:p>
            </p:txBody>
          </p:sp>
        </p:grpSp>
        <p:grpSp>
          <p:nvGrpSpPr>
            <p:cNvPr id="18" name="Group 17">
              <a:extLst>
                <a:ext uri="{FF2B5EF4-FFF2-40B4-BE49-F238E27FC236}">
                  <a16:creationId xmlns:a16="http://schemas.microsoft.com/office/drawing/2014/main" id="{E8AEDAAC-4DD8-A3CF-4AD8-D0D57864BAAB}"/>
                </a:ext>
              </a:extLst>
            </p:cNvPr>
            <p:cNvGrpSpPr/>
            <p:nvPr/>
          </p:nvGrpSpPr>
          <p:grpSpPr>
            <a:xfrm>
              <a:off x="4508482" y="4055103"/>
              <a:ext cx="1862113" cy="1281720"/>
              <a:chOff x="3688080" y="2458720"/>
              <a:chExt cx="1862113" cy="1281720"/>
            </a:xfrm>
          </p:grpSpPr>
          <p:sp>
            <p:nvSpPr>
              <p:cNvPr id="8" name="Rectangle 7">
                <a:extLst>
                  <a:ext uri="{FF2B5EF4-FFF2-40B4-BE49-F238E27FC236}">
                    <a16:creationId xmlns:a16="http://schemas.microsoft.com/office/drawing/2014/main" id="{9B113E47-24E8-8EE0-DCF2-3994F6F830E5}"/>
                  </a:ext>
                </a:extLst>
              </p:cNvPr>
              <p:cNvSpPr/>
              <p:nvPr/>
            </p:nvSpPr>
            <p:spPr>
              <a:xfrm>
                <a:off x="3688080" y="2458720"/>
                <a:ext cx="1862113" cy="406400"/>
              </a:xfrm>
              <a:prstGeom prst="rect">
                <a:avLst/>
              </a:prstGeom>
              <a:solidFill>
                <a:srgbClr val="F7AE00"/>
              </a:solid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NOTA</a:t>
                </a:r>
              </a:p>
            </p:txBody>
          </p:sp>
          <p:sp>
            <p:nvSpPr>
              <p:cNvPr id="17" name="TextBox 16">
                <a:extLst>
                  <a:ext uri="{FF2B5EF4-FFF2-40B4-BE49-F238E27FC236}">
                    <a16:creationId xmlns:a16="http://schemas.microsoft.com/office/drawing/2014/main" id="{43A41E8F-CFDF-439F-DCBD-30C28E3AE36E}"/>
                  </a:ext>
                </a:extLst>
              </p:cNvPr>
              <p:cNvSpPr txBox="1"/>
              <p:nvPr/>
            </p:nvSpPr>
            <p:spPr>
              <a:xfrm>
                <a:off x="3688080" y="2878666"/>
                <a:ext cx="1862113" cy="861774"/>
              </a:xfrm>
              <a:prstGeom prst="rect">
                <a:avLst/>
              </a:prstGeom>
              <a:noFill/>
              <a:ln w="12700">
                <a:solidFill>
                  <a:srgbClr val="F7AE00"/>
                </a:solidFill>
              </a:ln>
            </p:spPr>
            <p:txBody>
              <a:bodyPr wrap="none" rtlCol="0">
                <a:spAutoFit/>
              </a:bodyPr>
              <a:lstStyle/>
              <a:p>
                <a:r>
                  <a:rPr lang="es-CL" sz="1600" u="sng" dirty="0"/>
                  <a:t>ROL-ALUMNO</a:t>
                </a:r>
              </a:p>
              <a:p>
                <a:r>
                  <a:rPr lang="es-CL" sz="1600" u="sng" dirty="0"/>
                  <a:t>CLAVE-ASIGNATURA</a:t>
                </a:r>
              </a:p>
              <a:p>
                <a:r>
                  <a:rPr lang="es-CL" sz="1600" dirty="0"/>
                  <a:t>NOTA</a:t>
                </a:r>
              </a:p>
            </p:txBody>
          </p:sp>
        </p:grpSp>
        <p:cxnSp>
          <p:nvCxnSpPr>
            <p:cNvPr id="22" name="Connector: Elbow 21">
              <a:extLst>
                <a:ext uri="{FF2B5EF4-FFF2-40B4-BE49-F238E27FC236}">
                  <a16:creationId xmlns:a16="http://schemas.microsoft.com/office/drawing/2014/main" id="{FC7CC3FA-81D1-CB2B-245A-CA71F7EE4747}"/>
                </a:ext>
              </a:extLst>
            </p:cNvPr>
            <p:cNvCxnSpPr>
              <a:stCxn id="13" idx="3"/>
            </p:cNvCxnSpPr>
            <p:nvPr/>
          </p:nvCxnSpPr>
          <p:spPr>
            <a:xfrm>
              <a:off x="4497493" y="3067073"/>
              <a:ext cx="521547" cy="988030"/>
            </a:xfrm>
            <a:prstGeom prst="bentConnector2">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D3A5C821-B4F8-3A1F-A377-759DA3CDD6D3}"/>
                </a:ext>
              </a:extLst>
            </p:cNvPr>
            <p:cNvCxnSpPr>
              <a:cxnSpLocks/>
              <a:stCxn id="13" idx="3"/>
            </p:cNvCxnSpPr>
            <p:nvPr/>
          </p:nvCxnSpPr>
          <p:spPr>
            <a:xfrm>
              <a:off x="4497493" y="3067073"/>
              <a:ext cx="521547" cy="908874"/>
            </a:xfrm>
            <a:prstGeom prst="bentConnector2">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2AABDF38-D330-F30A-1AFE-A286E3C2835A}"/>
                </a:ext>
              </a:extLst>
            </p:cNvPr>
            <p:cNvSpPr/>
            <p:nvPr/>
          </p:nvSpPr>
          <p:spPr>
            <a:xfrm>
              <a:off x="4971602" y="3757076"/>
              <a:ext cx="94876" cy="94827"/>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cxnSp>
          <p:nvCxnSpPr>
            <p:cNvPr id="27" name="Connector: Elbow 26">
              <a:extLst>
                <a:ext uri="{FF2B5EF4-FFF2-40B4-BE49-F238E27FC236}">
                  <a16:creationId xmlns:a16="http://schemas.microsoft.com/office/drawing/2014/main" id="{EF8D2A74-31DE-8A01-28D1-2370D6C41E6F}"/>
                </a:ext>
              </a:extLst>
            </p:cNvPr>
            <p:cNvCxnSpPr>
              <a:cxnSpLocks/>
            </p:cNvCxnSpPr>
            <p:nvPr/>
          </p:nvCxnSpPr>
          <p:spPr>
            <a:xfrm flipH="1">
              <a:off x="5849048" y="3065387"/>
              <a:ext cx="521547" cy="988030"/>
            </a:xfrm>
            <a:prstGeom prst="bentConnector2">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621381F-76D2-4FEB-191A-5A99AAACBD2B}"/>
                </a:ext>
              </a:extLst>
            </p:cNvPr>
            <p:cNvCxnSpPr>
              <a:cxnSpLocks/>
            </p:cNvCxnSpPr>
            <p:nvPr/>
          </p:nvCxnSpPr>
          <p:spPr>
            <a:xfrm flipH="1">
              <a:off x="5849048" y="3065387"/>
              <a:ext cx="521547" cy="908874"/>
            </a:xfrm>
            <a:prstGeom prst="bentConnector2">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36E96382-D599-FB32-0586-CC41E63B6C3F}"/>
                </a:ext>
              </a:extLst>
            </p:cNvPr>
            <p:cNvSpPr/>
            <p:nvPr/>
          </p:nvSpPr>
          <p:spPr>
            <a:xfrm flipH="1">
              <a:off x="5801610" y="3757075"/>
              <a:ext cx="94876" cy="94827"/>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grpSp>
      <p:sp>
        <p:nvSpPr>
          <p:cNvPr id="31" name="TextBox 30">
            <a:extLst>
              <a:ext uri="{FF2B5EF4-FFF2-40B4-BE49-F238E27FC236}">
                <a16:creationId xmlns:a16="http://schemas.microsoft.com/office/drawing/2014/main" id="{CB8FBEDE-A242-1D62-3B14-D3533C2F2E35}"/>
              </a:ext>
            </a:extLst>
          </p:cNvPr>
          <p:cNvSpPr txBox="1"/>
          <p:nvPr/>
        </p:nvSpPr>
        <p:spPr>
          <a:xfrm>
            <a:off x="3078480" y="5713977"/>
            <a:ext cx="6035040" cy="408623"/>
          </a:xfrm>
          <a:prstGeom prst="roundRect">
            <a:avLst/>
          </a:prstGeom>
          <a:solidFill>
            <a:srgbClr val="F7AE00">
              <a:alpha val="20000"/>
            </a:srgbClr>
          </a:solidFill>
        </p:spPr>
        <p:txBody>
          <a:bodyPr wrap="square" rtlCol="0">
            <a:spAutoFit/>
          </a:bodyPr>
          <a:lstStyle/>
          <a:p>
            <a:pPr algn="ctr"/>
            <a:r>
              <a:rPr lang="es-CL" dirty="0"/>
              <a:t>¡¡¡La semántica de tiempo es muy importante!!!</a:t>
            </a:r>
          </a:p>
        </p:txBody>
      </p:sp>
    </p:spTree>
    <p:extLst>
      <p:ext uri="{BB962C8B-B14F-4D97-AF65-F5344CB8AC3E}">
        <p14:creationId xmlns:p14="http://schemas.microsoft.com/office/powerpoint/2010/main" val="102866818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1C0F3-9F64-D53F-6B85-EF732E6EC0AC}"/>
              </a:ext>
            </a:extLst>
          </p:cNvPr>
          <p:cNvSpPr>
            <a:spLocks noGrp="1"/>
          </p:cNvSpPr>
          <p:nvPr>
            <p:ph type="title"/>
          </p:nvPr>
        </p:nvSpPr>
        <p:spPr/>
        <p:txBody>
          <a:bodyPr/>
          <a:lstStyle/>
          <a:p>
            <a:r>
              <a:rPr lang="es-CL" dirty="0"/>
              <a:t>Relaciones</a:t>
            </a:r>
            <a:br>
              <a:rPr lang="es-CL" dirty="0"/>
            </a:br>
            <a:r>
              <a:rPr lang="es-CL" sz="2800" dirty="0">
                <a:solidFill>
                  <a:srgbClr val="004B85"/>
                </a:solidFill>
              </a:rPr>
              <a:t>Asociaciones Recursivas (</a:t>
            </a:r>
            <a:r>
              <a:rPr lang="es-CL" sz="2800" i="1" dirty="0" err="1">
                <a:solidFill>
                  <a:srgbClr val="004B85"/>
                </a:solidFill>
              </a:rPr>
              <a:t>Loop</a:t>
            </a:r>
            <a:r>
              <a:rPr lang="es-CL" sz="2800" dirty="0">
                <a:solidFill>
                  <a:srgbClr val="004B85"/>
                </a:solidFill>
              </a:rPr>
              <a:t>)</a:t>
            </a:r>
          </a:p>
        </p:txBody>
      </p:sp>
      <p:sp>
        <p:nvSpPr>
          <p:cNvPr id="4" name="Slide Number Placeholder 3">
            <a:extLst>
              <a:ext uri="{FF2B5EF4-FFF2-40B4-BE49-F238E27FC236}">
                <a16:creationId xmlns:a16="http://schemas.microsoft.com/office/drawing/2014/main" id="{2E94E03B-9330-60ED-7EF6-DC09F52DA771}"/>
              </a:ext>
            </a:extLst>
          </p:cNvPr>
          <p:cNvSpPr>
            <a:spLocks noGrp="1"/>
          </p:cNvSpPr>
          <p:nvPr>
            <p:ph type="sldNum" sz="quarter" idx="12"/>
          </p:nvPr>
        </p:nvSpPr>
        <p:spPr/>
        <p:txBody>
          <a:bodyPr/>
          <a:lstStyle/>
          <a:p>
            <a:fld id="{53277F46-3D48-465E-89EF-2F849361E787}" type="slidenum">
              <a:rPr lang="es-CL" smtClean="0"/>
              <a:t>16</a:t>
            </a:fld>
            <a:endParaRPr lang="es-CL"/>
          </a:p>
        </p:txBody>
      </p:sp>
      <p:cxnSp>
        <p:nvCxnSpPr>
          <p:cNvPr id="16" name="Google Shape;224;p11">
            <a:extLst>
              <a:ext uri="{FF2B5EF4-FFF2-40B4-BE49-F238E27FC236}">
                <a16:creationId xmlns:a16="http://schemas.microsoft.com/office/drawing/2014/main" id="{147B1AF2-ABD3-CB4C-82F3-AA031FAF34DC}"/>
              </a:ext>
            </a:extLst>
          </p:cNvPr>
          <p:cNvCxnSpPr>
            <a:cxnSpLocks/>
          </p:cNvCxnSpPr>
          <p:nvPr/>
        </p:nvCxnSpPr>
        <p:spPr>
          <a:xfrm>
            <a:off x="6096000" y="1690688"/>
            <a:ext cx="0" cy="4304901"/>
          </a:xfrm>
          <a:prstGeom prst="straightConnector1">
            <a:avLst/>
          </a:prstGeom>
          <a:noFill/>
          <a:ln w="9525" cap="flat" cmpd="sng">
            <a:solidFill>
              <a:srgbClr val="7F7F7F"/>
            </a:solidFill>
            <a:prstDash val="dash"/>
            <a:miter lim="800000"/>
            <a:headEnd type="none" w="sm" len="sm"/>
            <a:tailEnd type="none" w="sm" len="sm"/>
          </a:ln>
        </p:spPr>
      </p:cxnSp>
      <p:sp>
        <p:nvSpPr>
          <p:cNvPr id="23" name="TextBox 22">
            <a:extLst>
              <a:ext uri="{FF2B5EF4-FFF2-40B4-BE49-F238E27FC236}">
                <a16:creationId xmlns:a16="http://schemas.microsoft.com/office/drawing/2014/main" id="{FF0C2E10-E1C8-36B8-BBCD-0B7A940154F2}"/>
              </a:ext>
            </a:extLst>
          </p:cNvPr>
          <p:cNvSpPr txBox="1"/>
          <p:nvPr/>
        </p:nvSpPr>
        <p:spPr>
          <a:xfrm>
            <a:off x="838200" y="2675968"/>
            <a:ext cx="5191207" cy="338554"/>
          </a:xfrm>
          <a:prstGeom prst="rect">
            <a:avLst/>
          </a:prstGeom>
          <a:noFill/>
          <a:ln>
            <a:noFill/>
          </a:ln>
        </p:spPr>
        <p:txBody>
          <a:bodyPr wrap="square" rtlCol="0">
            <a:spAutoFit/>
          </a:bodyPr>
          <a:lstStyle/>
          <a:p>
            <a:pPr algn="ctr"/>
            <a:r>
              <a:rPr lang="es-CL" sz="1600" b="1" dirty="0"/>
              <a:t>1:1</a:t>
            </a:r>
          </a:p>
        </p:txBody>
      </p:sp>
      <p:sp>
        <p:nvSpPr>
          <p:cNvPr id="24" name="TextBox 23">
            <a:extLst>
              <a:ext uri="{FF2B5EF4-FFF2-40B4-BE49-F238E27FC236}">
                <a16:creationId xmlns:a16="http://schemas.microsoft.com/office/drawing/2014/main" id="{BEEC428E-9D77-0831-CB72-58BC60FCC10C}"/>
              </a:ext>
            </a:extLst>
          </p:cNvPr>
          <p:cNvSpPr txBox="1"/>
          <p:nvPr/>
        </p:nvSpPr>
        <p:spPr>
          <a:xfrm>
            <a:off x="6707327" y="2678317"/>
            <a:ext cx="5191207" cy="338554"/>
          </a:xfrm>
          <a:prstGeom prst="rect">
            <a:avLst/>
          </a:prstGeom>
          <a:noFill/>
          <a:ln>
            <a:noFill/>
          </a:ln>
        </p:spPr>
        <p:txBody>
          <a:bodyPr wrap="square" rtlCol="0">
            <a:spAutoFit/>
          </a:bodyPr>
          <a:lstStyle/>
          <a:p>
            <a:pPr algn="ctr"/>
            <a:r>
              <a:rPr lang="es-CL" sz="1600" b="1" dirty="0"/>
              <a:t>1:M</a:t>
            </a:r>
          </a:p>
        </p:txBody>
      </p:sp>
      <p:grpSp>
        <p:nvGrpSpPr>
          <p:cNvPr id="33" name="Group 32">
            <a:extLst>
              <a:ext uri="{FF2B5EF4-FFF2-40B4-BE49-F238E27FC236}">
                <a16:creationId xmlns:a16="http://schemas.microsoft.com/office/drawing/2014/main" id="{0B8D0393-923E-90B0-93EE-1E3DD5B33713}"/>
              </a:ext>
            </a:extLst>
          </p:cNvPr>
          <p:cNvGrpSpPr/>
          <p:nvPr/>
        </p:nvGrpSpPr>
        <p:grpSpPr>
          <a:xfrm>
            <a:off x="2051014" y="3370369"/>
            <a:ext cx="2955654" cy="959697"/>
            <a:chOff x="2051014" y="3370369"/>
            <a:chExt cx="2955654" cy="959697"/>
          </a:xfrm>
        </p:grpSpPr>
        <p:sp>
          <p:nvSpPr>
            <p:cNvPr id="5" name="Rectangle 4">
              <a:extLst>
                <a:ext uri="{FF2B5EF4-FFF2-40B4-BE49-F238E27FC236}">
                  <a16:creationId xmlns:a16="http://schemas.microsoft.com/office/drawing/2014/main" id="{E48097F8-54B1-2BF1-5A77-DC689F2ADB17}"/>
                </a:ext>
              </a:extLst>
            </p:cNvPr>
            <p:cNvSpPr/>
            <p:nvPr/>
          </p:nvSpPr>
          <p:spPr>
            <a:xfrm>
              <a:off x="2051014" y="3531565"/>
              <a:ext cx="1469814" cy="623146"/>
            </a:xfrm>
            <a:prstGeom prst="rect">
              <a:avLst/>
            </a:prstGeom>
            <a:solidFill>
              <a:srgbClr val="F7A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PERSONA</a:t>
              </a:r>
            </a:p>
          </p:txBody>
        </p:sp>
        <p:cxnSp>
          <p:nvCxnSpPr>
            <p:cNvPr id="7" name="Connector: Elbow 6">
              <a:extLst>
                <a:ext uri="{FF2B5EF4-FFF2-40B4-BE49-F238E27FC236}">
                  <a16:creationId xmlns:a16="http://schemas.microsoft.com/office/drawing/2014/main" id="{FC12245E-427D-A186-79A7-31EA5E984C6D}"/>
                </a:ext>
              </a:extLst>
            </p:cNvPr>
            <p:cNvCxnSpPr>
              <a:cxnSpLocks/>
              <a:stCxn id="5" idx="2"/>
              <a:endCxn id="5" idx="0"/>
            </p:cNvCxnSpPr>
            <p:nvPr/>
          </p:nvCxnSpPr>
          <p:spPr>
            <a:xfrm rot="5400000" flipH="1">
              <a:off x="2474348" y="3843138"/>
              <a:ext cx="623146" cy="12700"/>
            </a:xfrm>
            <a:prstGeom prst="bentConnector5">
              <a:avLst>
                <a:gd name="adj1" fmla="val -36685"/>
                <a:gd name="adj2" fmla="val -9741331"/>
                <a:gd name="adj3" fmla="val 136685"/>
              </a:avLst>
            </a:prstGeom>
            <a:ln w="12700">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D781811-7C1E-3B9C-4CCC-EC82CCE00764}"/>
                </a:ext>
              </a:extLst>
            </p:cNvPr>
            <p:cNvSpPr txBox="1"/>
            <p:nvPr/>
          </p:nvSpPr>
          <p:spPr>
            <a:xfrm>
              <a:off x="4097124" y="3717338"/>
              <a:ext cx="909544" cy="276999"/>
            </a:xfrm>
            <a:prstGeom prst="rect">
              <a:avLst/>
            </a:prstGeom>
            <a:noFill/>
          </p:spPr>
          <p:txBody>
            <a:bodyPr wrap="none" rtlCol="0">
              <a:spAutoFit/>
            </a:bodyPr>
            <a:lstStyle/>
            <a:p>
              <a:r>
                <a:rPr lang="es-CL" sz="1200" dirty="0"/>
                <a:t>Casado-con</a:t>
              </a:r>
            </a:p>
          </p:txBody>
        </p:sp>
        <p:sp>
          <p:nvSpPr>
            <p:cNvPr id="25" name="Oval 24">
              <a:extLst>
                <a:ext uri="{FF2B5EF4-FFF2-40B4-BE49-F238E27FC236}">
                  <a16:creationId xmlns:a16="http://schemas.microsoft.com/office/drawing/2014/main" id="{04D1F39A-098F-264F-8561-0F28312BA561}"/>
                </a:ext>
              </a:extLst>
            </p:cNvPr>
            <p:cNvSpPr/>
            <p:nvPr/>
          </p:nvSpPr>
          <p:spPr>
            <a:xfrm>
              <a:off x="2741835" y="3370369"/>
              <a:ext cx="81552" cy="7768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26" name="Oval 25">
              <a:extLst>
                <a:ext uri="{FF2B5EF4-FFF2-40B4-BE49-F238E27FC236}">
                  <a16:creationId xmlns:a16="http://schemas.microsoft.com/office/drawing/2014/main" id="{9612169E-F8F2-3C68-C264-00FDD695D507}"/>
                </a:ext>
              </a:extLst>
            </p:cNvPr>
            <p:cNvSpPr/>
            <p:nvPr/>
          </p:nvSpPr>
          <p:spPr>
            <a:xfrm>
              <a:off x="2751495" y="4252384"/>
              <a:ext cx="81552" cy="7768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grpSp>
      <p:grpSp>
        <p:nvGrpSpPr>
          <p:cNvPr id="32" name="Group 31">
            <a:extLst>
              <a:ext uri="{FF2B5EF4-FFF2-40B4-BE49-F238E27FC236}">
                <a16:creationId xmlns:a16="http://schemas.microsoft.com/office/drawing/2014/main" id="{4A7D40DB-E899-FC4D-B631-BFDA7DB497DF}"/>
              </a:ext>
            </a:extLst>
          </p:cNvPr>
          <p:cNvGrpSpPr/>
          <p:nvPr/>
        </p:nvGrpSpPr>
        <p:grpSpPr>
          <a:xfrm>
            <a:off x="7964134" y="3537915"/>
            <a:ext cx="2624368" cy="911425"/>
            <a:chOff x="7964134" y="3537915"/>
            <a:chExt cx="2624368" cy="911425"/>
          </a:xfrm>
        </p:grpSpPr>
        <p:sp>
          <p:nvSpPr>
            <p:cNvPr id="14" name="Rectangle 13">
              <a:extLst>
                <a:ext uri="{FF2B5EF4-FFF2-40B4-BE49-F238E27FC236}">
                  <a16:creationId xmlns:a16="http://schemas.microsoft.com/office/drawing/2014/main" id="{E16E0E10-C77C-D41D-66EF-480867D50224}"/>
                </a:ext>
              </a:extLst>
            </p:cNvPr>
            <p:cNvSpPr/>
            <p:nvPr/>
          </p:nvSpPr>
          <p:spPr>
            <a:xfrm>
              <a:off x="7964134" y="3537915"/>
              <a:ext cx="1469814" cy="623146"/>
            </a:xfrm>
            <a:prstGeom prst="rect">
              <a:avLst/>
            </a:prstGeom>
            <a:solidFill>
              <a:srgbClr val="F7A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EMPLEADO</a:t>
              </a:r>
            </a:p>
          </p:txBody>
        </p:sp>
        <p:cxnSp>
          <p:nvCxnSpPr>
            <p:cNvPr id="15" name="Connector: Elbow 14">
              <a:extLst>
                <a:ext uri="{FF2B5EF4-FFF2-40B4-BE49-F238E27FC236}">
                  <a16:creationId xmlns:a16="http://schemas.microsoft.com/office/drawing/2014/main" id="{D71CCD7A-F8F1-CD93-3138-C3B665A904F1}"/>
                </a:ext>
              </a:extLst>
            </p:cNvPr>
            <p:cNvCxnSpPr>
              <a:cxnSpLocks/>
              <a:stCxn id="14" idx="2"/>
              <a:endCxn id="14" idx="0"/>
            </p:cNvCxnSpPr>
            <p:nvPr/>
          </p:nvCxnSpPr>
          <p:spPr>
            <a:xfrm rot="5400000" flipH="1">
              <a:off x="8387468" y="3849488"/>
              <a:ext cx="623146" cy="12700"/>
            </a:xfrm>
            <a:prstGeom prst="bentConnector5">
              <a:avLst>
                <a:gd name="adj1" fmla="val -47385"/>
                <a:gd name="adj2" fmla="val -9453331"/>
                <a:gd name="adj3" fmla="val 136685"/>
              </a:avLst>
            </a:prstGeom>
            <a:ln w="12700">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F141841-A858-AD1B-31A8-103AD53405DC}"/>
                </a:ext>
              </a:extLst>
            </p:cNvPr>
            <p:cNvSpPr txBox="1"/>
            <p:nvPr/>
          </p:nvSpPr>
          <p:spPr>
            <a:xfrm>
              <a:off x="9955380" y="3704638"/>
              <a:ext cx="633122" cy="276999"/>
            </a:xfrm>
            <a:prstGeom prst="rect">
              <a:avLst/>
            </a:prstGeom>
            <a:noFill/>
          </p:spPr>
          <p:txBody>
            <a:bodyPr wrap="none" rtlCol="0">
              <a:spAutoFit/>
            </a:bodyPr>
            <a:lstStyle/>
            <a:p>
              <a:r>
                <a:rPr lang="es-CL" sz="1200" dirty="0"/>
                <a:t>Jefe-de</a:t>
              </a:r>
            </a:p>
          </p:txBody>
        </p:sp>
        <p:cxnSp>
          <p:nvCxnSpPr>
            <p:cNvPr id="30" name="Straight Arrow Connector 29">
              <a:extLst>
                <a:ext uri="{FF2B5EF4-FFF2-40B4-BE49-F238E27FC236}">
                  <a16:creationId xmlns:a16="http://schemas.microsoft.com/office/drawing/2014/main" id="{7141CEC4-024F-3BE3-8EE8-90349D028F1E}"/>
                </a:ext>
              </a:extLst>
            </p:cNvPr>
            <p:cNvCxnSpPr>
              <a:cxnSpLocks/>
            </p:cNvCxnSpPr>
            <p:nvPr/>
          </p:nvCxnSpPr>
          <p:spPr>
            <a:xfrm flipV="1">
              <a:off x="8705391" y="4240214"/>
              <a:ext cx="0" cy="209126"/>
            </a:xfrm>
            <a:prstGeom prst="straightConnector1">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2FF73E8D-6A8C-7DD1-27A5-C789CBF5A82B}"/>
                </a:ext>
              </a:extLst>
            </p:cNvPr>
            <p:cNvSpPr/>
            <p:nvPr/>
          </p:nvSpPr>
          <p:spPr>
            <a:xfrm>
              <a:off x="8664615" y="4337264"/>
              <a:ext cx="81552" cy="7768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grpSp>
    </p:spTree>
    <p:extLst>
      <p:ext uri="{BB962C8B-B14F-4D97-AF65-F5344CB8AC3E}">
        <p14:creationId xmlns:p14="http://schemas.microsoft.com/office/powerpoint/2010/main" val="3498291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1C0F3-9F64-D53F-6B85-EF732E6EC0AC}"/>
              </a:ext>
            </a:extLst>
          </p:cNvPr>
          <p:cNvSpPr>
            <a:spLocks noGrp="1"/>
          </p:cNvSpPr>
          <p:nvPr>
            <p:ph type="title"/>
          </p:nvPr>
        </p:nvSpPr>
        <p:spPr/>
        <p:txBody>
          <a:bodyPr/>
          <a:lstStyle/>
          <a:p>
            <a:r>
              <a:rPr lang="es-CL" dirty="0"/>
              <a:t>Relaciones</a:t>
            </a:r>
            <a:br>
              <a:rPr lang="es-CL" dirty="0"/>
            </a:br>
            <a:r>
              <a:rPr lang="es-CL" sz="2800" dirty="0">
                <a:solidFill>
                  <a:srgbClr val="004B85"/>
                </a:solidFill>
              </a:rPr>
              <a:t>Asociaciones Recursivas (</a:t>
            </a:r>
            <a:r>
              <a:rPr lang="es-CL" sz="2800" i="1" dirty="0" err="1">
                <a:solidFill>
                  <a:srgbClr val="004B85"/>
                </a:solidFill>
              </a:rPr>
              <a:t>Loop</a:t>
            </a:r>
            <a:r>
              <a:rPr lang="es-CL" sz="2800" dirty="0">
                <a:solidFill>
                  <a:srgbClr val="004B85"/>
                </a:solidFill>
              </a:rPr>
              <a:t>)</a:t>
            </a:r>
          </a:p>
        </p:txBody>
      </p:sp>
      <p:sp>
        <p:nvSpPr>
          <p:cNvPr id="4" name="Slide Number Placeholder 3">
            <a:extLst>
              <a:ext uri="{FF2B5EF4-FFF2-40B4-BE49-F238E27FC236}">
                <a16:creationId xmlns:a16="http://schemas.microsoft.com/office/drawing/2014/main" id="{2E94E03B-9330-60ED-7EF6-DC09F52DA771}"/>
              </a:ext>
            </a:extLst>
          </p:cNvPr>
          <p:cNvSpPr>
            <a:spLocks noGrp="1"/>
          </p:cNvSpPr>
          <p:nvPr>
            <p:ph type="sldNum" sz="quarter" idx="12"/>
          </p:nvPr>
        </p:nvSpPr>
        <p:spPr/>
        <p:txBody>
          <a:bodyPr/>
          <a:lstStyle/>
          <a:p>
            <a:fld id="{53277F46-3D48-465E-89EF-2F849361E787}" type="slidenum">
              <a:rPr lang="es-CL" smtClean="0"/>
              <a:t>17</a:t>
            </a:fld>
            <a:endParaRPr lang="es-CL"/>
          </a:p>
        </p:txBody>
      </p:sp>
      <p:cxnSp>
        <p:nvCxnSpPr>
          <p:cNvPr id="16" name="Google Shape;224;p11">
            <a:extLst>
              <a:ext uri="{FF2B5EF4-FFF2-40B4-BE49-F238E27FC236}">
                <a16:creationId xmlns:a16="http://schemas.microsoft.com/office/drawing/2014/main" id="{147B1AF2-ABD3-CB4C-82F3-AA031FAF34DC}"/>
              </a:ext>
            </a:extLst>
          </p:cNvPr>
          <p:cNvCxnSpPr>
            <a:cxnSpLocks/>
          </p:cNvCxnSpPr>
          <p:nvPr/>
        </p:nvCxnSpPr>
        <p:spPr>
          <a:xfrm>
            <a:off x="6096000" y="1690688"/>
            <a:ext cx="0" cy="4304901"/>
          </a:xfrm>
          <a:prstGeom prst="straightConnector1">
            <a:avLst/>
          </a:prstGeom>
          <a:noFill/>
          <a:ln w="9525" cap="flat" cmpd="sng">
            <a:solidFill>
              <a:srgbClr val="7F7F7F"/>
            </a:solidFill>
            <a:prstDash val="dash"/>
            <a:miter lim="800000"/>
            <a:headEnd type="none" w="sm" len="sm"/>
            <a:tailEnd type="none" w="sm" len="sm"/>
          </a:ln>
        </p:spPr>
      </p:cxnSp>
      <p:sp>
        <p:nvSpPr>
          <p:cNvPr id="23" name="TextBox 22">
            <a:extLst>
              <a:ext uri="{FF2B5EF4-FFF2-40B4-BE49-F238E27FC236}">
                <a16:creationId xmlns:a16="http://schemas.microsoft.com/office/drawing/2014/main" id="{FF0C2E10-E1C8-36B8-BBCD-0B7A940154F2}"/>
              </a:ext>
            </a:extLst>
          </p:cNvPr>
          <p:cNvSpPr txBox="1"/>
          <p:nvPr/>
        </p:nvSpPr>
        <p:spPr>
          <a:xfrm>
            <a:off x="838200" y="2675968"/>
            <a:ext cx="5191207" cy="338554"/>
          </a:xfrm>
          <a:prstGeom prst="rect">
            <a:avLst/>
          </a:prstGeom>
          <a:noFill/>
          <a:ln>
            <a:noFill/>
          </a:ln>
        </p:spPr>
        <p:txBody>
          <a:bodyPr wrap="square" rtlCol="0">
            <a:spAutoFit/>
          </a:bodyPr>
          <a:lstStyle/>
          <a:p>
            <a:pPr algn="ctr"/>
            <a:r>
              <a:rPr lang="es-CL" sz="1600" b="1" dirty="0"/>
              <a:t>M:N</a:t>
            </a:r>
          </a:p>
        </p:txBody>
      </p:sp>
      <p:sp>
        <p:nvSpPr>
          <p:cNvPr id="24" name="TextBox 23">
            <a:extLst>
              <a:ext uri="{FF2B5EF4-FFF2-40B4-BE49-F238E27FC236}">
                <a16:creationId xmlns:a16="http://schemas.microsoft.com/office/drawing/2014/main" id="{BEEC428E-9D77-0831-CB72-58BC60FCC10C}"/>
              </a:ext>
            </a:extLst>
          </p:cNvPr>
          <p:cNvSpPr txBox="1"/>
          <p:nvPr/>
        </p:nvSpPr>
        <p:spPr>
          <a:xfrm>
            <a:off x="6707327" y="2678317"/>
            <a:ext cx="5191207" cy="338554"/>
          </a:xfrm>
          <a:prstGeom prst="rect">
            <a:avLst/>
          </a:prstGeom>
          <a:noFill/>
          <a:ln>
            <a:noFill/>
          </a:ln>
        </p:spPr>
        <p:txBody>
          <a:bodyPr wrap="square" rtlCol="0">
            <a:spAutoFit/>
          </a:bodyPr>
          <a:lstStyle/>
          <a:p>
            <a:pPr algn="ctr"/>
            <a:r>
              <a:rPr lang="es-CL" sz="1600" b="1" dirty="0"/>
              <a:t>M:N Descompuesta</a:t>
            </a:r>
          </a:p>
        </p:txBody>
      </p:sp>
      <p:grpSp>
        <p:nvGrpSpPr>
          <p:cNvPr id="9" name="Group 8">
            <a:extLst>
              <a:ext uri="{FF2B5EF4-FFF2-40B4-BE49-F238E27FC236}">
                <a16:creationId xmlns:a16="http://schemas.microsoft.com/office/drawing/2014/main" id="{AAF4E2AB-1D56-46FD-17C7-EB9D7B089999}"/>
              </a:ext>
            </a:extLst>
          </p:cNvPr>
          <p:cNvGrpSpPr/>
          <p:nvPr/>
        </p:nvGrpSpPr>
        <p:grpSpPr>
          <a:xfrm>
            <a:off x="1909766" y="3255789"/>
            <a:ext cx="3048074" cy="1199725"/>
            <a:chOff x="1909766" y="3255789"/>
            <a:chExt cx="3048074" cy="1199725"/>
          </a:xfrm>
        </p:grpSpPr>
        <p:grpSp>
          <p:nvGrpSpPr>
            <p:cNvPr id="32" name="Group 31">
              <a:extLst>
                <a:ext uri="{FF2B5EF4-FFF2-40B4-BE49-F238E27FC236}">
                  <a16:creationId xmlns:a16="http://schemas.microsoft.com/office/drawing/2014/main" id="{4A7D40DB-E899-FC4D-B631-BFDA7DB497DF}"/>
                </a:ext>
              </a:extLst>
            </p:cNvPr>
            <p:cNvGrpSpPr/>
            <p:nvPr/>
          </p:nvGrpSpPr>
          <p:grpSpPr>
            <a:xfrm>
              <a:off x="1909766" y="3544089"/>
              <a:ext cx="3048074" cy="911425"/>
              <a:chOff x="7964134" y="3537915"/>
              <a:chExt cx="3048074" cy="911425"/>
            </a:xfrm>
          </p:grpSpPr>
          <p:sp>
            <p:nvSpPr>
              <p:cNvPr id="14" name="Rectangle 13">
                <a:extLst>
                  <a:ext uri="{FF2B5EF4-FFF2-40B4-BE49-F238E27FC236}">
                    <a16:creationId xmlns:a16="http://schemas.microsoft.com/office/drawing/2014/main" id="{E16E0E10-C77C-D41D-66EF-480867D50224}"/>
                  </a:ext>
                </a:extLst>
              </p:cNvPr>
              <p:cNvSpPr/>
              <p:nvPr/>
            </p:nvSpPr>
            <p:spPr>
              <a:xfrm>
                <a:off x="7964134" y="3537915"/>
                <a:ext cx="1469814" cy="623146"/>
              </a:xfrm>
              <a:prstGeom prst="rect">
                <a:avLst/>
              </a:prstGeom>
              <a:solidFill>
                <a:srgbClr val="F7A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PRODUCTO</a:t>
                </a:r>
              </a:p>
            </p:txBody>
          </p:sp>
          <p:cxnSp>
            <p:nvCxnSpPr>
              <p:cNvPr id="15" name="Connector: Elbow 14">
                <a:extLst>
                  <a:ext uri="{FF2B5EF4-FFF2-40B4-BE49-F238E27FC236}">
                    <a16:creationId xmlns:a16="http://schemas.microsoft.com/office/drawing/2014/main" id="{D71CCD7A-F8F1-CD93-3138-C3B665A904F1}"/>
                  </a:ext>
                </a:extLst>
              </p:cNvPr>
              <p:cNvCxnSpPr>
                <a:cxnSpLocks/>
                <a:stCxn id="14" idx="2"/>
                <a:endCxn id="14" idx="0"/>
              </p:cNvCxnSpPr>
              <p:nvPr/>
            </p:nvCxnSpPr>
            <p:spPr>
              <a:xfrm rot="5400000" flipH="1">
                <a:off x="8387468" y="3849488"/>
                <a:ext cx="623146" cy="12700"/>
              </a:xfrm>
              <a:prstGeom prst="bentConnector5">
                <a:avLst>
                  <a:gd name="adj1" fmla="val -47385"/>
                  <a:gd name="adj2" fmla="val -9453331"/>
                  <a:gd name="adj3" fmla="val 146468"/>
                </a:avLst>
              </a:prstGeom>
              <a:ln w="12700">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F141841-A858-AD1B-31A8-103AD53405DC}"/>
                  </a:ext>
                </a:extLst>
              </p:cNvPr>
              <p:cNvSpPr txBox="1"/>
              <p:nvPr/>
            </p:nvSpPr>
            <p:spPr>
              <a:xfrm>
                <a:off x="9955380" y="3704638"/>
                <a:ext cx="1056828" cy="276999"/>
              </a:xfrm>
              <a:prstGeom prst="rect">
                <a:avLst/>
              </a:prstGeom>
              <a:noFill/>
            </p:spPr>
            <p:txBody>
              <a:bodyPr wrap="none" rtlCol="0">
                <a:spAutoFit/>
              </a:bodyPr>
              <a:lstStyle/>
              <a:p>
                <a:r>
                  <a:rPr lang="es-CL" sz="1200" dirty="0"/>
                  <a:t>Componentes</a:t>
                </a:r>
              </a:p>
            </p:txBody>
          </p:sp>
          <p:cxnSp>
            <p:nvCxnSpPr>
              <p:cNvPr id="30" name="Straight Arrow Connector 29">
                <a:extLst>
                  <a:ext uri="{FF2B5EF4-FFF2-40B4-BE49-F238E27FC236}">
                    <a16:creationId xmlns:a16="http://schemas.microsoft.com/office/drawing/2014/main" id="{7141CEC4-024F-3BE3-8EE8-90349D028F1E}"/>
                  </a:ext>
                </a:extLst>
              </p:cNvPr>
              <p:cNvCxnSpPr>
                <a:cxnSpLocks/>
              </p:cNvCxnSpPr>
              <p:nvPr/>
            </p:nvCxnSpPr>
            <p:spPr>
              <a:xfrm flipV="1">
                <a:off x="8705391" y="4240214"/>
                <a:ext cx="0" cy="209126"/>
              </a:xfrm>
              <a:prstGeom prst="straightConnector1">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2FF73E8D-6A8C-7DD1-27A5-C789CBF5A82B}"/>
                  </a:ext>
                </a:extLst>
              </p:cNvPr>
              <p:cNvSpPr/>
              <p:nvPr/>
            </p:nvSpPr>
            <p:spPr>
              <a:xfrm>
                <a:off x="8664615" y="4337264"/>
                <a:ext cx="81552" cy="7768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grpSp>
        <p:cxnSp>
          <p:nvCxnSpPr>
            <p:cNvPr id="3" name="Straight Arrow Connector 2">
              <a:extLst>
                <a:ext uri="{FF2B5EF4-FFF2-40B4-BE49-F238E27FC236}">
                  <a16:creationId xmlns:a16="http://schemas.microsoft.com/office/drawing/2014/main" id="{955F7939-97D1-2F4E-3F1F-09F22A9911A9}"/>
                </a:ext>
              </a:extLst>
            </p:cNvPr>
            <p:cNvCxnSpPr>
              <a:cxnSpLocks/>
            </p:cNvCxnSpPr>
            <p:nvPr/>
          </p:nvCxnSpPr>
          <p:spPr>
            <a:xfrm>
              <a:off x="2638323" y="3255789"/>
              <a:ext cx="0" cy="209126"/>
            </a:xfrm>
            <a:prstGeom prst="straightConnector1">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4563F01F-6BF2-E3CF-4E97-1E970208D92D}"/>
                </a:ext>
              </a:extLst>
            </p:cNvPr>
            <p:cNvSpPr/>
            <p:nvPr/>
          </p:nvSpPr>
          <p:spPr>
            <a:xfrm>
              <a:off x="2597547" y="3296554"/>
              <a:ext cx="81552" cy="7768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grpSp>
      <p:grpSp>
        <p:nvGrpSpPr>
          <p:cNvPr id="10" name="Group 9">
            <a:extLst>
              <a:ext uri="{FF2B5EF4-FFF2-40B4-BE49-F238E27FC236}">
                <a16:creationId xmlns:a16="http://schemas.microsoft.com/office/drawing/2014/main" id="{4F3940F6-12CD-9159-E5F1-B3158586F1C5}"/>
              </a:ext>
            </a:extLst>
          </p:cNvPr>
          <p:cNvGrpSpPr/>
          <p:nvPr/>
        </p:nvGrpSpPr>
        <p:grpSpPr>
          <a:xfrm>
            <a:off x="6869678" y="3255789"/>
            <a:ext cx="4773655" cy="1249640"/>
            <a:chOff x="2917738" y="2217542"/>
            <a:chExt cx="4773655" cy="1249640"/>
          </a:xfrm>
        </p:grpSpPr>
        <p:grpSp>
          <p:nvGrpSpPr>
            <p:cNvPr id="11" name="Group 10">
              <a:extLst>
                <a:ext uri="{FF2B5EF4-FFF2-40B4-BE49-F238E27FC236}">
                  <a16:creationId xmlns:a16="http://schemas.microsoft.com/office/drawing/2014/main" id="{E9CB3DD5-FB9F-0CEA-1EF6-1B8D80F9B290}"/>
                </a:ext>
              </a:extLst>
            </p:cNvPr>
            <p:cNvGrpSpPr/>
            <p:nvPr/>
          </p:nvGrpSpPr>
          <p:grpSpPr>
            <a:xfrm>
              <a:off x="2917738" y="2225579"/>
              <a:ext cx="1579213" cy="1230619"/>
              <a:chOff x="2004403" y="2316014"/>
              <a:chExt cx="1467453" cy="1230619"/>
            </a:xfrm>
          </p:grpSpPr>
          <p:sp>
            <p:nvSpPr>
              <p:cNvPr id="37" name="Rectangle 36">
                <a:extLst>
                  <a:ext uri="{FF2B5EF4-FFF2-40B4-BE49-F238E27FC236}">
                    <a16:creationId xmlns:a16="http://schemas.microsoft.com/office/drawing/2014/main" id="{3A1BAF86-896A-5C3B-1E18-44985E339033}"/>
                  </a:ext>
                </a:extLst>
              </p:cNvPr>
              <p:cNvSpPr/>
              <p:nvPr/>
            </p:nvSpPr>
            <p:spPr>
              <a:xfrm>
                <a:off x="2004403" y="2316014"/>
                <a:ext cx="1467453" cy="406400"/>
              </a:xfrm>
              <a:prstGeom prst="rect">
                <a:avLst/>
              </a:prstGeom>
              <a:solidFill>
                <a:srgbClr val="F7AE00"/>
              </a:solid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PRODUCTO</a:t>
                </a:r>
              </a:p>
            </p:txBody>
          </p:sp>
          <p:sp>
            <p:nvSpPr>
              <p:cNvPr id="38" name="TextBox 37">
                <a:extLst>
                  <a:ext uri="{FF2B5EF4-FFF2-40B4-BE49-F238E27FC236}">
                    <a16:creationId xmlns:a16="http://schemas.microsoft.com/office/drawing/2014/main" id="{2621A488-A02F-240B-4C2E-35257B0801C7}"/>
                  </a:ext>
                </a:extLst>
              </p:cNvPr>
              <p:cNvSpPr txBox="1"/>
              <p:nvPr/>
            </p:nvSpPr>
            <p:spPr>
              <a:xfrm>
                <a:off x="2004403" y="2715636"/>
                <a:ext cx="1467453" cy="830997"/>
              </a:xfrm>
              <a:prstGeom prst="rect">
                <a:avLst/>
              </a:prstGeom>
              <a:noFill/>
              <a:ln w="12700">
                <a:solidFill>
                  <a:srgbClr val="F7AE00"/>
                </a:solidFill>
              </a:ln>
            </p:spPr>
            <p:txBody>
              <a:bodyPr wrap="square" rtlCol="0">
                <a:spAutoFit/>
              </a:bodyPr>
              <a:lstStyle/>
              <a:p>
                <a:r>
                  <a:rPr lang="es-CL" sz="1600" u="sng" dirty="0"/>
                  <a:t>#PRODUCTO</a:t>
                </a:r>
              </a:p>
              <a:p>
                <a:r>
                  <a:rPr lang="es-CL" sz="1600" dirty="0"/>
                  <a:t>NOMBRE</a:t>
                </a:r>
              </a:p>
              <a:p>
                <a:r>
                  <a:rPr lang="es-CL" sz="1600" dirty="0"/>
                  <a:t>ETC.</a:t>
                </a:r>
              </a:p>
            </p:txBody>
          </p:sp>
        </p:grpSp>
        <p:grpSp>
          <p:nvGrpSpPr>
            <p:cNvPr id="13" name="Group 12">
              <a:extLst>
                <a:ext uri="{FF2B5EF4-FFF2-40B4-BE49-F238E27FC236}">
                  <a16:creationId xmlns:a16="http://schemas.microsoft.com/office/drawing/2014/main" id="{86869179-F9C4-AAFE-E5B3-7EABDA2F596F}"/>
                </a:ext>
              </a:extLst>
            </p:cNvPr>
            <p:cNvGrpSpPr/>
            <p:nvPr/>
          </p:nvGrpSpPr>
          <p:grpSpPr>
            <a:xfrm>
              <a:off x="5829280" y="2217542"/>
              <a:ext cx="1862113" cy="1249640"/>
              <a:chOff x="5008878" y="621159"/>
              <a:chExt cx="1862113" cy="1249640"/>
            </a:xfrm>
          </p:grpSpPr>
          <p:sp>
            <p:nvSpPr>
              <p:cNvPr id="31" name="Rectangle 30">
                <a:extLst>
                  <a:ext uri="{FF2B5EF4-FFF2-40B4-BE49-F238E27FC236}">
                    <a16:creationId xmlns:a16="http://schemas.microsoft.com/office/drawing/2014/main" id="{B52DFBAD-447D-11F7-2AAC-0AE3EE92CB22}"/>
                  </a:ext>
                </a:extLst>
              </p:cNvPr>
              <p:cNvSpPr/>
              <p:nvPr/>
            </p:nvSpPr>
            <p:spPr>
              <a:xfrm>
                <a:off x="5008878" y="621159"/>
                <a:ext cx="1862113" cy="406400"/>
              </a:xfrm>
              <a:prstGeom prst="rect">
                <a:avLst/>
              </a:prstGeom>
              <a:solidFill>
                <a:srgbClr val="F7AE00"/>
              </a:solid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COMPONENTES</a:t>
                </a:r>
              </a:p>
            </p:txBody>
          </p:sp>
          <p:sp>
            <p:nvSpPr>
              <p:cNvPr id="34" name="TextBox 33">
                <a:extLst>
                  <a:ext uri="{FF2B5EF4-FFF2-40B4-BE49-F238E27FC236}">
                    <a16:creationId xmlns:a16="http://schemas.microsoft.com/office/drawing/2014/main" id="{4F22ECBF-B3FD-A7E7-C997-89373ADECE03}"/>
                  </a:ext>
                </a:extLst>
              </p:cNvPr>
              <p:cNvSpPr txBox="1"/>
              <p:nvPr/>
            </p:nvSpPr>
            <p:spPr>
              <a:xfrm>
                <a:off x="5008878" y="1039802"/>
                <a:ext cx="1862113" cy="830997"/>
              </a:xfrm>
              <a:prstGeom prst="rect">
                <a:avLst/>
              </a:prstGeom>
              <a:noFill/>
              <a:ln w="12700">
                <a:solidFill>
                  <a:srgbClr val="F7AE00"/>
                </a:solidFill>
              </a:ln>
            </p:spPr>
            <p:txBody>
              <a:bodyPr wrap="square" rtlCol="0">
                <a:spAutoFit/>
              </a:bodyPr>
              <a:lstStyle/>
              <a:p>
                <a:r>
                  <a:rPr lang="es-CL" sz="1600" u="sng" dirty="0"/>
                  <a:t>#PRODUCTO</a:t>
                </a:r>
              </a:p>
              <a:p>
                <a:r>
                  <a:rPr lang="es-CL" sz="1600" u="sng" dirty="0"/>
                  <a:t>#COMPONENTE</a:t>
                </a:r>
              </a:p>
              <a:p>
                <a:r>
                  <a:rPr lang="es-CL" sz="1600" dirty="0"/>
                  <a:t>CANT-USADA</a:t>
                </a:r>
              </a:p>
            </p:txBody>
          </p:sp>
        </p:grpSp>
        <p:cxnSp>
          <p:nvCxnSpPr>
            <p:cNvPr id="17" name="Connector: Elbow 16">
              <a:extLst>
                <a:ext uri="{FF2B5EF4-FFF2-40B4-BE49-F238E27FC236}">
                  <a16:creationId xmlns:a16="http://schemas.microsoft.com/office/drawing/2014/main" id="{16DE0A67-59DB-9131-76AC-5B59D9F9D7F3}"/>
                </a:ext>
              </a:extLst>
            </p:cNvPr>
            <p:cNvCxnSpPr>
              <a:cxnSpLocks/>
              <a:stCxn id="38" idx="3"/>
              <a:endCxn id="34" idx="1"/>
            </p:cNvCxnSpPr>
            <p:nvPr/>
          </p:nvCxnSpPr>
          <p:spPr>
            <a:xfrm>
              <a:off x="4496951" y="3040700"/>
              <a:ext cx="1332329" cy="10984"/>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7AFE8398-61B7-3F6B-877C-3FF5F4550F50}"/>
                </a:ext>
              </a:extLst>
            </p:cNvPr>
            <p:cNvCxnSpPr>
              <a:cxnSpLocks/>
            </p:cNvCxnSpPr>
            <p:nvPr/>
          </p:nvCxnSpPr>
          <p:spPr>
            <a:xfrm>
              <a:off x="5373088" y="3047397"/>
              <a:ext cx="366289" cy="0"/>
            </a:xfrm>
            <a:prstGeom prst="straightConnector1">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8BC2C58F-4B83-7BEF-6B5D-C6E7FFF3C41C}"/>
                </a:ext>
              </a:extLst>
            </p:cNvPr>
            <p:cNvSpPr/>
            <p:nvPr/>
          </p:nvSpPr>
          <p:spPr>
            <a:xfrm>
              <a:off x="5524034" y="2999983"/>
              <a:ext cx="94876" cy="94827"/>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grpSp>
      <p:sp>
        <p:nvSpPr>
          <p:cNvPr id="53" name="TextBox 52">
            <a:extLst>
              <a:ext uri="{FF2B5EF4-FFF2-40B4-BE49-F238E27FC236}">
                <a16:creationId xmlns:a16="http://schemas.microsoft.com/office/drawing/2014/main" id="{2FB3E227-B7E0-4E1D-CC8E-5FBE4EE17687}"/>
              </a:ext>
            </a:extLst>
          </p:cNvPr>
          <p:cNvSpPr txBox="1"/>
          <p:nvPr/>
        </p:nvSpPr>
        <p:spPr>
          <a:xfrm>
            <a:off x="6989498" y="5044640"/>
            <a:ext cx="4626864" cy="408623"/>
          </a:xfrm>
          <a:prstGeom prst="roundRect">
            <a:avLst/>
          </a:prstGeom>
          <a:solidFill>
            <a:srgbClr val="F7AE00">
              <a:alpha val="20000"/>
            </a:srgbClr>
          </a:solidFill>
        </p:spPr>
        <p:txBody>
          <a:bodyPr wrap="square" rtlCol="0">
            <a:spAutoFit/>
          </a:bodyPr>
          <a:lstStyle/>
          <a:p>
            <a:pPr algn="ctr"/>
            <a:r>
              <a:rPr lang="es-CL" dirty="0"/>
              <a:t>#PRODUCTO y #COMPONENTE son sinónimos</a:t>
            </a:r>
          </a:p>
        </p:txBody>
      </p:sp>
    </p:spTree>
    <p:extLst>
      <p:ext uri="{BB962C8B-B14F-4D97-AF65-F5344CB8AC3E}">
        <p14:creationId xmlns:p14="http://schemas.microsoft.com/office/powerpoint/2010/main" val="38357121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6D9F9-29D1-EF21-3D3B-6F4CDEBC61ED}"/>
              </a:ext>
            </a:extLst>
          </p:cNvPr>
          <p:cNvSpPr>
            <a:spLocks noGrp="1"/>
          </p:cNvSpPr>
          <p:nvPr>
            <p:ph type="title"/>
          </p:nvPr>
        </p:nvSpPr>
        <p:spPr/>
        <p:txBody>
          <a:bodyPr/>
          <a:lstStyle/>
          <a:p>
            <a:r>
              <a:rPr lang="es-CL" dirty="0"/>
              <a:t>Relaciones</a:t>
            </a:r>
            <a:br>
              <a:rPr lang="es-CL" dirty="0"/>
            </a:br>
            <a:r>
              <a:rPr lang="es-CL" sz="2800" dirty="0">
                <a:solidFill>
                  <a:srgbClr val="004B85"/>
                </a:solidFill>
              </a:rPr>
              <a:t>Múltiples Asociaciones entre Entidades</a:t>
            </a:r>
          </a:p>
        </p:txBody>
      </p:sp>
      <p:sp>
        <p:nvSpPr>
          <p:cNvPr id="4" name="Slide Number Placeholder 3">
            <a:extLst>
              <a:ext uri="{FF2B5EF4-FFF2-40B4-BE49-F238E27FC236}">
                <a16:creationId xmlns:a16="http://schemas.microsoft.com/office/drawing/2014/main" id="{2C7BD09E-9306-5E0F-8B4D-BBB981EB3E14}"/>
              </a:ext>
            </a:extLst>
          </p:cNvPr>
          <p:cNvSpPr>
            <a:spLocks noGrp="1"/>
          </p:cNvSpPr>
          <p:nvPr>
            <p:ph type="sldNum" sz="quarter" idx="12"/>
          </p:nvPr>
        </p:nvSpPr>
        <p:spPr/>
        <p:txBody>
          <a:bodyPr/>
          <a:lstStyle/>
          <a:p>
            <a:fld id="{53277F46-3D48-465E-89EF-2F849361E787}" type="slidenum">
              <a:rPr lang="es-CL" smtClean="0"/>
              <a:t>18</a:t>
            </a:fld>
            <a:endParaRPr lang="es-CL"/>
          </a:p>
        </p:txBody>
      </p:sp>
      <p:cxnSp>
        <p:nvCxnSpPr>
          <p:cNvPr id="5" name="Google Shape;224;p11">
            <a:extLst>
              <a:ext uri="{FF2B5EF4-FFF2-40B4-BE49-F238E27FC236}">
                <a16:creationId xmlns:a16="http://schemas.microsoft.com/office/drawing/2014/main" id="{D9A023A0-50D8-CDFD-E251-09326D05952C}"/>
              </a:ext>
            </a:extLst>
          </p:cNvPr>
          <p:cNvCxnSpPr>
            <a:cxnSpLocks/>
          </p:cNvCxnSpPr>
          <p:nvPr/>
        </p:nvCxnSpPr>
        <p:spPr>
          <a:xfrm>
            <a:off x="6096000" y="1690688"/>
            <a:ext cx="0" cy="4304901"/>
          </a:xfrm>
          <a:prstGeom prst="straightConnector1">
            <a:avLst/>
          </a:prstGeom>
          <a:noFill/>
          <a:ln w="9525" cap="flat" cmpd="sng">
            <a:solidFill>
              <a:srgbClr val="7F7F7F"/>
            </a:solidFill>
            <a:prstDash val="dash"/>
            <a:miter lim="800000"/>
            <a:headEnd type="none" w="sm" len="sm"/>
            <a:tailEnd type="none" w="sm" len="sm"/>
          </a:ln>
        </p:spPr>
      </p:cxnSp>
      <p:grpSp>
        <p:nvGrpSpPr>
          <p:cNvPr id="45" name="Group 44">
            <a:extLst>
              <a:ext uri="{FF2B5EF4-FFF2-40B4-BE49-F238E27FC236}">
                <a16:creationId xmlns:a16="http://schemas.microsoft.com/office/drawing/2014/main" id="{A97AF6AA-EDB4-3544-81FA-7404F9CAF8E2}"/>
              </a:ext>
            </a:extLst>
          </p:cNvPr>
          <p:cNvGrpSpPr/>
          <p:nvPr/>
        </p:nvGrpSpPr>
        <p:grpSpPr>
          <a:xfrm>
            <a:off x="1083342" y="2166382"/>
            <a:ext cx="4732243" cy="3426177"/>
            <a:chOff x="1083342" y="2166382"/>
            <a:chExt cx="4732243" cy="3426177"/>
          </a:xfrm>
        </p:grpSpPr>
        <p:sp>
          <p:nvSpPr>
            <p:cNvPr id="22" name="TextBox 21">
              <a:extLst>
                <a:ext uri="{FF2B5EF4-FFF2-40B4-BE49-F238E27FC236}">
                  <a16:creationId xmlns:a16="http://schemas.microsoft.com/office/drawing/2014/main" id="{DF52F988-01AB-AD4F-8A5C-C7D984073F46}"/>
                </a:ext>
              </a:extLst>
            </p:cNvPr>
            <p:cNvSpPr txBox="1"/>
            <p:nvPr/>
          </p:nvSpPr>
          <p:spPr>
            <a:xfrm>
              <a:off x="1083342" y="2532981"/>
              <a:ext cx="1409126" cy="830997"/>
            </a:xfrm>
            <a:prstGeom prst="rect">
              <a:avLst/>
            </a:prstGeom>
            <a:noFill/>
            <a:ln w="12700">
              <a:solidFill>
                <a:srgbClr val="F7AE00"/>
              </a:solidFill>
            </a:ln>
          </p:spPr>
          <p:txBody>
            <a:bodyPr wrap="square" rtlCol="0">
              <a:spAutoFit/>
            </a:bodyPr>
            <a:lstStyle/>
            <a:p>
              <a:r>
                <a:rPr lang="es-CL" sz="1600" u="sng" dirty="0"/>
                <a:t>RUT</a:t>
              </a:r>
            </a:p>
            <a:p>
              <a:r>
                <a:rPr lang="es-CL" sz="1600" dirty="0"/>
                <a:t>NOMBRE</a:t>
              </a:r>
            </a:p>
            <a:p>
              <a:r>
                <a:rPr lang="es-CL" sz="1600" dirty="0"/>
                <a:t>DIRECCIÓN</a:t>
              </a:r>
            </a:p>
          </p:txBody>
        </p:sp>
        <p:grpSp>
          <p:nvGrpSpPr>
            <p:cNvPr id="6" name="Group 5">
              <a:extLst>
                <a:ext uri="{FF2B5EF4-FFF2-40B4-BE49-F238E27FC236}">
                  <a16:creationId xmlns:a16="http://schemas.microsoft.com/office/drawing/2014/main" id="{BE405BCD-51EE-2255-4B7D-DE8C8F4FAD40}"/>
                </a:ext>
              </a:extLst>
            </p:cNvPr>
            <p:cNvGrpSpPr/>
            <p:nvPr/>
          </p:nvGrpSpPr>
          <p:grpSpPr>
            <a:xfrm>
              <a:off x="1083345" y="2166382"/>
              <a:ext cx="4732240" cy="3426177"/>
              <a:chOff x="2929270" y="2165085"/>
              <a:chExt cx="5303438" cy="3763829"/>
            </a:xfrm>
          </p:grpSpPr>
          <p:sp>
            <p:nvSpPr>
              <p:cNvPr id="20" name="Rectangle 19">
                <a:extLst>
                  <a:ext uri="{FF2B5EF4-FFF2-40B4-BE49-F238E27FC236}">
                    <a16:creationId xmlns:a16="http://schemas.microsoft.com/office/drawing/2014/main" id="{0770C071-6844-9693-4943-A39C1B9EA0EE}"/>
                  </a:ext>
                </a:extLst>
              </p:cNvPr>
              <p:cNvSpPr/>
              <p:nvPr/>
            </p:nvSpPr>
            <p:spPr>
              <a:xfrm>
                <a:off x="2929270" y="2165085"/>
                <a:ext cx="1579213" cy="406400"/>
              </a:xfrm>
              <a:prstGeom prst="rect">
                <a:avLst/>
              </a:prstGeom>
              <a:solidFill>
                <a:srgbClr val="F7AE00"/>
              </a:solid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ASEGURADO</a:t>
                </a:r>
              </a:p>
            </p:txBody>
          </p:sp>
          <p:grpSp>
            <p:nvGrpSpPr>
              <p:cNvPr id="8" name="Group 7">
                <a:extLst>
                  <a:ext uri="{FF2B5EF4-FFF2-40B4-BE49-F238E27FC236}">
                    <a16:creationId xmlns:a16="http://schemas.microsoft.com/office/drawing/2014/main" id="{E17876EC-E3C2-AF94-9DD6-65AD6FF097C4}"/>
                  </a:ext>
                </a:extLst>
              </p:cNvPr>
              <p:cNvGrpSpPr/>
              <p:nvPr/>
            </p:nvGrpSpPr>
            <p:grpSpPr>
              <a:xfrm>
                <a:off x="6370595" y="2165085"/>
                <a:ext cx="1862113" cy="1319293"/>
                <a:chOff x="5889689" y="4468018"/>
                <a:chExt cx="1862113" cy="1319293"/>
              </a:xfrm>
            </p:grpSpPr>
            <p:sp>
              <p:nvSpPr>
                <p:cNvPr id="18" name="Rectangle 17">
                  <a:extLst>
                    <a:ext uri="{FF2B5EF4-FFF2-40B4-BE49-F238E27FC236}">
                      <a16:creationId xmlns:a16="http://schemas.microsoft.com/office/drawing/2014/main" id="{560DF9BE-17FA-EB68-1485-9785C109FEFE}"/>
                    </a:ext>
                  </a:extLst>
                </p:cNvPr>
                <p:cNvSpPr/>
                <p:nvPr/>
              </p:nvSpPr>
              <p:spPr>
                <a:xfrm>
                  <a:off x="5889689" y="4468018"/>
                  <a:ext cx="1862113" cy="406400"/>
                </a:xfrm>
                <a:prstGeom prst="rect">
                  <a:avLst/>
                </a:prstGeom>
                <a:solidFill>
                  <a:srgbClr val="F7AE00"/>
                </a:solid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BENEFICIARIO</a:t>
                  </a:r>
                </a:p>
              </p:txBody>
            </p:sp>
            <p:sp>
              <p:nvSpPr>
                <p:cNvPr id="19" name="TextBox 18">
                  <a:extLst>
                    <a:ext uri="{FF2B5EF4-FFF2-40B4-BE49-F238E27FC236}">
                      <a16:creationId xmlns:a16="http://schemas.microsoft.com/office/drawing/2014/main" id="{E37C75C4-221E-0A12-889C-362A8F5BE48C}"/>
                    </a:ext>
                  </a:extLst>
                </p:cNvPr>
                <p:cNvSpPr txBox="1"/>
                <p:nvPr/>
              </p:nvSpPr>
              <p:spPr>
                <a:xfrm>
                  <a:off x="5889689" y="4874418"/>
                  <a:ext cx="1862110" cy="912893"/>
                </a:xfrm>
                <a:prstGeom prst="rect">
                  <a:avLst/>
                </a:prstGeom>
                <a:noFill/>
                <a:ln w="12700">
                  <a:solidFill>
                    <a:srgbClr val="F7AE00"/>
                  </a:solidFill>
                </a:ln>
              </p:spPr>
              <p:txBody>
                <a:bodyPr wrap="square" rtlCol="0">
                  <a:spAutoFit/>
                </a:bodyPr>
                <a:lstStyle/>
                <a:p>
                  <a:r>
                    <a:rPr lang="es-CL" sz="1600" u="sng" dirty="0"/>
                    <a:t>RUT</a:t>
                  </a:r>
                </a:p>
                <a:p>
                  <a:r>
                    <a:rPr lang="es-CL" sz="1600" dirty="0"/>
                    <a:t>NOMBRE</a:t>
                  </a:r>
                </a:p>
                <a:p>
                  <a:r>
                    <a:rPr lang="es-CL" sz="1600" dirty="0"/>
                    <a:t>DIRECCIÓN</a:t>
                  </a:r>
                </a:p>
              </p:txBody>
            </p:sp>
          </p:grpSp>
          <p:grpSp>
            <p:nvGrpSpPr>
              <p:cNvPr id="9" name="Group 8">
                <a:extLst>
                  <a:ext uri="{FF2B5EF4-FFF2-40B4-BE49-F238E27FC236}">
                    <a16:creationId xmlns:a16="http://schemas.microsoft.com/office/drawing/2014/main" id="{6841E017-ECA1-E7A9-D543-54ED65A9B62B}"/>
                  </a:ext>
                </a:extLst>
              </p:cNvPr>
              <p:cNvGrpSpPr/>
              <p:nvPr/>
            </p:nvGrpSpPr>
            <p:grpSpPr>
              <a:xfrm>
                <a:off x="4508482" y="4055103"/>
                <a:ext cx="1862113" cy="1873811"/>
                <a:chOff x="3688080" y="2458720"/>
                <a:chExt cx="1862113" cy="1873811"/>
              </a:xfrm>
            </p:grpSpPr>
            <p:sp>
              <p:nvSpPr>
                <p:cNvPr id="16" name="Rectangle 15">
                  <a:extLst>
                    <a:ext uri="{FF2B5EF4-FFF2-40B4-BE49-F238E27FC236}">
                      <a16:creationId xmlns:a16="http://schemas.microsoft.com/office/drawing/2014/main" id="{A8602521-BBAE-E2E9-9943-BB2F89767C8D}"/>
                    </a:ext>
                  </a:extLst>
                </p:cNvPr>
                <p:cNvSpPr/>
                <p:nvPr/>
              </p:nvSpPr>
              <p:spPr>
                <a:xfrm>
                  <a:off x="3688080" y="2458720"/>
                  <a:ext cx="1862113" cy="406400"/>
                </a:xfrm>
                <a:prstGeom prst="rect">
                  <a:avLst/>
                </a:prstGeom>
                <a:solidFill>
                  <a:srgbClr val="F7AE00"/>
                </a:solid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PÓLIZA</a:t>
                  </a:r>
                </a:p>
              </p:txBody>
            </p:sp>
            <p:sp>
              <p:nvSpPr>
                <p:cNvPr id="17" name="TextBox 16">
                  <a:extLst>
                    <a:ext uri="{FF2B5EF4-FFF2-40B4-BE49-F238E27FC236}">
                      <a16:creationId xmlns:a16="http://schemas.microsoft.com/office/drawing/2014/main" id="{1E7DD228-A0A3-668E-543E-1331590D63B0}"/>
                    </a:ext>
                  </a:extLst>
                </p:cNvPr>
                <p:cNvSpPr txBox="1"/>
                <p:nvPr/>
              </p:nvSpPr>
              <p:spPr>
                <a:xfrm>
                  <a:off x="3688080" y="2878666"/>
                  <a:ext cx="1862112" cy="1453865"/>
                </a:xfrm>
                <a:prstGeom prst="rect">
                  <a:avLst/>
                </a:prstGeom>
                <a:noFill/>
                <a:ln w="12700">
                  <a:solidFill>
                    <a:srgbClr val="F7AE00"/>
                  </a:solidFill>
                </a:ln>
              </p:spPr>
              <p:txBody>
                <a:bodyPr wrap="square" rtlCol="0">
                  <a:spAutoFit/>
                </a:bodyPr>
                <a:lstStyle/>
                <a:p>
                  <a:r>
                    <a:rPr lang="es-CL" sz="1600" u="sng" dirty="0"/>
                    <a:t>#PÓLIZA</a:t>
                  </a:r>
                </a:p>
                <a:p>
                  <a:r>
                    <a:rPr lang="es-CL" sz="1600" dirty="0"/>
                    <a:t>FECHA</a:t>
                  </a:r>
                </a:p>
                <a:p>
                  <a:r>
                    <a:rPr lang="es-CL" sz="1600" dirty="0"/>
                    <a:t>MONTO</a:t>
                  </a:r>
                </a:p>
                <a:p>
                  <a:r>
                    <a:rPr lang="es-CL" sz="1600" dirty="0"/>
                    <a:t>RUT-A</a:t>
                  </a:r>
                </a:p>
                <a:p>
                  <a:r>
                    <a:rPr lang="es-CL" sz="1600" dirty="0"/>
                    <a:t>RUT-B</a:t>
                  </a:r>
                </a:p>
              </p:txBody>
            </p:sp>
          </p:grpSp>
          <p:cxnSp>
            <p:nvCxnSpPr>
              <p:cNvPr id="11" name="Connector: Elbow 10">
                <a:extLst>
                  <a:ext uri="{FF2B5EF4-FFF2-40B4-BE49-F238E27FC236}">
                    <a16:creationId xmlns:a16="http://schemas.microsoft.com/office/drawing/2014/main" id="{A22CA9ED-E7F5-9311-C0F5-1B01D8AAFF3D}"/>
                  </a:ext>
                </a:extLst>
              </p:cNvPr>
              <p:cNvCxnSpPr>
                <a:cxnSpLocks/>
              </p:cNvCxnSpPr>
              <p:nvPr/>
            </p:nvCxnSpPr>
            <p:spPr>
              <a:xfrm>
                <a:off x="5011923" y="3632496"/>
                <a:ext cx="1" cy="341498"/>
              </a:xfrm>
              <a:prstGeom prst="straightConnector1">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504A4F68-BBBB-41AF-CDE7-D7DC2D4BDAC5}"/>
                  </a:ext>
                </a:extLst>
              </p:cNvPr>
              <p:cNvCxnSpPr>
                <a:cxnSpLocks/>
              </p:cNvCxnSpPr>
              <p:nvPr/>
            </p:nvCxnSpPr>
            <p:spPr>
              <a:xfrm flipH="1">
                <a:off x="5849048" y="3065387"/>
                <a:ext cx="521547" cy="988030"/>
              </a:xfrm>
              <a:prstGeom prst="bentConnector2">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DF609EB6-F53E-9229-A38F-37F7567402CE}"/>
                  </a:ext>
                </a:extLst>
              </p:cNvPr>
              <p:cNvCxnSpPr>
                <a:cxnSpLocks/>
              </p:cNvCxnSpPr>
              <p:nvPr/>
            </p:nvCxnSpPr>
            <p:spPr>
              <a:xfrm flipH="1">
                <a:off x="5849048" y="3065387"/>
                <a:ext cx="521547" cy="908874"/>
              </a:xfrm>
              <a:prstGeom prst="bentConnector2">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9A796B51-C862-0242-5AEB-15A92921C929}"/>
                  </a:ext>
                </a:extLst>
              </p:cNvPr>
              <p:cNvCxnSpPr>
                <a:cxnSpLocks/>
              </p:cNvCxnSpPr>
              <p:nvPr/>
            </p:nvCxnSpPr>
            <p:spPr>
              <a:xfrm>
                <a:off x="4508479" y="3036119"/>
                <a:ext cx="503444" cy="1017298"/>
              </a:xfrm>
              <a:prstGeom prst="bentConnector2">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grpSp>
      <p:grpSp>
        <p:nvGrpSpPr>
          <p:cNvPr id="44" name="Group 43">
            <a:extLst>
              <a:ext uri="{FF2B5EF4-FFF2-40B4-BE49-F238E27FC236}">
                <a16:creationId xmlns:a16="http://schemas.microsoft.com/office/drawing/2014/main" id="{B2C110C2-B88F-AE6E-D240-8198F8188F32}"/>
              </a:ext>
            </a:extLst>
          </p:cNvPr>
          <p:cNvGrpSpPr/>
          <p:nvPr/>
        </p:nvGrpSpPr>
        <p:grpSpPr>
          <a:xfrm>
            <a:off x="6753854" y="3188194"/>
            <a:ext cx="4773655" cy="1742082"/>
            <a:chOff x="6753854" y="3188194"/>
            <a:chExt cx="4773655" cy="1742082"/>
          </a:xfrm>
        </p:grpSpPr>
        <p:grpSp>
          <p:nvGrpSpPr>
            <p:cNvPr id="28" name="Group 27">
              <a:extLst>
                <a:ext uri="{FF2B5EF4-FFF2-40B4-BE49-F238E27FC236}">
                  <a16:creationId xmlns:a16="http://schemas.microsoft.com/office/drawing/2014/main" id="{FE20D416-E8B7-03D6-0557-FA440813DE0A}"/>
                </a:ext>
              </a:extLst>
            </p:cNvPr>
            <p:cNvGrpSpPr/>
            <p:nvPr/>
          </p:nvGrpSpPr>
          <p:grpSpPr>
            <a:xfrm>
              <a:off x="6753854" y="3188194"/>
              <a:ext cx="4773655" cy="1742082"/>
              <a:chOff x="2917738" y="2217542"/>
              <a:chExt cx="4773655" cy="1742082"/>
            </a:xfrm>
          </p:grpSpPr>
          <p:grpSp>
            <p:nvGrpSpPr>
              <p:cNvPr id="29" name="Group 28">
                <a:extLst>
                  <a:ext uri="{FF2B5EF4-FFF2-40B4-BE49-F238E27FC236}">
                    <a16:creationId xmlns:a16="http://schemas.microsoft.com/office/drawing/2014/main" id="{574431F1-E6F1-DCF0-F53B-E3EB668CCBCE}"/>
                  </a:ext>
                </a:extLst>
              </p:cNvPr>
              <p:cNvGrpSpPr/>
              <p:nvPr/>
            </p:nvGrpSpPr>
            <p:grpSpPr>
              <a:xfrm>
                <a:off x="2917738" y="2225579"/>
                <a:ext cx="1579213" cy="1476840"/>
                <a:chOff x="2004403" y="2316014"/>
                <a:chExt cx="1467453" cy="1476840"/>
              </a:xfrm>
            </p:grpSpPr>
            <p:sp>
              <p:nvSpPr>
                <p:cNvPr id="36" name="Rectangle 35">
                  <a:extLst>
                    <a:ext uri="{FF2B5EF4-FFF2-40B4-BE49-F238E27FC236}">
                      <a16:creationId xmlns:a16="http://schemas.microsoft.com/office/drawing/2014/main" id="{9041EE9C-5600-0298-008F-A833B717CBD0}"/>
                    </a:ext>
                  </a:extLst>
                </p:cNvPr>
                <p:cNvSpPr/>
                <p:nvPr/>
              </p:nvSpPr>
              <p:spPr>
                <a:xfrm>
                  <a:off x="2004403" y="2316014"/>
                  <a:ext cx="1467453" cy="406400"/>
                </a:xfrm>
                <a:prstGeom prst="rect">
                  <a:avLst/>
                </a:prstGeom>
                <a:solidFill>
                  <a:srgbClr val="F7AE00"/>
                </a:solid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PERSONA</a:t>
                  </a:r>
                </a:p>
              </p:txBody>
            </p:sp>
            <p:sp>
              <p:nvSpPr>
                <p:cNvPr id="37" name="TextBox 36">
                  <a:extLst>
                    <a:ext uri="{FF2B5EF4-FFF2-40B4-BE49-F238E27FC236}">
                      <a16:creationId xmlns:a16="http://schemas.microsoft.com/office/drawing/2014/main" id="{AA910253-8469-09F2-8643-89BCFD39C445}"/>
                    </a:ext>
                  </a:extLst>
                </p:cNvPr>
                <p:cNvSpPr txBox="1"/>
                <p:nvPr/>
              </p:nvSpPr>
              <p:spPr>
                <a:xfrm>
                  <a:off x="2004403" y="2715636"/>
                  <a:ext cx="1467453" cy="1077218"/>
                </a:xfrm>
                <a:prstGeom prst="rect">
                  <a:avLst/>
                </a:prstGeom>
                <a:noFill/>
                <a:ln w="12700">
                  <a:solidFill>
                    <a:srgbClr val="F7AE00"/>
                  </a:solidFill>
                </a:ln>
              </p:spPr>
              <p:txBody>
                <a:bodyPr wrap="square" rtlCol="0">
                  <a:spAutoFit/>
                </a:bodyPr>
                <a:lstStyle/>
                <a:p>
                  <a:r>
                    <a:rPr lang="es-CL" sz="1600" u="sng" dirty="0"/>
                    <a:t>RUT</a:t>
                  </a:r>
                </a:p>
                <a:p>
                  <a:r>
                    <a:rPr lang="es-CL" sz="1600" dirty="0"/>
                    <a:t>NOMBRE</a:t>
                  </a:r>
                </a:p>
                <a:p>
                  <a:r>
                    <a:rPr lang="es-CL" sz="1600" dirty="0"/>
                    <a:t>DIRECCIÓN</a:t>
                  </a:r>
                </a:p>
                <a:p>
                  <a:r>
                    <a:rPr lang="es-CL" sz="1600" dirty="0"/>
                    <a:t>TIPO-PERSONA</a:t>
                  </a:r>
                </a:p>
              </p:txBody>
            </p:sp>
          </p:grpSp>
          <p:grpSp>
            <p:nvGrpSpPr>
              <p:cNvPr id="30" name="Group 29">
                <a:extLst>
                  <a:ext uri="{FF2B5EF4-FFF2-40B4-BE49-F238E27FC236}">
                    <a16:creationId xmlns:a16="http://schemas.microsoft.com/office/drawing/2014/main" id="{18B36AAA-8DE2-9284-2FE8-385542E0898C}"/>
                  </a:ext>
                </a:extLst>
              </p:cNvPr>
              <p:cNvGrpSpPr/>
              <p:nvPr/>
            </p:nvGrpSpPr>
            <p:grpSpPr>
              <a:xfrm>
                <a:off x="5829280" y="2217542"/>
                <a:ext cx="1862113" cy="1742082"/>
                <a:chOff x="5008878" y="621159"/>
                <a:chExt cx="1862113" cy="1742082"/>
              </a:xfrm>
            </p:grpSpPr>
            <p:sp>
              <p:nvSpPr>
                <p:cNvPr id="34" name="Rectangle 33">
                  <a:extLst>
                    <a:ext uri="{FF2B5EF4-FFF2-40B4-BE49-F238E27FC236}">
                      <a16:creationId xmlns:a16="http://schemas.microsoft.com/office/drawing/2014/main" id="{E7256E3B-1EB2-6DF5-63B3-7001030E8C84}"/>
                    </a:ext>
                  </a:extLst>
                </p:cNvPr>
                <p:cNvSpPr/>
                <p:nvPr/>
              </p:nvSpPr>
              <p:spPr>
                <a:xfrm>
                  <a:off x="5008878" y="621159"/>
                  <a:ext cx="1862113" cy="406400"/>
                </a:xfrm>
                <a:prstGeom prst="rect">
                  <a:avLst/>
                </a:prstGeom>
                <a:solidFill>
                  <a:srgbClr val="F7AE00"/>
                </a:solid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PÓLIZA</a:t>
                  </a:r>
                </a:p>
              </p:txBody>
            </p:sp>
            <p:sp>
              <p:nvSpPr>
                <p:cNvPr id="35" name="TextBox 34">
                  <a:extLst>
                    <a:ext uri="{FF2B5EF4-FFF2-40B4-BE49-F238E27FC236}">
                      <a16:creationId xmlns:a16="http://schemas.microsoft.com/office/drawing/2014/main" id="{6CFC4DC5-B9EB-6052-1DB0-EEAC3A7023B0}"/>
                    </a:ext>
                  </a:extLst>
                </p:cNvPr>
                <p:cNvSpPr txBox="1"/>
                <p:nvPr/>
              </p:nvSpPr>
              <p:spPr>
                <a:xfrm>
                  <a:off x="5008878" y="1039802"/>
                  <a:ext cx="1862113" cy="1323439"/>
                </a:xfrm>
                <a:prstGeom prst="rect">
                  <a:avLst/>
                </a:prstGeom>
                <a:noFill/>
                <a:ln w="12700">
                  <a:solidFill>
                    <a:srgbClr val="F7AE00"/>
                  </a:solidFill>
                </a:ln>
              </p:spPr>
              <p:txBody>
                <a:bodyPr wrap="square" rtlCol="0">
                  <a:spAutoFit/>
                </a:bodyPr>
                <a:lstStyle/>
                <a:p>
                  <a:r>
                    <a:rPr lang="es-CL" sz="1600" u="sng" dirty="0"/>
                    <a:t>#PÓLIZA</a:t>
                  </a:r>
                </a:p>
                <a:p>
                  <a:r>
                    <a:rPr lang="es-CL" sz="1600" dirty="0"/>
                    <a:t>FECHA</a:t>
                  </a:r>
                </a:p>
                <a:p>
                  <a:r>
                    <a:rPr lang="es-CL" sz="1600" dirty="0"/>
                    <a:t>MONTO</a:t>
                  </a:r>
                </a:p>
                <a:p>
                  <a:r>
                    <a:rPr lang="es-CL" sz="1600" dirty="0"/>
                    <a:t>RUT-A</a:t>
                  </a:r>
                </a:p>
                <a:p>
                  <a:r>
                    <a:rPr lang="es-CL" sz="1600" dirty="0"/>
                    <a:t>RUT-B</a:t>
                  </a:r>
                </a:p>
              </p:txBody>
            </p:sp>
          </p:grpSp>
          <p:cxnSp>
            <p:nvCxnSpPr>
              <p:cNvPr id="31" name="Connector: Elbow 16">
                <a:extLst>
                  <a:ext uri="{FF2B5EF4-FFF2-40B4-BE49-F238E27FC236}">
                    <a16:creationId xmlns:a16="http://schemas.microsoft.com/office/drawing/2014/main" id="{62B42557-89C9-77FC-151B-4D12DB1B743B}"/>
                  </a:ext>
                </a:extLst>
              </p:cNvPr>
              <p:cNvCxnSpPr>
                <a:cxnSpLocks/>
              </p:cNvCxnSpPr>
              <p:nvPr/>
            </p:nvCxnSpPr>
            <p:spPr>
              <a:xfrm>
                <a:off x="4496951" y="3447655"/>
                <a:ext cx="1332329"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32" name="Connector: Elbow 17">
                <a:extLst>
                  <a:ext uri="{FF2B5EF4-FFF2-40B4-BE49-F238E27FC236}">
                    <a16:creationId xmlns:a16="http://schemas.microsoft.com/office/drawing/2014/main" id="{A573E460-FDD0-5F75-F784-9F825BB3F58B}"/>
                  </a:ext>
                </a:extLst>
              </p:cNvPr>
              <p:cNvCxnSpPr>
                <a:cxnSpLocks/>
              </p:cNvCxnSpPr>
              <p:nvPr/>
            </p:nvCxnSpPr>
            <p:spPr>
              <a:xfrm>
                <a:off x="5394043" y="3447655"/>
                <a:ext cx="366289" cy="0"/>
              </a:xfrm>
              <a:prstGeom prst="straightConnector1">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cxnSp>
          <p:nvCxnSpPr>
            <p:cNvPr id="40" name="Connector: Elbow 16">
              <a:extLst>
                <a:ext uri="{FF2B5EF4-FFF2-40B4-BE49-F238E27FC236}">
                  <a16:creationId xmlns:a16="http://schemas.microsoft.com/office/drawing/2014/main" id="{1DBCB46C-712E-D65E-6879-EFE7615C1742}"/>
                </a:ext>
              </a:extLst>
            </p:cNvPr>
            <p:cNvCxnSpPr>
              <a:cxnSpLocks/>
            </p:cNvCxnSpPr>
            <p:nvPr/>
          </p:nvCxnSpPr>
          <p:spPr>
            <a:xfrm>
              <a:off x="8333067" y="3759177"/>
              <a:ext cx="1332329"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1" name="Connector: Elbow 17">
              <a:extLst>
                <a:ext uri="{FF2B5EF4-FFF2-40B4-BE49-F238E27FC236}">
                  <a16:creationId xmlns:a16="http://schemas.microsoft.com/office/drawing/2014/main" id="{4268D09E-7914-089B-9EFE-FB77D8C2B997}"/>
                </a:ext>
              </a:extLst>
            </p:cNvPr>
            <p:cNvCxnSpPr>
              <a:cxnSpLocks/>
            </p:cNvCxnSpPr>
            <p:nvPr/>
          </p:nvCxnSpPr>
          <p:spPr>
            <a:xfrm>
              <a:off x="9230159" y="3759177"/>
              <a:ext cx="366289" cy="0"/>
            </a:xfrm>
            <a:prstGeom prst="straightConnector1">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1064511-2C2F-949E-E9A9-CC3AFEFBCF43}"/>
                </a:ext>
              </a:extLst>
            </p:cNvPr>
            <p:cNvSpPr txBox="1"/>
            <p:nvPr/>
          </p:nvSpPr>
          <p:spPr>
            <a:xfrm>
              <a:off x="8574243" y="3464131"/>
              <a:ext cx="849976" cy="276999"/>
            </a:xfrm>
            <a:prstGeom prst="rect">
              <a:avLst/>
            </a:prstGeom>
            <a:noFill/>
          </p:spPr>
          <p:txBody>
            <a:bodyPr wrap="none" rtlCol="0">
              <a:spAutoFit/>
            </a:bodyPr>
            <a:lstStyle/>
            <a:p>
              <a:pPr algn="ctr"/>
              <a:r>
                <a:rPr lang="es-CL" sz="1200" dirty="0"/>
                <a:t>Asegurado</a:t>
              </a:r>
            </a:p>
          </p:txBody>
        </p:sp>
        <p:sp>
          <p:nvSpPr>
            <p:cNvPr id="43" name="TextBox 42">
              <a:extLst>
                <a:ext uri="{FF2B5EF4-FFF2-40B4-BE49-F238E27FC236}">
                  <a16:creationId xmlns:a16="http://schemas.microsoft.com/office/drawing/2014/main" id="{137CE9F9-A30C-FED8-D89B-7FA2A16646E5}"/>
                </a:ext>
              </a:extLst>
            </p:cNvPr>
            <p:cNvSpPr txBox="1"/>
            <p:nvPr/>
          </p:nvSpPr>
          <p:spPr>
            <a:xfrm>
              <a:off x="8532049" y="4118289"/>
              <a:ext cx="927113" cy="276999"/>
            </a:xfrm>
            <a:prstGeom prst="rect">
              <a:avLst/>
            </a:prstGeom>
            <a:noFill/>
          </p:spPr>
          <p:txBody>
            <a:bodyPr wrap="none" rtlCol="0">
              <a:spAutoFit/>
            </a:bodyPr>
            <a:lstStyle/>
            <a:p>
              <a:pPr algn="ctr"/>
              <a:r>
                <a:rPr lang="es-CL" sz="1200" dirty="0"/>
                <a:t>Beneficiario</a:t>
              </a:r>
            </a:p>
          </p:txBody>
        </p:sp>
      </p:grpSp>
    </p:spTree>
    <p:extLst>
      <p:ext uri="{BB962C8B-B14F-4D97-AF65-F5344CB8AC3E}">
        <p14:creationId xmlns:p14="http://schemas.microsoft.com/office/powerpoint/2010/main" val="27182880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8F9A2-E1E5-C8A6-A769-02BF61501D75}"/>
              </a:ext>
            </a:extLst>
          </p:cNvPr>
          <p:cNvSpPr>
            <a:spLocks noGrp="1"/>
          </p:cNvSpPr>
          <p:nvPr>
            <p:ph type="title"/>
          </p:nvPr>
        </p:nvSpPr>
        <p:spPr/>
        <p:txBody>
          <a:bodyPr/>
          <a:lstStyle/>
          <a:p>
            <a:r>
              <a:rPr lang="es-CL" dirty="0"/>
              <a:t>Ejercicio</a:t>
            </a:r>
            <a:br>
              <a:rPr lang="es-CL" dirty="0"/>
            </a:br>
            <a:r>
              <a:rPr lang="es-CL" sz="2800" i="1" dirty="0">
                <a:solidFill>
                  <a:srgbClr val="004B85"/>
                </a:solidFill>
              </a:rPr>
              <a:t>Modelando nuestra Sociedad</a:t>
            </a:r>
          </a:p>
        </p:txBody>
      </p:sp>
      <p:sp>
        <p:nvSpPr>
          <p:cNvPr id="3" name="Content Placeholder 2">
            <a:extLst>
              <a:ext uri="{FF2B5EF4-FFF2-40B4-BE49-F238E27FC236}">
                <a16:creationId xmlns:a16="http://schemas.microsoft.com/office/drawing/2014/main" id="{854090F3-565F-09DE-0F34-3A148D1A1DE3}"/>
              </a:ext>
            </a:extLst>
          </p:cNvPr>
          <p:cNvSpPr>
            <a:spLocks noGrp="1"/>
          </p:cNvSpPr>
          <p:nvPr>
            <p:ph idx="1"/>
          </p:nvPr>
        </p:nvSpPr>
        <p:spPr/>
        <p:txBody>
          <a:bodyPr/>
          <a:lstStyle/>
          <a:p>
            <a:r>
              <a:rPr lang="es-ES" dirty="0"/>
              <a:t>Se pide identificar entidades y asociaciones más relevantes</a:t>
            </a:r>
          </a:p>
          <a:p>
            <a:r>
              <a:rPr lang="es-ES" dirty="0"/>
              <a:t>Aprendizajes buscados:</a:t>
            </a:r>
          </a:p>
          <a:p>
            <a:pPr lvl="1"/>
            <a:r>
              <a:rPr lang="es-ES" dirty="0"/>
              <a:t>Saber identificar entidades y asociaciones</a:t>
            </a:r>
          </a:p>
          <a:p>
            <a:pPr lvl="1"/>
            <a:r>
              <a:rPr lang="es-ES" dirty="0"/>
              <a:t>Importancia del Cliente/Usuario</a:t>
            </a:r>
          </a:p>
          <a:p>
            <a:pPr lvl="1"/>
            <a:r>
              <a:rPr lang="es-ES" dirty="0"/>
              <a:t>Definición del horizonte de tiempo</a:t>
            </a:r>
          </a:p>
          <a:p>
            <a:pPr lvl="1"/>
            <a:r>
              <a:rPr lang="es-ES" dirty="0"/>
              <a:t>Importancia del nivel de abstracción del modelo de datos</a:t>
            </a:r>
          </a:p>
        </p:txBody>
      </p:sp>
      <p:sp>
        <p:nvSpPr>
          <p:cNvPr id="4" name="Slide Number Placeholder 3">
            <a:extLst>
              <a:ext uri="{FF2B5EF4-FFF2-40B4-BE49-F238E27FC236}">
                <a16:creationId xmlns:a16="http://schemas.microsoft.com/office/drawing/2014/main" id="{38B70AFC-6B77-5FB3-4EE2-5C57A57B253C}"/>
              </a:ext>
            </a:extLst>
          </p:cNvPr>
          <p:cNvSpPr>
            <a:spLocks noGrp="1"/>
          </p:cNvSpPr>
          <p:nvPr>
            <p:ph type="sldNum" sz="quarter" idx="12"/>
          </p:nvPr>
        </p:nvSpPr>
        <p:spPr/>
        <p:txBody>
          <a:bodyPr/>
          <a:lstStyle/>
          <a:p>
            <a:fld id="{53277F46-3D48-465E-89EF-2F849361E787}" type="slidenum">
              <a:rPr lang="es-CL" smtClean="0"/>
              <a:t>19</a:t>
            </a:fld>
            <a:endParaRPr lang="es-CL"/>
          </a:p>
        </p:txBody>
      </p:sp>
      <p:pic>
        <p:nvPicPr>
          <p:cNvPr id="5" name="Google Shape;307;p18" descr="https://sociedadsaludalimentacion.files.wordpress.com/2013/06/consumo-responsable1.jpg">
            <a:extLst>
              <a:ext uri="{FF2B5EF4-FFF2-40B4-BE49-F238E27FC236}">
                <a16:creationId xmlns:a16="http://schemas.microsoft.com/office/drawing/2014/main" id="{300BC4F3-971E-E30F-7CEA-E0E9B5335C58}"/>
              </a:ext>
            </a:extLst>
          </p:cNvPr>
          <p:cNvPicPr preferRelativeResize="0"/>
          <p:nvPr/>
        </p:nvPicPr>
        <p:blipFill rotWithShape="1">
          <a:blip r:embed="rId2">
            <a:alphaModFix/>
          </a:blip>
          <a:srcRect/>
          <a:stretch/>
        </p:blipFill>
        <p:spPr>
          <a:xfrm>
            <a:off x="1651698" y="4510900"/>
            <a:ext cx="1854724" cy="1845450"/>
          </a:xfrm>
          <a:prstGeom prst="rect">
            <a:avLst/>
          </a:prstGeom>
          <a:noFill/>
          <a:ln>
            <a:noFill/>
          </a:ln>
        </p:spPr>
      </p:pic>
      <p:pic>
        <p:nvPicPr>
          <p:cNvPr id="6" name="Google Shape;309;p18" descr="http://clbg0916.weebly.com/uploads/3/0/1/6/30160655/4376983_orig.jpg">
            <a:extLst>
              <a:ext uri="{FF2B5EF4-FFF2-40B4-BE49-F238E27FC236}">
                <a16:creationId xmlns:a16="http://schemas.microsoft.com/office/drawing/2014/main" id="{87A5BB2C-C6B5-D6F5-0810-7678C6AD5E37}"/>
              </a:ext>
            </a:extLst>
          </p:cNvPr>
          <p:cNvPicPr preferRelativeResize="0"/>
          <p:nvPr/>
        </p:nvPicPr>
        <p:blipFill rotWithShape="1">
          <a:blip r:embed="rId3">
            <a:alphaModFix/>
          </a:blip>
          <a:srcRect/>
          <a:stretch/>
        </p:blipFill>
        <p:spPr>
          <a:xfrm>
            <a:off x="8352258" y="4719988"/>
            <a:ext cx="2705731" cy="1427274"/>
          </a:xfrm>
          <a:prstGeom prst="rect">
            <a:avLst/>
          </a:prstGeom>
          <a:noFill/>
          <a:ln>
            <a:noFill/>
          </a:ln>
        </p:spPr>
      </p:pic>
      <p:pic>
        <p:nvPicPr>
          <p:cNvPr id="7" name="Google Shape;310;p18" descr="http://www.reunionesdevocionales.es/wp-content/uploads/2012/09/Bahais-More.jpg">
            <a:extLst>
              <a:ext uri="{FF2B5EF4-FFF2-40B4-BE49-F238E27FC236}">
                <a16:creationId xmlns:a16="http://schemas.microsoft.com/office/drawing/2014/main" id="{35394678-C828-618A-6350-0C6EA6F7B50E}"/>
              </a:ext>
            </a:extLst>
          </p:cNvPr>
          <p:cNvPicPr preferRelativeResize="0"/>
          <p:nvPr/>
        </p:nvPicPr>
        <p:blipFill rotWithShape="1">
          <a:blip r:embed="rId4">
            <a:alphaModFix/>
          </a:blip>
          <a:srcRect/>
          <a:stretch/>
        </p:blipFill>
        <p:spPr>
          <a:xfrm>
            <a:off x="4629180" y="4573550"/>
            <a:ext cx="2600320" cy="1720150"/>
          </a:xfrm>
          <a:prstGeom prst="rect">
            <a:avLst/>
          </a:prstGeom>
          <a:noFill/>
          <a:ln>
            <a:noFill/>
          </a:ln>
        </p:spPr>
      </p:pic>
    </p:spTree>
    <p:extLst>
      <p:ext uri="{BB962C8B-B14F-4D97-AF65-F5344CB8AC3E}">
        <p14:creationId xmlns:p14="http://schemas.microsoft.com/office/powerpoint/2010/main" val="67268532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5E88B-313F-B540-C488-66C1183BA31B}"/>
              </a:ext>
            </a:extLst>
          </p:cNvPr>
          <p:cNvSpPr>
            <a:spLocks noGrp="1"/>
          </p:cNvSpPr>
          <p:nvPr>
            <p:ph type="title"/>
          </p:nvPr>
        </p:nvSpPr>
        <p:spPr/>
        <p:txBody>
          <a:bodyPr/>
          <a:lstStyle/>
          <a:p>
            <a:r>
              <a:rPr lang="es-CL" dirty="0"/>
              <a:t>Temario Unidad II</a:t>
            </a:r>
          </a:p>
        </p:txBody>
      </p:sp>
      <p:grpSp>
        <p:nvGrpSpPr>
          <p:cNvPr id="15" name="Group 14">
            <a:extLst>
              <a:ext uri="{FF2B5EF4-FFF2-40B4-BE49-F238E27FC236}">
                <a16:creationId xmlns:a16="http://schemas.microsoft.com/office/drawing/2014/main" id="{FEA957D7-6CEB-79E4-1DBA-CFF075812481}"/>
              </a:ext>
            </a:extLst>
          </p:cNvPr>
          <p:cNvGrpSpPr/>
          <p:nvPr/>
        </p:nvGrpSpPr>
        <p:grpSpPr>
          <a:xfrm>
            <a:off x="3594538" y="1844457"/>
            <a:ext cx="7132320" cy="540000"/>
            <a:chOff x="3594538" y="1891862"/>
            <a:chExt cx="7132320" cy="540000"/>
          </a:xfrm>
        </p:grpSpPr>
        <p:sp>
          <p:nvSpPr>
            <p:cNvPr id="3" name="Rectangle 2">
              <a:extLst>
                <a:ext uri="{FF2B5EF4-FFF2-40B4-BE49-F238E27FC236}">
                  <a16:creationId xmlns:a16="http://schemas.microsoft.com/office/drawing/2014/main" id="{A819BF56-44C1-9E99-7CB6-83080642D173}"/>
                </a:ext>
              </a:extLst>
            </p:cNvPr>
            <p:cNvSpPr/>
            <p:nvPr/>
          </p:nvSpPr>
          <p:spPr>
            <a:xfrm>
              <a:off x="3594538" y="1891862"/>
              <a:ext cx="540000" cy="540000"/>
            </a:xfrm>
            <a:prstGeom prst="rect">
              <a:avLst/>
            </a:prstGeom>
            <a:solidFill>
              <a:srgbClr val="004B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2.1</a:t>
              </a:r>
            </a:p>
          </p:txBody>
        </p:sp>
        <p:sp>
          <p:nvSpPr>
            <p:cNvPr id="11" name="Rectangle 10">
              <a:extLst>
                <a:ext uri="{FF2B5EF4-FFF2-40B4-BE49-F238E27FC236}">
                  <a16:creationId xmlns:a16="http://schemas.microsoft.com/office/drawing/2014/main" id="{65CD68AF-930F-AA90-84EE-2607034FACBF}"/>
                </a:ext>
              </a:extLst>
            </p:cNvPr>
            <p:cNvSpPr/>
            <p:nvPr/>
          </p:nvSpPr>
          <p:spPr>
            <a:xfrm>
              <a:off x="4370200" y="1891862"/>
              <a:ext cx="6356658"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L" dirty="0">
                  <a:solidFill>
                    <a:schemeClr val="tx1"/>
                  </a:solidFill>
                </a:rPr>
                <a:t>Características de los Datos y sus Asociaciones (relaciones)</a:t>
              </a:r>
            </a:p>
          </p:txBody>
        </p:sp>
      </p:grpSp>
      <p:grpSp>
        <p:nvGrpSpPr>
          <p:cNvPr id="16" name="Group 15">
            <a:extLst>
              <a:ext uri="{FF2B5EF4-FFF2-40B4-BE49-F238E27FC236}">
                <a16:creationId xmlns:a16="http://schemas.microsoft.com/office/drawing/2014/main" id="{85C07599-EECB-97E4-5627-8778DDA32728}"/>
              </a:ext>
            </a:extLst>
          </p:cNvPr>
          <p:cNvGrpSpPr/>
          <p:nvPr/>
        </p:nvGrpSpPr>
        <p:grpSpPr>
          <a:xfrm>
            <a:off x="3594538" y="2731733"/>
            <a:ext cx="7132320" cy="540000"/>
            <a:chOff x="3594538" y="2971862"/>
            <a:chExt cx="7132320" cy="540000"/>
          </a:xfrm>
        </p:grpSpPr>
        <p:sp>
          <p:nvSpPr>
            <p:cNvPr id="6" name="Rectangle 5">
              <a:extLst>
                <a:ext uri="{FF2B5EF4-FFF2-40B4-BE49-F238E27FC236}">
                  <a16:creationId xmlns:a16="http://schemas.microsoft.com/office/drawing/2014/main" id="{210C44A6-10FD-B73F-6744-71EE68D6CCDD}"/>
                </a:ext>
              </a:extLst>
            </p:cNvPr>
            <p:cNvSpPr/>
            <p:nvPr/>
          </p:nvSpPr>
          <p:spPr>
            <a:xfrm>
              <a:off x="3594538" y="2971862"/>
              <a:ext cx="540000" cy="540000"/>
            </a:xfrm>
            <a:prstGeom prst="rect">
              <a:avLst/>
            </a:prstGeom>
            <a:solidFill>
              <a:srgbClr val="004B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2.2</a:t>
              </a:r>
            </a:p>
          </p:txBody>
        </p:sp>
        <p:sp>
          <p:nvSpPr>
            <p:cNvPr id="12" name="Rectangle 11">
              <a:extLst>
                <a:ext uri="{FF2B5EF4-FFF2-40B4-BE49-F238E27FC236}">
                  <a16:creationId xmlns:a16="http://schemas.microsoft.com/office/drawing/2014/main" id="{BA98A2A2-4409-931D-829F-CDD4826A9841}"/>
                </a:ext>
              </a:extLst>
            </p:cNvPr>
            <p:cNvSpPr/>
            <p:nvPr/>
          </p:nvSpPr>
          <p:spPr>
            <a:xfrm>
              <a:off x="4370199" y="2971862"/>
              <a:ext cx="635665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L" dirty="0">
                  <a:solidFill>
                    <a:schemeClr val="tx1"/>
                  </a:solidFill>
                </a:rPr>
                <a:t>Tipos de Modelos de Datos</a:t>
              </a:r>
            </a:p>
          </p:txBody>
        </p:sp>
      </p:grpSp>
      <p:grpSp>
        <p:nvGrpSpPr>
          <p:cNvPr id="17" name="Group 16">
            <a:extLst>
              <a:ext uri="{FF2B5EF4-FFF2-40B4-BE49-F238E27FC236}">
                <a16:creationId xmlns:a16="http://schemas.microsoft.com/office/drawing/2014/main" id="{A595657E-8122-B7C2-D066-DD04D2C6C1B9}"/>
              </a:ext>
            </a:extLst>
          </p:cNvPr>
          <p:cNvGrpSpPr/>
          <p:nvPr/>
        </p:nvGrpSpPr>
        <p:grpSpPr>
          <a:xfrm>
            <a:off x="3594538" y="3619009"/>
            <a:ext cx="7132320" cy="540000"/>
            <a:chOff x="3594538" y="4051862"/>
            <a:chExt cx="7132320" cy="540000"/>
          </a:xfrm>
        </p:grpSpPr>
        <p:sp>
          <p:nvSpPr>
            <p:cNvPr id="5" name="Rectangle 4">
              <a:extLst>
                <a:ext uri="{FF2B5EF4-FFF2-40B4-BE49-F238E27FC236}">
                  <a16:creationId xmlns:a16="http://schemas.microsoft.com/office/drawing/2014/main" id="{3D9DE496-FCD3-96AA-7398-D07F3BA0348A}"/>
                </a:ext>
              </a:extLst>
            </p:cNvPr>
            <p:cNvSpPr/>
            <p:nvPr/>
          </p:nvSpPr>
          <p:spPr>
            <a:xfrm>
              <a:off x="3594538" y="4051862"/>
              <a:ext cx="540000" cy="540000"/>
            </a:xfrm>
            <a:prstGeom prst="rect">
              <a:avLst/>
            </a:prstGeom>
            <a:solidFill>
              <a:srgbClr val="004B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2.3</a:t>
              </a:r>
            </a:p>
          </p:txBody>
        </p:sp>
        <p:sp>
          <p:nvSpPr>
            <p:cNvPr id="13" name="Rectangle 12">
              <a:extLst>
                <a:ext uri="{FF2B5EF4-FFF2-40B4-BE49-F238E27FC236}">
                  <a16:creationId xmlns:a16="http://schemas.microsoft.com/office/drawing/2014/main" id="{FA29063C-B940-CE0C-CCB3-7D5679DEDFCD}"/>
                </a:ext>
              </a:extLst>
            </p:cNvPr>
            <p:cNvSpPr/>
            <p:nvPr/>
          </p:nvSpPr>
          <p:spPr>
            <a:xfrm>
              <a:off x="4370199" y="4051862"/>
              <a:ext cx="635665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L" dirty="0">
                  <a:solidFill>
                    <a:schemeClr val="tx1"/>
                  </a:solidFill>
                </a:rPr>
                <a:t>Semántica de los Datos</a:t>
              </a:r>
            </a:p>
          </p:txBody>
        </p:sp>
      </p:grpSp>
      <p:grpSp>
        <p:nvGrpSpPr>
          <p:cNvPr id="18" name="Group 17">
            <a:extLst>
              <a:ext uri="{FF2B5EF4-FFF2-40B4-BE49-F238E27FC236}">
                <a16:creationId xmlns:a16="http://schemas.microsoft.com/office/drawing/2014/main" id="{1001059B-FBA1-EFE2-A9F1-442AFC242904}"/>
              </a:ext>
            </a:extLst>
          </p:cNvPr>
          <p:cNvGrpSpPr/>
          <p:nvPr/>
        </p:nvGrpSpPr>
        <p:grpSpPr>
          <a:xfrm>
            <a:off x="3594538" y="4506285"/>
            <a:ext cx="7132320" cy="540000"/>
            <a:chOff x="3594538" y="5131862"/>
            <a:chExt cx="7132320" cy="540000"/>
          </a:xfrm>
        </p:grpSpPr>
        <p:sp>
          <p:nvSpPr>
            <p:cNvPr id="7" name="Rectangle 6">
              <a:extLst>
                <a:ext uri="{FF2B5EF4-FFF2-40B4-BE49-F238E27FC236}">
                  <a16:creationId xmlns:a16="http://schemas.microsoft.com/office/drawing/2014/main" id="{DECB5920-B5E0-1340-347A-D56F6068F9AB}"/>
                </a:ext>
              </a:extLst>
            </p:cNvPr>
            <p:cNvSpPr/>
            <p:nvPr/>
          </p:nvSpPr>
          <p:spPr>
            <a:xfrm>
              <a:off x="3594538" y="5131862"/>
              <a:ext cx="540000" cy="540000"/>
            </a:xfrm>
            <a:prstGeom prst="rect">
              <a:avLst/>
            </a:prstGeom>
            <a:solidFill>
              <a:srgbClr val="004B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2.4</a:t>
              </a:r>
            </a:p>
          </p:txBody>
        </p:sp>
        <p:sp>
          <p:nvSpPr>
            <p:cNvPr id="14" name="Rectangle 13">
              <a:extLst>
                <a:ext uri="{FF2B5EF4-FFF2-40B4-BE49-F238E27FC236}">
                  <a16:creationId xmlns:a16="http://schemas.microsoft.com/office/drawing/2014/main" id="{1CE4349C-105E-FDDF-14EC-7685C804E632}"/>
                </a:ext>
              </a:extLst>
            </p:cNvPr>
            <p:cNvSpPr/>
            <p:nvPr/>
          </p:nvSpPr>
          <p:spPr>
            <a:xfrm>
              <a:off x="4370199" y="5131862"/>
              <a:ext cx="635665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L" dirty="0">
                  <a:solidFill>
                    <a:schemeClr val="tx1"/>
                  </a:solidFill>
                </a:rPr>
                <a:t>Notaciones para Modelos de Datos</a:t>
              </a:r>
            </a:p>
          </p:txBody>
        </p:sp>
      </p:grpSp>
      <p:grpSp>
        <p:nvGrpSpPr>
          <p:cNvPr id="4" name="Group 3">
            <a:extLst>
              <a:ext uri="{FF2B5EF4-FFF2-40B4-BE49-F238E27FC236}">
                <a16:creationId xmlns:a16="http://schemas.microsoft.com/office/drawing/2014/main" id="{DB0CEFC4-4622-C252-2A0A-635FD4206336}"/>
              </a:ext>
            </a:extLst>
          </p:cNvPr>
          <p:cNvGrpSpPr/>
          <p:nvPr/>
        </p:nvGrpSpPr>
        <p:grpSpPr>
          <a:xfrm>
            <a:off x="3594538" y="5393561"/>
            <a:ext cx="7132320" cy="540000"/>
            <a:chOff x="3594538" y="5131862"/>
            <a:chExt cx="7132320" cy="540000"/>
          </a:xfrm>
        </p:grpSpPr>
        <p:sp>
          <p:nvSpPr>
            <p:cNvPr id="8" name="Rectangle 7">
              <a:extLst>
                <a:ext uri="{FF2B5EF4-FFF2-40B4-BE49-F238E27FC236}">
                  <a16:creationId xmlns:a16="http://schemas.microsoft.com/office/drawing/2014/main" id="{6F024822-D061-9A14-396B-4DB425BE33D2}"/>
                </a:ext>
              </a:extLst>
            </p:cNvPr>
            <p:cNvSpPr/>
            <p:nvPr/>
          </p:nvSpPr>
          <p:spPr>
            <a:xfrm>
              <a:off x="3594538" y="5131862"/>
              <a:ext cx="540000" cy="540000"/>
            </a:xfrm>
            <a:prstGeom prst="rect">
              <a:avLst/>
            </a:prstGeom>
            <a:solidFill>
              <a:srgbClr val="004B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2.5</a:t>
              </a:r>
            </a:p>
          </p:txBody>
        </p:sp>
        <p:sp>
          <p:nvSpPr>
            <p:cNvPr id="9" name="Rectangle 8">
              <a:extLst>
                <a:ext uri="{FF2B5EF4-FFF2-40B4-BE49-F238E27FC236}">
                  <a16:creationId xmlns:a16="http://schemas.microsoft.com/office/drawing/2014/main" id="{FE249075-E763-9877-B053-F6A634285531}"/>
                </a:ext>
              </a:extLst>
            </p:cNvPr>
            <p:cNvSpPr/>
            <p:nvPr/>
          </p:nvSpPr>
          <p:spPr>
            <a:xfrm>
              <a:off x="4370199" y="5131862"/>
              <a:ext cx="6356659"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L" dirty="0">
                  <a:solidFill>
                    <a:schemeClr val="tx1"/>
                  </a:solidFill>
                </a:rPr>
                <a:t>Ejercicios de Modelos de Datos Conceptuales</a:t>
              </a:r>
            </a:p>
          </p:txBody>
        </p:sp>
      </p:grpSp>
      <p:sp>
        <p:nvSpPr>
          <p:cNvPr id="10" name="Slide Number Placeholder 3">
            <a:extLst>
              <a:ext uri="{FF2B5EF4-FFF2-40B4-BE49-F238E27FC236}">
                <a16:creationId xmlns:a16="http://schemas.microsoft.com/office/drawing/2014/main" id="{0FC16539-E4FD-D6E8-15DF-B85E03BC5803}"/>
              </a:ext>
            </a:extLst>
          </p:cNvPr>
          <p:cNvSpPr>
            <a:spLocks noGrp="1"/>
          </p:cNvSpPr>
          <p:nvPr>
            <p:ph type="sldNum" sz="quarter" idx="12"/>
          </p:nvPr>
        </p:nvSpPr>
        <p:spPr>
          <a:xfrm>
            <a:off x="11766006" y="6497997"/>
            <a:ext cx="421200" cy="365125"/>
          </a:xfrm>
        </p:spPr>
        <p:txBody>
          <a:bodyPr/>
          <a:lstStyle/>
          <a:p>
            <a:fld id="{53277F46-3D48-465E-89EF-2F849361E787}" type="slidenum">
              <a:rPr lang="es-CL" smtClean="0"/>
              <a:t>2</a:t>
            </a:fld>
            <a:endParaRPr lang="es-CL" dirty="0"/>
          </a:p>
        </p:txBody>
      </p:sp>
    </p:spTree>
    <p:extLst>
      <p:ext uri="{BB962C8B-B14F-4D97-AF65-F5344CB8AC3E}">
        <p14:creationId xmlns:p14="http://schemas.microsoft.com/office/powerpoint/2010/main" val="1361655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par>
                          <p:cTn id="8" fill="hold">
                            <p:stCondLst>
                              <p:cond delay="750"/>
                            </p:stCondLst>
                            <p:childTnLst>
                              <p:par>
                                <p:cTn id="9" presetID="42"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anim calcmode="lin" valueType="num">
                                      <p:cBhvr>
                                        <p:cTn id="12" dur="500" fill="hold"/>
                                        <p:tgtEl>
                                          <p:spTgt spid="15"/>
                                        </p:tgtEl>
                                        <p:attrNameLst>
                                          <p:attrName>ppt_x</p:attrName>
                                        </p:attrNameLst>
                                      </p:cBhvr>
                                      <p:tavLst>
                                        <p:tav tm="0">
                                          <p:val>
                                            <p:strVal val="#ppt_x"/>
                                          </p:val>
                                        </p:tav>
                                        <p:tav tm="100000">
                                          <p:val>
                                            <p:strVal val="#ppt_x"/>
                                          </p:val>
                                        </p:tav>
                                      </p:tavLst>
                                    </p:anim>
                                    <p:anim calcmode="lin" valueType="num">
                                      <p:cBhvr>
                                        <p:cTn id="13" dur="500" fill="hold"/>
                                        <p:tgtEl>
                                          <p:spTgt spid="15"/>
                                        </p:tgtEl>
                                        <p:attrNameLst>
                                          <p:attrName>ppt_y</p:attrName>
                                        </p:attrNameLst>
                                      </p:cBhvr>
                                      <p:tavLst>
                                        <p:tav tm="0">
                                          <p:val>
                                            <p:strVal val="#ppt_y+.1"/>
                                          </p:val>
                                        </p:tav>
                                        <p:tav tm="100000">
                                          <p:val>
                                            <p:strVal val="#ppt_y"/>
                                          </p:val>
                                        </p:tav>
                                      </p:tavLst>
                                    </p:anim>
                                  </p:childTnLst>
                                </p:cTn>
                              </p:par>
                            </p:childTnLst>
                          </p:cTn>
                        </p:par>
                        <p:par>
                          <p:cTn id="14" fill="hold">
                            <p:stCondLst>
                              <p:cond delay="1250"/>
                            </p:stCondLst>
                            <p:childTnLst>
                              <p:par>
                                <p:cTn id="15" presetID="42" presetClass="entr" presetSubtype="0"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anim calcmode="lin" valueType="num">
                                      <p:cBhvr>
                                        <p:cTn id="18" dur="500" fill="hold"/>
                                        <p:tgtEl>
                                          <p:spTgt spid="16"/>
                                        </p:tgtEl>
                                        <p:attrNameLst>
                                          <p:attrName>ppt_x</p:attrName>
                                        </p:attrNameLst>
                                      </p:cBhvr>
                                      <p:tavLst>
                                        <p:tav tm="0">
                                          <p:val>
                                            <p:strVal val="#ppt_x"/>
                                          </p:val>
                                        </p:tav>
                                        <p:tav tm="100000">
                                          <p:val>
                                            <p:strVal val="#ppt_x"/>
                                          </p:val>
                                        </p:tav>
                                      </p:tavLst>
                                    </p:anim>
                                    <p:anim calcmode="lin" valueType="num">
                                      <p:cBhvr>
                                        <p:cTn id="19" dur="500" fill="hold"/>
                                        <p:tgtEl>
                                          <p:spTgt spid="16"/>
                                        </p:tgtEl>
                                        <p:attrNameLst>
                                          <p:attrName>ppt_y</p:attrName>
                                        </p:attrNameLst>
                                      </p:cBhvr>
                                      <p:tavLst>
                                        <p:tav tm="0">
                                          <p:val>
                                            <p:strVal val="#ppt_y+.1"/>
                                          </p:val>
                                        </p:tav>
                                        <p:tav tm="100000">
                                          <p:val>
                                            <p:strVal val="#ppt_y"/>
                                          </p:val>
                                        </p:tav>
                                      </p:tavLst>
                                    </p:anim>
                                  </p:childTnLst>
                                </p:cTn>
                              </p:par>
                            </p:childTnLst>
                          </p:cTn>
                        </p:par>
                        <p:par>
                          <p:cTn id="20" fill="hold">
                            <p:stCondLst>
                              <p:cond delay="1750"/>
                            </p:stCondLst>
                            <p:childTnLst>
                              <p:par>
                                <p:cTn id="21" presetID="42"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anim calcmode="lin" valueType="num">
                                      <p:cBhvr>
                                        <p:cTn id="24" dur="500" fill="hold"/>
                                        <p:tgtEl>
                                          <p:spTgt spid="17"/>
                                        </p:tgtEl>
                                        <p:attrNameLst>
                                          <p:attrName>ppt_x</p:attrName>
                                        </p:attrNameLst>
                                      </p:cBhvr>
                                      <p:tavLst>
                                        <p:tav tm="0">
                                          <p:val>
                                            <p:strVal val="#ppt_x"/>
                                          </p:val>
                                        </p:tav>
                                        <p:tav tm="100000">
                                          <p:val>
                                            <p:strVal val="#ppt_x"/>
                                          </p:val>
                                        </p:tav>
                                      </p:tavLst>
                                    </p:anim>
                                    <p:anim calcmode="lin" valueType="num">
                                      <p:cBhvr>
                                        <p:cTn id="25" dur="500" fill="hold"/>
                                        <p:tgtEl>
                                          <p:spTgt spid="17"/>
                                        </p:tgtEl>
                                        <p:attrNameLst>
                                          <p:attrName>ppt_y</p:attrName>
                                        </p:attrNameLst>
                                      </p:cBhvr>
                                      <p:tavLst>
                                        <p:tav tm="0">
                                          <p:val>
                                            <p:strVal val="#ppt_y+.1"/>
                                          </p:val>
                                        </p:tav>
                                        <p:tav tm="100000">
                                          <p:val>
                                            <p:strVal val="#ppt_y"/>
                                          </p:val>
                                        </p:tav>
                                      </p:tavLst>
                                    </p:anim>
                                  </p:childTnLst>
                                </p:cTn>
                              </p:par>
                            </p:childTnLst>
                          </p:cTn>
                        </p:par>
                        <p:par>
                          <p:cTn id="26" fill="hold">
                            <p:stCondLst>
                              <p:cond delay="2250"/>
                            </p:stCondLst>
                            <p:childTnLst>
                              <p:par>
                                <p:cTn id="27" presetID="42" presetClass="entr" presetSubtype="0" fill="hold"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anim calcmode="lin" valueType="num">
                                      <p:cBhvr>
                                        <p:cTn id="30" dur="500" fill="hold"/>
                                        <p:tgtEl>
                                          <p:spTgt spid="18"/>
                                        </p:tgtEl>
                                        <p:attrNameLst>
                                          <p:attrName>ppt_x</p:attrName>
                                        </p:attrNameLst>
                                      </p:cBhvr>
                                      <p:tavLst>
                                        <p:tav tm="0">
                                          <p:val>
                                            <p:strVal val="#ppt_x"/>
                                          </p:val>
                                        </p:tav>
                                        <p:tav tm="100000">
                                          <p:val>
                                            <p:strVal val="#ppt_x"/>
                                          </p:val>
                                        </p:tav>
                                      </p:tavLst>
                                    </p:anim>
                                    <p:anim calcmode="lin" valueType="num">
                                      <p:cBhvr>
                                        <p:cTn id="31" dur="500" fill="hold"/>
                                        <p:tgtEl>
                                          <p:spTgt spid="18"/>
                                        </p:tgtEl>
                                        <p:attrNameLst>
                                          <p:attrName>ppt_y</p:attrName>
                                        </p:attrNameLst>
                                      </p:cBhvr>
                                      <p:tavLst>
                                        <p:tav tm="0">
                                          <p:val>
                                            <p:strVal val="#ppt_y+.1"/>
                                          </p:val>
                                        </p:tav>
                                        <p:tav tm="100000">
                                          <p:val>
                                            <p:strVal val="#ppt_y"/>
                                          </p:val>
                                        </p:tav>
                                      </p:tavLst>
                                    </p:anim>
                                  </p:childTnLst>
                                </p:cTn>
                              </p:par>
                            </p:childTnLst>
                          </p:cTn>
                        </p:par>
                        <p:par>
                          <p:cTn id="32" fill="hold">
                            <p:stCondLst>
                              <p:cond delay="2750"/>
                            </p:stCondLst>
                            <p:childTnLst>
                              <p:par>
                                <p:cTn id="33" presetID="42" presetClass="entr" presetSubtype="0" fill="hold" nodeType="after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anim calcmode="lin" valueType="num">
                                      <p:cBhvr>
                                        <p:cTn id="36" dur="500" fill="hold"/>
                                        <p:tgtEl>
                                          <p:spTgt spid="4"/>
                                        </p:tgtEl>
                                        <p:attrNameLst>
                                          <p:attrName>ppt_x</p:attrName>
                                        </p:attrNameLst>
                                      </p:cBhvr>
                                      <p:tavLst>
                                        <p:tav tm="0">
                                          <p:val>
                                            <p:strVal val="#ppt_x"/>
                                          </p:val>
                                        </p:tav>
                                        <p:tav tm="100000">
                                          <p:val>
                                            <p:strVal val="#ppt_x"/>
                                          </p:val>
                                        </p:tav>
                                      </p:tavLst>
                                    </p:anim>
                                    <p:anim calcmode="lin" valueType="num">
                                      <p:cBhvr>
                                        <p:cTn id="37"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7FBC71-8455-99E5-85B8-B0CA42E86425}"/>
              </a:ext>
            </a:extLst>
          </p:cNvPr>
          <p:cNvSpPr>
            <a:spLocks noGrp="1"/>
          </p:cNvSpPr>
          <p:nvPr>
            <p:ph type="title"/>
          </p:nvPr>
        </p:nvSpPr>
        <p:spPr/>
        <p:txBody>
          <a:bodyPr/>
          <a:lstStyle/>
          <a:p>
            <a:r>
              <a:rPr lang="es-CL" dirty="0"/>
              <a:t>2.2 Tipos de Modelos de Datos</a:t>
            </a:r>
          </a:p>
        </p:txBody>
      </p:sp>
      <p:sp>
        <p:nvSpPr>
          <p:cNvPr id="4" name="Slide Number Placeholder 3">
            <a:extLst>
              <a:ext uri="{FF2B5EF4-FFF2-40B4-BE49-F238E27FC236}">
                <a16:creationId xmlns:a16="http://schemas.microsoft.com/office/drawing/2014/main" id="{065A1DDC-6E07-A200-C7ED-56A6F92DA132}"/>
              </a:ext>
            </a:extLst>
          </p:cNvPr>
          <p:cNvSpPr>
            <a:spLocks noGrp="1"/>
          </p:cNvSpPr>
          <p:nvPr>
            <p:ph type="sldNum" sz="quarter" idx="12"/>
          </p:nvPr>
        </p:nvSpPr>
        <p:spPr/>
        <p:txBody>
          <a:bodyPr/>
          <a:lstStyle/>
          <a:p>
            <a:fld id="{53277F46-3D48-465E-89EF-2F849361E787}" type="slidenum">
              <a:rPr lang="es-CL" smtClean="0"/>
              <a:t>20</a:t>
            </a:fld>
            <a:endParaRPr lang="es-CL"/>
          </a:p>
        </p:txBody>
      </p:sp>
    </p:spTree>
    <p:extLst>
      <p:ext uri="{BB962C8B-B14F-4D97-AF65-F5344CB8AC3E}">
        <p14:creationId xmlns:p14="http://schemas.microsoft.com/office/powerpoint/2010/main" val="61273842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622C5-A1D0-456D-1F98-60F53078D790}"/>
              </a:ext>
            </a:extLst>
          </p:cNvPr>
          <p:cNvSpPr>
            <a:spLocks noGrp="1"/>
          </p:cNvSpPr>
          <p:nvPr>
            <p:ph type="title"/>
          </p:nvPr>
        </p:nvSpPr>
        <p:spPr/>
        <p:txBody>
          <a:bodyPr/>
          <a:lstStyle/>
          <a:p>
            <a:r>
              <a:rPr lang="es-CL" dirty="0"/>
              <a:t>Modelos de Datos</a:t>
            </a:r>
          </a:p>
        </p:txBody>
      </p:sp>
      <p:sp>
        <p:nvSpPr>
          <p:cNvPr id="3" name="Content Placeholder 2">
            <a:extLst>
              <a:ext uri="{FF2B5EF4-FFF2-40B4-BE49-F238E27FC236}">
                <a16:creationId xmlns:a16="http://schemas.microsoft.com/office/drawing/2014/main" id="{E0E8E36D-876C-36F0-1C9D-1F476F070139}"/>
              </a:ext>
            </a:extLst>
          </p:cNvPr>
          <p:cNvSpPr>
            <a:spLocks noGrp="1"/>
          </p:cNvSpPr>
          <p:nvPr>
            <p:ph idx="1"/>
          </p:nvPr>
        </p:nvSpPr>
        <p:spPr>
          <a:xfrm>
            <a:off x="428515" y="1690688"/>
            <a:ext cx="7113513" cy="4351338"/>
          </a:xfrm>
        </p:spPr>
        <p:txBody>
          <a:bodyPr anchor="ctr">
            <a:noAutofit/>
          </a:bodyPr>
          <a:lstStyle/>
          <a:p>
            <a:pPr>
              <a:lnSpc>
                <a:spcPct val="100000"/>
              </a:lnSpc>
            </a:pPr>
            <a:r>
              <a:rPr lang="es-ES" sz="2200" dirty="0"/>
              <a:t>Un </a:t>
            </a:r>
            <a:r>
              <a:rPr lang="es-ES" sz="2200" b="1" dirty="0">
                <a:solidFill>
                  <a:srgbClr val="004B85"/>
                </a:solidFill>
              </a:rPr>
              <a:t>modelo</a:t>
            </a:r>
            <a:r>
              <a:rPr lang="es-ES" sz="2200" dirty="0"/>
              <a:t> es una representación o abstracción de la realidad: Por ejemplo: modelos de aviones, modelos matemáticos, maquetas, modelos, etc.</a:t>
            </a:r>
          </a:p>
          <a:p>
            <a:pPr>
              <a:lnSpc>
                <a:spcPct val="100000"/>
              </a:lnSpc>
            </a:pPr>
            <a:r>
              <a:rPr lang="es-ES" sz="2200" dirty="0"/>
              <a:t>Un </a:t>
            </a:r>
            <a:r>
              <a:rPr lang="es-ES" sz="2200" b="1" dirty="0">
                <a:solidFill>
                  <a:srgbClr val="004B85"/>
                </a:solidFill>
              </a:rPr>
              <a:t>modelo de datos</a:t>
            </a:r>
            <a:r>
              <a:rPr lang="es-ES" sz="2200" dirty="0"/>
              <a:t> es una representación de entidades del mundo real (personas, objetos, lugares y eventos) y sus asociaciones, es decir, es una abstracción de la realidad a partir de sus datos.</a:t>
            </a:r>
          </a:p>
          <a:p>
            <a:pPr>
              <a:lnSpc>
                <a:spcPct val="100000"/>
              </a:lnSpc>
            </a:pPr>
            <a:r>
              <a:rPr lang="es-ES" sz="2200" dirty="0"/>
              <a:t>En un </a:t>
            </a:r>
            <a:r>
              <a:rPr lang="es-ES" sz="2200" b="1" dirty="0">
                <a:solidFill>
                  <a:srgbClr val="004B85"/>
                </a:solidFill>
              </a:rPr>
              <a:t>modelo de datos</a:t>
            </a:r>
            <a:r>
              <a:rPr lang="es-ES" sz="2200" dirty="0"/>
              <a:t> se tiene una descripción (abstracta) de todos los datos relacionados con las diversas actividades que en una organización se necesita, para que ésta pueda funcionar adecuadamente.</a:t>
            </a:r>
          </a:p>
        </p:txBody>
      </p:sp>
      <p:sp>
        <p:nvSpPr>
          <p:cNvPr id="4" name="Slide Number Placeholder 3">
            <a:extLst>
              <a:ext uri="{FF2B5EF4-FFF2-40B4-BE49-F238E27FC236}">
                <a16:creationId xmlns:a16="http://schemas.microsoft.com/office/drawing/2014/main" id="{BB46955E-0B05-865B-929C-3BED651004B8}"/>
              </a:ext>
            </a:extLst>
          </p:cNvPr>
          <p:cNvSpPr>
            <a:spLocks noGrp="1"/>
          </p:cNvSpPr>
          <p:nvPr>
            <p:ph type="sldNum" sz="quarter" idx="12"/>
          </p:nvPr>
        </p:nvSpPr>
        <p:spPr/>
        <p:txBody>
          <a:bodyPr/>
          <a:lstStyle/>
          <a:p>
            <a:fld id="{53277F46-3D48-465E-89EF-2F849361E787}" type="slidenum">
              <a:rPr lang="es-CL" smtClean="0"/>
              <a:t>21</a:t>
            </a:fld>
            <a:endParaRPr lang="es-CL"/>
          </a:p>
        </p:txBody>
      </p:sp>
      <p:pic>
        <p:nvPicPr>
          <p:cNvPr id="5122" name="Picture 2" descr="Paper plane - Free communications icons">
            <a:extLst>
              <a:ext uri="{FF2B5EF4-FFF2-40B4-BE49-F238E27FC236}">
                <a16:creationId xmlns:a16="http://schemas.microsoft.com/office/drawing/2014/main" id="{7D199487-A686-C57B-52CD-263ED31F1C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500153">
            <a:off x="8244040" y="1859610"/>
            <a:ext cx="1024287" cy="1024287"/>
          </a:xfrm>
          <a:prstGeom prst="rect">
            <a:avLst/>
          </a:prstGeom>
          <a:noFill/>
          <a:extLst>
            <a:ext uri="{909E8E84-426E-40DD-AFC4-6F175D3DCCD1}">
              <a14:hiddenFill xmlns:a14="http://schemas.microsoft.com/office/drawing/2010/main">
                <a:solidFill>
                  <a:srgbClr val="FFFFFF"/>
                </a:solidFill>
              </a14:hiddenFill>
            </a:ext>
          </a:extLst>
        </p:spPr>
      </p:pic>
      <p:pic>
        <p:nvPicPr>
          <p:cNvPr id="8" name="Google Shape;335;p20" descr="Un modelo matemático para saber cómo aprendemos, recordamos y ...">
            <a:extLst>
              <a:ext uri="{FF2B5EF4-FFF2-40B4-BE49-F238E27FC236}">
                <a16:creationId xmlns:a16="http://schemas.microsoft.com/office/drawing/2014/main" id="{F1A4CF80-5EFD-A579-0BDC-5C6AA822B9C1}"/>
              </a:ext>
            </a:extLst>
          </p:cNvPr>
          <p:cNvPicPr preferRelativeResize="0"/>
          <p:nvPr/>
        </p:nvPicPr>
        <p:blipFill rotWithShape="1">
          <a:blip r:embed="rId4">
            <a:alphaModFix/>
          </a:blip>
          <a:srcRect l="22710" t="6546" r="25701" b="12126"/>
          <a:stretch/>
        </p:blipFill>
        <p:spPr>
          <a:xfrm>
            <a:off x="10225524" y="1787655"/>
            <a:ext cx="1321202" cy="1168196"/>
          </a:xfrm>
          <a:prstGeom prst="rect">
            <a:avLst/>
          </a:prstGeom>
          <a:noFill/>
          <a:ln>
            <a:noFill/>
          </a:ln>
        </p:spPr>
      </p:pic>
      <p:pic>
        <p:nvPicPr>
          <p:cNvPr id="5" name="Picture 2">
            <a:extLst>
              <a:ext uri="{FF2B5EF4-FFF2-40B4-BE49-F238E27FC236}">
                <a16:creationId xmlns:a16="http://schemas.microsoft.com/office/drawing/2014/main" id="{471C0271-A868-8615-FAFF-1FFCC1E742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826045" y="5145502"/>
            <a:ext cx="4001236" cy="896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descr="Graphical user interface, text, application, chat or text message&#10;&#10;Description automatically generated">
            <a:extLst>
              <a:ext uri="{FF2B5EF4-FFF2-40B4-BE49-F238E27FC236}">
                <a16:creationId xmlns:a16="http://schemas.microsoft.com/office/drawing/2014/main" id="{33BB61F3-B2BD-BFD9-2A72-F9B16824F0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47085" y="3412670"/>
            <a:ext cx="2239040" cy="1276012"/>
          </a:xfrm>
          <a:prstGeom prst="rect">
            <a:avLst/>
          </a:prstGeom>
        </p:spPr>
      </p:pic>
    </p:spTree>
    <p:extLst>
      <p:ext uri="{BB962C8B-B14F-4D97-AF65-F5344CB8AC3E}">
        <p14:creationId xmlns:p14="http://schemas.microsoft.com/office/powerpoint/2010/main" val="14228196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1D07B-ACA3-E92C-1062-C38823A4D189}"/>
              </a:ext>
            </a:extLst>
          </p:cNvPr>
          <p:cNvSpPr>
            <a:spLocks noGrp="1"/>
          </p:cNvSpPr>
          <p:nvPr>
            <p:ph type="title"/>
          </p:nvPr>
        </p:nvSpPr>
        <p:spPr/>
        <p:txBody>
          <a:bodyPr/>
          <a:lstStyle/>
          <a:p>
            <a:r>
              <a:rPr lang="es-CL" dirty="0"/>
              <a:t>Modelos de Datos</a:t>
            </a:r>
          </a:p>
        </p:txBody>
      </p:sp>
      <p:sp>
        <p:nvSpPr>
          <p:cNvPr id="3" name="Content Placeholder 2">
            <a:extLst>
              <a:ext uri="{FF2B5EF4-FFF2-40B4-BE49-F238E27FC236}">
                <a16:creationId xmlns:a16="http://schemas.microsoft.com/office/drawing/2014/main" id="{16459225-B415-0F20-9A9A-45601565CD7D}"/>
              </a:ext>
            </a:extLst>
          </p:cNvPr>
          <p:cNvSpPr>
            <a:spLocks noGrp="1"/>
          </p:cNvSpPr>
          <p:nvPr>
            <p:ph idx="1"/>
          </p:nvPr>
        </p:nvSpPr>
        <p:spPr/>
        <p:txBody>
          <a:bodyPr/>
          <a:lstStyle/>
          <a:p>
            <a:pPr>
              <a:lnSpc>
                <a:spcPct val="100000"/>
              </a:lnSpc>
            </a:pPr>
            <a:r>
              <a:rPr lang="es-ES" sz="2600" dirty="0"/>
              <a:t>El propósito de un modelo de datos es doble:</a:t>
            </a:r>
          </a:p>
          <a:p>
            <a:pPr lvl="1">
              <a:lnSpc>
                <a:spcPct val="100000"/>
              </a:lnSpc>
            </a:pPr>
            <a:r>
              <a:rPr lang="es-ES" dirty="0"/>
              <a:t>Representar una realidad a través de sus datos.</a:t>
            </a:r>
          </a:p>
          <a:p>
            <a:pPr lvl="1">
              <a:lnSpc>
                <a:spcPct val="100000"/>
              </a:lnSpc>
            </a:pPr>
            <a:r>
              <a:rPr lang="es-ES" dirty="0"/>
              <a:t>Hacer que los datos sean comprensibles a través de una notación estándar.</a:t>
            </a:r>
          </a:p>
          <a:p>
            <a:pPr>
              <a:lnSpc>
                <a:spcPct val="100000"/>
              </a:lnSpc>
            </a:pPr>
            <a:r>
              <a:rPr lang="es-ES" sz="2600" dirty="0"/>
              <a:t>Se pueden identificar distintos </a:t>
            </a:r>
            <a:r>
              <a:rPr lang="es-ES" sz="2600" b="1" dirty="0">
                <a:solidFill>
                  <a:srgbClr val="004B85"/>
                </a:solidFill>
              </a:rPr>
              <a:t>tipos de modelos de datos</a:t>
            </a:r>
            <a:r>
              <a:rPr lang="es-ES" sz="2600" dirty="0"/>
              <a:t> según su nivel de abstracción: conceptual, lógico, físico.</a:t>
            </a:r>
          </a:p>
          <a:p>
            <a:pPr>
              <a:lnSpc>
                <a:spcPct val="100000"/>
              </a:lnSpc>
            </a:pPr>
            <a:r>
              <a:rPr lang="es-ES" sz="2600" dirty="0"/>
              <a:t>Cada modelo de datos tiene sus restricciones en cuanto a su capacidad de representar una realidad, dependiendo de los tipos de </a:t>
            </a:r>
            <a:r>
              <a:rPr lang="es-ES" sz="2600" b="1" dirty="0">
                <a:solidFill>
                  <a:srgbClr val="004B85"/>
                </a:solidFill>
              </a:rPr>
              <a:t>semánticas</a:t>
            </a:r>
            <a:r>
              <a:rPr lang="es-ES" sz="2600" dirty="0"/>
              <a:t> que puede abarcar.</a:t>
            </a:r>
          </a:p>
        </p:txBody>
      </p:sp>
      <p:sp>
        <p:nvSpPr>
          <p:cNvPr id="4" name="Slide Number Placeholder 3">
            <a:extLst>
              <a:ext uri="{FF2B5EF4-FFF2-40B4-BE49-F238E27FC236}">
                <a16:creationId xmlns:a16="http://schemas.microsoft.com/office/drawing/2014/main" id="{988E5858-D6AA-D8E1-F5ED-67F6F926EFD6}"/>
              </a:ext>
            </a:extLst>
          </p:cNvPr>
          <p:cNvSpPr>
            <a:spLocks noGrp="1"/>
          </p:cNvSpPr>
          <p:nvPr>
            <p:ph type="sldNum" sz="quarter" idx="12"/>
          </p:nvPr>
        </p:nvSpPr>
        <p:spPr/>
        <p:txBody>
          <a:bodyPr/>
          <a:lstStyle/>
          <a:p>
            <a:fld id="{53277F46-3D48-465E-89EF-2F849361E787}" type="slidenum">
              <a:rPr lang="es-CL" smtClean="0"/>
              <a:t>22</a:t>
            </a:fld>
            <a:endParaRPr lang="es-CL"/>
          </a:p>
        </p:txBody>
      </p:sp>
    </p:spTree>
    <p:extLst>
      <p:ext uri="{BB962C8B-B14F-4D97-AF65-F5344CB8AC3E}">
        <p14:creationId xmlns:p14="http://schemas.microsoft.com/office/powerpoint/2010/main" val="64550236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FD7E0-ED20-D15E-D819-F8A3E1261942}"/>
              </a:ext>
            </a:extLst>
          </p:cNvPr>
          <p:cNvSpPr>
            <a:spLocks noGrp="1"/>
          </p:cNvSpPr>
          <p:nvPr>
            <p:ph type="title"/>
          </p:nvPr>
        </p:nvSpPr>
        <p:spPr/>
        <p:txBody>
          <a:bodyPr/>
          <a:lstStyle/>
          <a:p>
            <a:r>
              <a:rPr lang="es-CL" dirty="0"/>
              <a:t>Etapas para diseñar una BD</a:t>
            </a:r>
          </a:p>
        </p:txBody>
      </p:sp>
      <p:sp>
        <p:nvSpPr>
          <p:cNvPr id="4" name="Slide Number Placeholder 3">
            <a:extLst>
              <a:ext uri="{FF2B5EF4-FFF2-40B4-BE49-F238E27FC236}">
                <a16:creationId xmlns:a16="http://schemas.microsoft.com/office/drawing/2014/main" id="{90995393-9A3D-2919-4DAE-2E09F6A827AF}"/>
              </a:ext>
            </a:extLst>
          </p:cNvPr>
          <p:cNvSpPr>
            <a:spLocks noGrp="1"/>
          </p:cNvSpPr>
          <p:nvPr>
            <p:ph type="sldNum" sz="quarter" idx="12"/>
          </p:nvPr>
        </p:nvSpPr>
        <p:spPr/>
        <p:txBody>
          <a:bodyPr/>
          <a:lstStyle/>
          <a:p>
            <a:fld id="{53277F46-3D48-465E-89EF-2F849361E787}" type="slidenum">
              <a:rPr lang="es-CL" smtClean="0"/>
              <a:t>23</a:t>
            </a:fld>
            <a:endParaRPr lang="es-CL"/>
          </a:p>
        </p:txBody>
      </p:sp>
      <p:pic>
        <p:nvPicPr>
          <p:cNvPr id="9" name="Picture 8" descr="Diagram&#10;&#10;Description automatically generated">
            <a:extLst>
              <a:ext uri="{FF2B5EF4-FFF2-40B4-BE49-F238E27FC236}">
                <a16:creationId xmlns:a16="http://schemas.microsoft.com/office/drawing/2014/main" id="{CB6742FB-2FF5-1304-649F-69A8260786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8175" y="1542771"/>
            <a:ext cx="8335650" cy="4909790"/>
          </a:xfrm>
          <a:prstGeom prst="rect">
            <a:avLst/>
          </a:prstGeom>
        </p:spPr>
      </p:pic>
    </p:spTree>
    <p:extLst>
      <p:ext uri="{BB962C8B-B14F-4D97-AF65-F5344CB8AC3E}">
        <p14:creationId xmlns:p14="http://schemas.microsoft.com/office/powerpoint/2010/main" val="362241242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604FF-2F91-DA02-89DC-7D37808A8875}"/>
              </a:ext>
            </a:extLst>
          </p:cNvPr>
          <p:cNvSpPr>
            <a:spLocks noGrp="1"/>
          </p:cNvSpPr>
          <p:nvPr>
            <p:ph type="title"/>
          </p:nvPr>
        </p:nvSpPr>
        <p:spPr/>
        <p:txBody>
          <a:bodyPr/>
          <a:lstStyle/>
          <a:p>
            <a:r>
              <a:rPr lang="es-CL" dirty="0"/>
              <a:t>2.3 Semántica de los Datos</a:t>
            </a:r>
          </a:p>
        </p:txBody>
      </p:sp>
      <p:sp>
        <p:nvSpPr>
          <p:cNvPr id="3" name="Slide Number Placeholder 2">
            <a:extLst>
              <a:ext uri="{FF2B5EF4-FFF2-40B4-BE49-F238E27FC236}">
                <a16:creationId xmlns:a16="http://schemas.microsoft.com/office/drawing/2014/main" id="{6C0CAEC6-8093-EB24-7E4A-0379C2F5E68C}"/>
              </a:ext>
            </a:extLst>
          </p:cNvPr>
          <p:cNvSpPr>
            <a:spLocks noGrp="1"/>
          </p:cNvSpPr>
          <p:nvPr>
            <p:ph type="sldNum" sz="quarter" idx="12"/>
          </p:nvPr>
        </p:nvSpPr>
        <p:spPr/>
        <p:txBody>
          <a:bodyPr/>
          <a:lstStyle/>
          <a:p>
            <a:fld id="{53277F46-3D48-465E-89EF-2F849361E787}" type="slidenum">
              <a:rPr lang="es-CL" smtClean="0"/>
              <a:t>24</a:t>
            </a:fld>
            <a:endParaRPr lang="es-CL" dirty="0"/>
          </a:p>
        </p:txBody>
      </p:sp>
    </p:spTree>
    <p:extLst>
      <p:ext uri="{BB962C8B-B14F-4D97-AF65-F5344CB8AC3E}">
        <p14:creationId xmlns:p14="http://schemas.microsoft.com/office/powerpoint/2010/main" val="364167591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94BFC-4EB9-9A41-5C21-07F915B6E131}"/>
              </a:ext>
            </a:extLst>
          </p:cNvPr>
          <p:cNvSpPr>
            <a:spLocks noGrp="1"/>
          </p:cNvSpPr>
          <p:nvPr>
            <p:ph type="title"/>
          </p:nvPr>
        </p:nvSpPr>
        <p:spPr/>
        <p:txBody>
          <a:bodyPr/>
          <a:lstStyle/>
          <a:p>
            <a:r>
              <a:rPr lang="es-CL" dirty="0"/>
              <a:t>Semántica de los Datos</a:t>
            </a:r>
          </a:p>
        </p:txBody>
      </p:sp>
      <p:sp>
        <p:nvSpPr>
          <p:cNvPr id="3" name="Content Placeholder 2">
            <a:extLst>
              <a:ext uri="{FF2B5EF4-FFF2-40B4-BE49-F238E27FC236}">
                <a16:creationId xmlns:a16="http://schemas.microsoft.com/office/drawing/2014/main" id="{F53A68C9-971A-E9C4-F928-387D33AF8A41}"/>
              </a:ext>
            </a:extLst>
          </p:cNvPr>
          <p:cNvSpPr>
            <a:spLocks noGrp="1"/>
          </p:cNvSpPr>
          <p:nvPr>
            <p:ph idx="1"/>
          </p:nvPr>
        </p:nvSpPr>
        <p:spPr/>
        <p:txBody>
          <a:bodyPr/>
          <a:lstStyle/>
          <a:p>
            <a:pPr>
              <a:lnSpc>
                <a:spcPct val="100000"/>
              </a:lnSpc>
            </a:pPr>
            <a:r>
              <a:rPr lang="es-ES" sz="2600" dirty="0"/>
              <a:t>Se refiere al significado que tienen los datos en si mismos y entre sí.</a:t>
            </a:r>
          </a:p>
          <a:p>
            <a:pPr>
              <a:lnSpc>
                <a:spcPct val="100000"/>
              </a:lnSpc>
            </a:pPr>
            <a:r>
              <a:rPr lang="es-ES" sz="2600" dirty="0"/>
              <a:t>Se representa generalmente por símbolos definidos como convención o norma; veremos la simbología o notación de:</a:t>
            </a:r>
          </a:p>
          <a:p>
            <a:pPr lvl="1">
              <a:lnSpc>
                <a:spcPct val="100000"/>
              </a:lnSpc>
            </a:pPr>
            <a:r>
              <a:rPr lang="es-ES" dirty="0"/>
              <a:t>Charles Bachman </a:t>
            </a:r>
          </a:p>
          <a:p>
            <a:pPr lvl="1">
              <a:lnSpc>
                <a:spcPct val="100000"/>
              </a:lnSpc>
            </a:pPr>
            <a:r>
              <a:rPr lang="es-ES" dirty="0"/>
              <a:t>Peter Chen (E-R y E-R-E) </a:t>
            </a:r>
          </a:p>
          <a:p>
            <a:pPr lvl="1">
              <a:lnSpc>
                <a:spcPct val="100000"/>
              </a:lnSpc>
            </a:pPr>
            <a:r>
              <a:rPr lang="es-ES" dirty="0"/>
              <a:t>Grady Booch, Ivar Jacobson y Jim Rumbaugh (UML)</a:t>
            </a:r>
          </a:p>
          <a:p>
            <a:pPr>
              <a:lnSpc>
                <a:spcPct val="100000"/>
              </a:lnSpc>
            </a:pPr>
            <a:r>
              <a:rPr lang="es-ES" sz="2600" dirty="0"/>
              <a:t>Se identifican los siguientes tipos de semánticas:</a:t>
            </a:r>
          </a:p>
        </p:txBody>
      </p:sp>
      <p:sp>
        <p:nvSpPr>
          <p:cNvPr id="4" name="Slide Number Placeholder 3">
            <a:extLst>
              <a:ext uri="{FF2B5EF4-FFF2-40B4-BE49-F238E27FC236}">
                <a16:creationId xmlns:a16="http://schemas.microsoft.com/office/drawing/2014/main" id="{7A00DD9D-1DC1-B093-97FD-761B5742E9CE}"/>
              </a:ext>
            </a:extLst>
          </p:cNvPr>
          <p:cNvSpPr>
            <a:spLocks noGrp="1"/>
          </p:cNvSpPr>
          <p:nvPr>
            <p:ph type="sldNum" sz="quarter" idx="12"/>
          </p:nvPr>
        </p:nvSpPr>
        <p:spPr/>
        <p:txBody>
          <a:bodyPr/>
          <a:lstStyle/>
          <a:p>
            <a:fld id="{53277F46-3D48-465E-89EF-2F849361E787}" type="slidenum">
              <a:rPr lang="es-CL" smtClean="0"/>
              <a:t>25</a:t>
            </a:fld>
            <a:endParaRPr lang="es-CL"/>
          </a:p>
        </p:txBody>
      </p:sp>
    </p:spTree>
    <p:extLst>
      <p:ext uri="{BB962C8B-B14F-4D97-AF65-F5344CB8AC3E}">
        <p14:creationId xmlns:p14="http://schemas.microsoft.com/office/powerpoint/2010/main" val="143776940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226FB-9959-E902-EAA8-710287717BD2}"/>
              </a:ext>
            </a:extLst>
          </p:cNvPr>
          <p:cNvSpPr>
            <a:spLocks noGrp="1"/>
          </p:cNvSpPr>
          <p:nvPr>
            <p:ph type="title"/>
          </p:nvPr>
        </p:nvSpPr>
        <p:spPr/>
        <p:txBody>
          <a:bodyPr/>
          <a:lstStyle/>
          <a:p>
            <a:r>
              <a:rPr lang="es-CL" dirty="0"/>
              <a:t>Semántica de los Datos</a:t>
            </a:r>
          </a:p>
        </p:txBody>
      </p:sp>
      <p:sp>
        <p:nvSpPr>
          <p:cNvPr id="3" name="Content Placeholder 2">
            <a:extLst>
              <a:ext uri="{FF2B5EF4-FFF2-40B4-BE49-F238E27FC236}">
                <a16:creationId xmlns:a16="http://schemas.microsoft.com/office/drawing/2014/main" id="{2668A473-5C2D-39F3-6745-71FFED177A39}"/>
              </a:ext>
            </a:extLst>
          </p:cNvPr>
          <p:cNvSpPr>
            <a:spLocks noGrp="1"/>
          </p:cNvSpPr>
          <p:nvPr>
            <p:ph idx="1"/>
          </p:nvPr>
        </p:nvSpPr>
        <p:spPr/>
        <p:txBody>
          <a:bodyPr/>
          <a:lstStyle/>
          <a:p>
            <a:pPr marL="571500" indent="-571500">
              <a:buFont typeface="+mj-lt"/>
              <a:buAutoNum type="romanUcPeriod"/>
            </a:pPr>
            <a:r>
              <a:rPr lang="es-ES" dirty="0"/>
              <a:t>Cardinalidad (o conectividad o multiplicidad)</a:t>
            </a:r>
          </a:p>
          <a:p>
            <a:pPr marL="571500" indent="-571500">
              <a:buFont typeface="+mj-lt"/>
              <a:buAutoNum type="romanUcPeriod"/>
            </a:pPr>
            <a:r>
              <a:rPr lang="es-ES" dirty="0"/>
              <a:t>Grado</a:t>
            </a:r>
          </a:p>
          <a:p>
            <a:pPr marL="571500" indent="-571500">
              <a:buFont typeface="+mj-lt"/>
              <a:buAutoNum type="romanUcPeriod"/>
            </a:pPr>
            <a:r>
              <a:rPr lang="es-ES" dirty="0"/>
              <a:t>Dependencia existencial</a:t>
            </a:r>
          </a:p>
          <a:p>
            <a:pPr marL="571500" indent="-571500">
              <a:buFont typeface="+mj-lt"/>
              <a:buAutoNum type="romanUcPeriod"/>
            </a:pPr>
            <a:r>
              <a:rPr lang="es-ES" dirty="0"/>
              <a:t>Tiempo</a:t>
            </a:r>
          </a:p>
          <a:p>
            <a:pPr marL="571500" indent="-571500">
              <a:buFont typeface="+mj-lt"/>
              <a:buAutoNum type="romanUcPeriod"/>
            </a:pPr>
            <a:r>
              <a:rPr lang="es-ES" dirty="0"/>
              <a:t>Unicidad</a:t>
            </a:r>
          </a:p>
          <a:p>
            <a:pPr marL="571500" indent="-571500">
              <a:buFont typeface="+mj-lt"/>
              <a:buAutoNum type="romanUcPeriod"/>
            </a:pPr>
            <a:r>
              <a:rPr lang="es-ES" dirty="0"/>
              <a:t>Herencia (clase-subclase o generalización) </a:t>
            </a:r>
          </a:p>
          <a:p>
            <a:pPr marL="571500" indent="-571500">
              <a:buFont typeface="+mj-lt"/>
              <a:buAutoNum type="romanUcPeriod"/>
            </a:pPr>
            <a:r>
              <a:rPr lang="es-ES" dirty="0"/>
              <a:t>Categorización (interfaces, herencia selectiva)</a:t>
            </a:r>
          </a:p>
          <a:p>
            <a:pPr marL="571500" indent="-571500">
              <a:buFont typeface="+mj-lt"/>
              <a:buAutoNum type="romanUcPeriod"/>
            </a:pPr>
            <a:r>
              <a:rPr lang="es-ES" dirty="0"/>
              <a:t>Agregación</a:t>
            </a:r>
            <a:endParaRPr lang="es-CL" dirty="0"/>
          </a:p>
        </p:txBody>
      </p:sp>
      <p:sp>
        <p:nvSpPr>
          <p:cNvPr id="4" name="Slide Number Placeholder 3">
            <a:extLst>
              <a:ext uri="{FF2B5EF4-FFF2-40B4-BE49-F238E27FC236}">
                <a16:creationId xmlns:a16="http://schemas.microsoft.com/office/drawing/2014/main" id="{96CD84B2-1BE2-198B-FA73-D3D8FEDA6FEC}"/>
              </a:ext>
            </a:extLst>
          </p:cNvPr>
          <p:cNvSpPr>
            <a:spLocks noGrp="1"/>
          </p:cNvSpPr>
          <p:nvPr>
            <p:ph type="sldNum" sz="quarter" idx="12"/>
          </p:nvPr>
        </p:nvSpPr>
        <p:spPr/>
        <p:txBody>
          <a:bodyPr/>
          <a:lstStyle/>
          <a:p>
            <a:fld id="{53277F46-3D48-465E-89EF-2F849361E787}" type="slidenum">
              <a:rPr lang="es-CL" smtClean="0"/>
              <a:t>26</a:t>
            </a:fld>
            <a:endParaRPr lang="es-CL"/>
          </a:p>
        </p:txBody>
      </p:sp>
    </p:spTree>
    <p:extLst>
      <p:ext uri="{BB962C8B-B14F-4D97-AF65-F5344CB8AC3E}">
        <p14:creationId xmlns:p14="http://schemas.microsoft.com/office/powerpoint/2010/main" val="221752703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C03AA-03DF-A6C0-2B30-E57E5DF62D31}"/>
              </a:ext>
            </a:extLst>
          </p:cNvPr>
          <p:cNvSpPr>
            <a:spLocks noGrp="1"/>
          </p:cNvSpPr>
          <p:nvPr>
            <p:ph type="title"/>
          </p:nvPr>
        </p:nvSpPr>
        <p:spPr/>
        <p:txBody>
          <a:bodyPr/>
          <a:lstStyle/>
          <a:p>
            <a:r>
              <a:rPr lang="es-CL" dirty="0"/>
              <a:t>Semántica de los Datos</a:t>
            </a:r>
            <a:br>
              <a:rPr lang="es-CL" dirty="0"/>
            </a:br>
            <a:r>
              <a:rPr lang="es-CL" sz="2800" dirty="0">
                <a:solidFill>
                  <a:srgbClr val="004B85"/>
                </a:solidFill>
              </a:rPr>
              <a:t>I. Cardinalidad</a:t>
            </a:r>
          </a:p>
        </p:txBody>
      </p:sp>
      <p:sp>
        <p:nvSpPr>
          <p:cNvPr id="3" name="Content Placeholder 2">
            <a:extLst>
              <a:ext uri="{FF2B5EF4-FFF2-40B4-BE49-F238E27FC236}">
                <a16:creationId xmlns:a16="http://schemas.microsoft.com/office/drawing/2014/main" id="{3986FCFC-190F-8A7D-D1AD-06B50F244DB7}"/>
              </a:ext>
            </a:extLst>
          </p:cNvPr>
          <p:cNvSpPr>
            <a:spLocks noGrp="1"/>
          </p:cNvSpPr>
          <p:nvPr>
            <p:ph idx="1"/>
          </p:nvPr>
        </p:nvSpPr>
        <p:spPr/>
        <p:txBody>
          <a:bodyPr anchor="ctr"/>
          <a:lstStyle/>
          <a:p>
            <a:r>
              <a:rPr lang="es-ES" sz="2600" dirty="0"/>
              <a:t>Se refiere al número de entidades con que otra entidad se relaciona.</a:t>
            </a:r>
          </a:p>
          <a:p>
            <a:r>
              <a:rPr lang="es-ES" sz="2600" dirty="0"/>
              <a:t>Tipos de multiplicidades:</a:t>
            </a:r>
          </a:p>
          <a:p>
            <a:pPr lvl="1"/>
            <a:r>
              <a:rPr lang="es-ES" dirty="0"/>
              <a:t> 1 : 1 (Uno a Uno)</a:t>
            </a:r>
          </a:p>
          <a:p>
            <a:pPr lvl="1"/>
            <a:r>
              <a:rPr lang="es-ES" dirty="0"/>
              <a:t> 1 : N (Uno a Muchos)</a:t>
            </a:r>
          </a:p>
          <a:p>
            <a:pPr lvl="1"/>
            <a:r>
              <a:rPr lang="es-ES" dirty="0"/>
              <a:t>M : N (Muchos a Muchos)</a:t>
            </a:r>
          </a:p>
        </p:txBody>
      </p:sp>
      <p:sp>
        <p:nvSpPr>
          <p:cNvPr id="4" name="Slide Number Placeholder 3">
            <a:extLst>
              <a:ext uri="{FF2B5EF4-FFF2-40B4-BE49-F238E27FC236}">
                <a16:creationId xmlns:a16="http://schemas.microsoft.com/office/drawing/2014/main" id="{B9C6888E-CF62-0C34-FE31-7077E406D0E7}"/>
              </a:ext>
            </a:extLst>
          </p:cNvPr>
          <p:cNvSpPr>
            <a:spLocks noGrp="1"/>
          </p:cNvSpPr>
          <p:nvPr>
            <p:ph type="sldNum" sz="quarter" idx="12"/>
          </p:nvPr>
        </p:nvSpPr>
        <p:spPr/>
        <p:txBody>
          <a:bodyPr/>
          <a:lstStyle/>
          <a:p>
            <a:fld id="{53277F46-3D48-465E-89EF-2F849361E787}" type="slidenum">
              <a:rPr lang="es-CL" smtClean="0"/>
              <a:t>27</a:t>
            </a:fld>
            <a:endParaRPr lang="es-CL"/>
          </a:p>
        </p:txBody>
      </p:sp>
    </p:spTree>
    <p:extLst>
      <p:ext uri="{BB962C8B-B14F-4D97-AF65-F5344CB8AC3E}">
        <p14:creationId xmlns:p14="http://schemas.microsoft.com/office/powerpoint/2010/main" val="290100897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07329-9969-4623-A661-86BD942FA2D0}"/>
              </a:ext>
            </a:extLst>
          </p:cNvPr>
          <p:cNvSpPr>
            <a:spLocks noGrp="1"/>
          </p:cNvSpPr>
          <p:nvPr>
            <p:ph type="title"/>
          </p:nvPr>
        </p:nvSpPr>
        <p:spPr/>
        <p:txBody>
          <a:bodyPr/>
          <a:lstStyle/>
          <a:p>
            <a:r>
              <a:rPr lang="es-CL" dirty="0"/>
              <a:t>Semántica de los Datos</a:t>
            </a:r>
            <a:br>
              <a:rPr lang="es-CL" dirty="0"/>
            </a:br>
            <a:r>
              <a:rPr lang="es-CL" sz="2800" dirty="0">
                <a:solidFill>
                  <a:srgbClr val="004B85"/>
                </a:solidFill>
              </a:rPr>
              <a:t>I. Cardinalidad</a:t>
            </a:r>
            <a:endParaRPr lang="es-CL" sz="2800" dirty="0"/>
          </a:p>
        </p:txBody>
      </p:sp>
      <p:sp>
        <p:nvSpPr>
          <p:cNvPr id="3" name="Content Placeholder 2">
            <a:extLst>
              <a:ext uri="{FF2B5EF4-FFF2-40B4-BE49-F238E27FC236}">
                <a16:creationId xmlns:a16="http://schemas.microsoft.com/office/drawing/2014/main" id="{88FC7304-9331-87F4-D65B-CA60B5AB55E2}"/>
              </a:ext>
            </a:extLst>
          </p:cNvPr>
          <p:cNvSpPr>
            <a:spLocks noGrp="1"/>
          </p:cNvSpPr>
          <p:nvPr>
            <p:ph idx="1"/>
          </p:nvPr>
        </p:nvSpPr>
        <p:spPr/>
        <p:txBody>
          <a:bodyPr/>
          <a:lstStyle/>
          <a:p>
            <a:pPr marL="0" indent="0">
              <a:lnSpc>
                <a:spcPct val="100000"/>
              </a:lnSpc>
              <a:buNone/>
            </a:pPr>
            <a:r>
              <a:rPr lang="es-ES" b="1" dirty="0">
                <a:solidFill>
                  <a:srgbClr val="004B85"/>
                </a:solidFill>
              </a:rPr>
              <a:t>Asociación 1:1: </a:t>
            </a:r>
            <a:r>
              <a:rPr lang="es-ES" dirty="0"/>
              <a:t>sucede cuando una entidad X se relaciona sólo con otra entidad, bajo determinada asociación, y esta última sólo lo hace con X.</a:t>
            </a:r>
          </a:p>
        </p:txBody>
      </p:sp>
      <p:sp>
        <p:nvSpPr>
          <p:cNvPr id="4" name="Slide Number Placeholder 3">
            <a:extLst>
              <a:ext uri="{FF2B5EF4-FFF2-40B4-BE49-F238E27FC236}">
                <a16:creationId xmlns:a16="http://schemas.microsoft.com/office/drawing/2014/main" id="{57D560F4-75E8-B589-2A93-1855F01E8A59}"/>
              </a:ext>
            </a:extLst>
          </p:cNvPr>
          <p:cNvSpPr>
            <a:spLocks noGrp="1"/>
          </p:cNvSpPr>
          <p:nvPr>
            <p:ph type="sldNum" sz="quarter" idx="12"/>
          </p:nvPr>
        </p:nvSpPr>
        <p:spPr/>
        <p:txBody>
          <a:bodyPr/>
          <a:lstStyle/>
          <a:p>
            <a:fld id="{53277F46-3D48-465E-89EF-2F849361E787}" type="slidenum">
              <a:rPr lang="es-CL" smtClean="0"/>
              <a:t>28</a:t>
            </a:fld>
            <a:endParaRPr lang="es-CL"/>
          </a:p>
        </p:txBody>
      </p:sp>
      <p:grpSp>
        <p:nvGrpSpPr>
          <p:cNvPr id="5" name="Google Shape;397;p27">
            <a:extLst>
              <a:ext uri="{FF2B5EF4-FFF2-40B4-BE49-F238E27FC236}">
                <a16:creationId xmlns:a16="http://schemas.microsoft.com/office/drawing/2014/main" id="{4132FDC5-99E8-E052-D7A2-BB7647CF942E}"/>
              </a:ext>
            </a:extLst>
          </p:cNvPr>
          <p:cNvGrpSpPr/>
          <p:nvPr/>
        </p:nvGrpSpPr>
        <p:grpSpPr>
          <a:xfrm>
            <a:off x="1369080" y="4132446"/>
            <a:ext cx="4535487" cy="1243013"/>
            <a:chOff x="783" y="2614"/>
            <a:chExt cx="2857" cy="783"/>
          </a:xfrm>
        </p:grpSpPr>
        <p:sp>
          <p:nvSpPr>
            <p:cNvPr id="6" name="Google Shape;398;p27">
              <a:extLst>
                <a:ext uri="{FF2B5EF4-FFF2-40B4-BE49-F238E27FC236}">
                  <a16:creationId xmlns:a16="http://schemas.microsoft.com/office/drawing/2014/main" id="{971FC6AF-725B-CB40-7760-FE655D8A3943}"/>
                </a:ext>
              </a:extLst>
            </p:cNvPr>
            <p:cNvSpPr/>
            <p:nvPr/>
          </p:nvSpPr>
          <p:spPr>
            <a:xfrm>
              <a:off x="783" y="2614"/>
              <a:ext cx="2857" cy="78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lang="en-US" sz="1800" dirty="0">
                <a:solidFill>
                  <a:schemeClr val="dk1"/>
                </a:solidFill>
                <a:latin typeface="Calibri"/>
                <a:ea typeface="Calibri"/>
                <a:cs typeface="Calibri"/>
                <a:sym typeface="Calibri"/>
              </a:endParaRPr>
            </a:p>
          </p:txBody>
        </p:sp>
        <p:sp>
          <p:nvSpPr>
            <p:cNvPr id="7" name="Google Shape;399;p27">
              <a:extLst>
                <a:ext uri="{FF2B5EF4-FFF2-40B4-BE49-F238E27FC236}">
                  <a16:creationId xmlns:a16="http://schemas.microsoft.com/office/drawing/2014/main" id="{7024FFCC-190D-E5D0-A20B-8B20D088AF61}"/>
                </a:ext>
              </a:extLst>
            </p:cNvPr>
            <p:cNvSpPr/>
            <p:nvPr/>
          </p:nvSpPr>
          <p:spPr>
            <a:xfrm>
              <a:off x="974" y="2805"/>
              <a:ext cx="803" cy="391"/>
            </a:xfrm>
            <a:prstGeom prst="rect">
              <a:avLst/>
            </a:prstGeom>
            <a:solidFill>
              <a:srgbClr val="F7AE00"/>
            </a:solidFill>
            <a:ln w="15875"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800" b="1" dirty="0">
                  <a:solidFill>
                    <a:schemeClr val="bg1"/>
                  </a:solidFill>
                  <a:latin typeface="Calibri"/>
                  <a:ea typeface="Calibri"/>
                  <a:cs typeface="Calibri"/>
                  <a:sym typeface="Calibri"/>
                </a:rPr>
                <a:t>EMPLEADO</a:t>
              </a:r>
            </a:p>
          </p:txBody>
        </p:sp>
        <p:sp>
          <p:nvSpPr>
            <p:cNvPr id="9" name="Google Shape;401;p27">
              <a:extLst>
                <a:ext uri="{FF2B5EF4-FFF2-40B4-BE49-F238E27FC236}">
                  <a16:creationId xmlns:a16="http://schemas.microsoft.com/office/drawing/2014/main" id="{FA6BD8E7-15DE-7882-17E5-6BE7507C9AB3}"/>
                </a:ext>
              </a:extLst>
            </p:cNvPr>
            <p:cNvSpPr/>
            <p:nvPr/>
          </p:nvSpPr>
          <p:spPr>
            <a:xfrm>
              <a:off x="2694" y="2805"/>
              <a:ext cx="745" cy="391"/>
            </a:xfrm>
            <a:prstGeom prst="rect">
              <a:avLst/>
            </a:prstGeom>
            <a:solidFill>
              <a:srgbClr val="F7AE00"/>
            </a:solidFill>
            <a:ln w="15875"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800" b="1" dirty="0">
                  <a:solidFill>
                    <a:schemeClr val="bg1"/>
                  </a:solidFill>
                  <a:latin typeface="Calibri"/>
                  <a:ea typeface="Calibri"/>
                  <a:cs typeface="Calibri"/>
                  <a:sym typeface="Calibri"/>
                </a:rPr>
                <a:t>CÓNYUGE</a:t>
              </a:r>
            </a:p>
          </p:txBody>
        </p:sp>
        <p:cxnSp>
          <p:nvCxnSpPr>
            <p:cNvPr id="11" name="Google Shape;403;p27">
              <a:extLst>
                <a:ext uri="{FF2B5EF4-FFF2-40B4-BE49-F238E27FC236}">
                  <a16:creationId xmlns:a16="http://schemas.microsoft.com/office/drawing/2014/main" id="{958536EC-D3C0-C65F-A9FD-2097693C001A}"/>
                </a:ext>
              </a:extLst>
            </p:cNvPr>
            <p:cNvCxnSpPr/>
            <p:nvPr/>
          </p:nvCxnSpPr>
          <p:spPr>
            <a:xfrm>
              <a:off x="1786" y="3005"/>
              <a:ext cx="908" cy="0"/>
            </a:xfrm>
            <a:prstGeom prst="straightConnector1">
              <a:avLst/>
            </a:prstGeom>
            <a:noFill/>
            <a:ln w="15875" cap="flat" cmpd="sng">
              <a:solidFill>
                <a:schemeClr val="tx1"/>
              </a:solidFill>
              <a:prstDash val="solid"/>
              <a:round/>
              <a:headEnd type="triangle" w="med" len="med"/>
              <a:tailEnd type="triangle" w="med" len="med"/>
            </a:ln>
          </p:spPr>
        </p:cxnSp>
      </p:grpSp>
      <p:cxnSp>
        <p:nvCxnSpPr>
          <p:cNvPr id="12" name="Google Shape;404;p27">
            <a:extLst>
              <a:ext uri="{FF2B5EF4-FFF2-40B4-BE49-F238E27FC236}">
                <a16:creationId xmlns:a16="http://schemas.microsoft.com/office/drawing/2014/main" id="{42393CC2-B9E5-2911-3A64-D92A1C8743EC}"/>
              </a:ext>
            </a:extLst>
          </p:cNvPr>
          <p:cNvCxnSpPr/>
          <p:nvPr/>
        </p:nvCxnSpPr>
        <p:spPr>
          <a:xfrm>
            <a:off x="6330670" y="3890135"/>
            <a:ext cx="0" cy="1816536"/>
          </a:xfrm>
          <a:prstGeom prst="straightConnector1">
            <a:avLst/>
          </a:prstGeom>
          <a:noFill/>
          <a:ln w="9525" cap="flat" cmpd="sng">
            <a:solidFill>
              <a:srgbClr val="7F7F7F"/>
            </a:solidFill>
            <a:prstDash val="dash"/>
            <a:miter lim="800000"/>
            <a:headEnd type="none" w="sm" len="sm"/>
            <a:tailEnd type="none" w="sm" len="sm"/>
          </a:ln>
        </p:spPr>
      </p:cxnSp>
      <p:grpSp>
        <p:nvGrpSpPr>
          <p:cNvPr id="13" name="Google Shape;405;p27">
            <a:extLst>
              <a:ext uri="{FF2B5EF4-FFF2-40B4-BE49-F238E27FC236}">
                <a16:creationId xmlns:a16="http://schemas.microsoft.com/office/drawing/2014/main" id="{030989AB-994A-5469-8561-46900AAF2207}"/>
              </a:ext>
            </a:extLst>
          </p:cNvPr>
          <p:cNvGrpSpPr/>
          <p:nvPr/>
        </p:nvGrpSpPr>
        <p:grpSpPr>
          <a:xfrm>
            <a:off x="6756774" y="4132446"/>
            <a:ext cx="4535488" cy="1244600"/>
            <a:chOff x="3642" y="2617"/>
            <a:chExt cx="2857" cy="784"/>
          </a:xfrm>
        </p:grpSpPr>
        <p:sp>
          <p:nvSpPr>
            <p:cNvPr id="14" name="Google Shape;406;p27">
              <a:extLst>
                <a:ext uri="{FF2B5EF4-FFF2-40B4-BE49-F238E27FC236}">
                  <a16:creationId xmlns:a16="http://schemas.microsoft.com/office/drawing/2014/main" id="{083E9F3E-A526-EE7B-E6A5-2A2D31167485}"/>
                </a:ext>
              </a:extLst>
            </p:cNvPr>
            <p:cNvSpPr/>
            <p:nvPr/>
          </p:nvSpPr>
          <p:spPr>
            <a:xfrm>
              <a:off x="3642" y="2617"/>
              <a:ext cx="2857" cy="78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lang="en-US" sz="1800" dirty="0">
                <a:solidFill>
                  <a:schemeClr val="dk1"/>
                </a:solidFill>
                <a:latin typeface="Calibri"/>
                <a:ea typeface="Calibri"/>
                <a:cs typeface="Calibri"/>
                <a:sym typeface="Calibri"/>
              </a:endParaRPr>
            </a:p>
          </p:txBody>
        </p:sp>
        <p:sp>
          <p:nvSpPr>
            <p:cNvPr id="15" name="Google Shape;407;p27">
              <a:extLst>
                <a:ext uri="{FF2B5EF4-FFF2-40B4-BE49-F238E27FC236}">
                  <a16:creationId xmlns:a16="http://schemas.microsoft.com/office/drawing/2014/main" id="{23DCA2DC-24C0-E11D-C8AF-8B8DC3674BB2}"/>
                </a:ext>
              </a:extLst>
            </p:cNvPr>
            <p:cNvSpPr/>
            <p:nvPr/>
          </p:nvSpPr>
          <p:spPr>
            <a:xfrm>
              <a:off x="3833" y="2808"/>
              <a:ext cx="803" cy="392"/>
            </a:xfrm>
            <a:prstGeom prst="rect">
              <a:avLst/>
            </a:prstGeom>
            <a:solidFill>
              <a:srgbClr val="F7AE00"/>
            </a:solidFill>
            <a:ln w="15875"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800" b="1" dirty="0">
                  <a:solidFill>
                    <a:schemeClr val="bg1"/>
                  </a:solidFill>
                  <a:latin typeface="Calibri"/>
                  <a:ea typeface="Calibri"/>
                  <a:cs typeface="Calibri"/>
                  <a:sym typeface="Calibri"/>
                </a:rPr>
                <a:t>EMPLEADO</a:t>
              </a:r>
            </a:p>
          </p:txBody>
        </p:sp>
        <p:sp>
          <p:nvSpPr>
            <p:cNvPr id="17" name="Google Shape;409;p27">
              <a:extLst>
                <a:ext uri="{FF2B5EF4-FFF2-40B4-BE49-F238E27FC236}">
                  <a16:creationId xmlns:a16="http://schemas.microsoft.com/office/drawing/2014/main" id="{7B50DEDB-D933-6D9C-1E0E-300CA1A77C22}"/>
                </a:ext>
              </a:extLst>
            </p:cNvPr>
            <p:cNvSpPr/>
            <p:nvPr/>
          </p:nvSpPr>
          <p:spPr>
            <a:xfrm>
              <a:off x="5553" y="2808"/>
              <a:ext cx="745" cy="392"/>
            </a:xfrm>
            <a:prstGeom prst="rect">
              <a:avLst/>
            </a:prstGeom>
            <a:solidFill>
              <a:srgbClr val="F7AE00"/>
            </a:solidFill>
            <a:ln w="15875"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800" b="1" dirty="0">
                  <a:solidFill>
                    <a:schemeClr val="bg1"/>
                  </a:solidFill>
                  <a:latin typeface="Calibri"/>
                  <a:ea typeface="Calibri"/>
                  <a:cs typeface="Calibri"/>
                  <a:sym typeface="Calibri"/>
                </a:rPr>
                <a:t>CÓNYUGE</a:t>
              </a:r>
            </a:p>
          </p:txBody>
        </p:sp>
        <p:cxnSp>
          <p:nvCxnSpPr>
            <p:cNvPr id="19" name="Google Shape;411;p27">
              <a:extLst>
                <a:ext uri="{FF2B5EF4-FFF2-40B4-BE49-F238E27FC236}">
                  <a16:creationId xmlns:a16="http://schemas.microsoft.com/office/drawing/2014/main" id="{825DFF76-7BC2-A848-2695-E2FA1B631FFF}"/>
                </a:ext>
              </a:extLst>
            </p:cNvPr>
            <p:cNvCxnSpPr/>
            <p:nvPr/>
          </p:nvCxnSpPr>
          <p:spPr>
            <a:xfrm>
              <a:off x="4645" y="3009"/>
              <a:ext cx="908" cy="0"/>
            </a:xfrm>
            <a:prstGeom prst="straightConnector1">
              <a:avLst/>
            </a:prstGeom>
            <a:noFill/>
            <a:ln w="15875" cap="flat" cmpd="sng">
              <a:solidFill>
                <a:schemeClr val="tx1"/>
              </a:solidFill>
              <a:prstDash val="solid"/>
              <a:round/>
              <a:headEnd type="none" w="med" len="med"/>
              <a:tailEnd type="none" w="med" len="med"/>
            </a:ln>
          </p:spPr>
        </p:cxnSp>
        <p:sp>
          <p:nvSpPr>
            <p:cNvPr id="20" name="Google Shape;412;p27">
              <a:extLst>
                <a:ext uri="{FF2B5EF4-FFF2-40B4-BE49-F238E27FC236}">
                  <a16:creationId xmlns:a16="http://schemas.microsoft.com/office/drawing/2014/main" id="{2B20494F-A3D6-2D92-15E7-C1FEF7801D86}"/>
                </a:ext>
              </a:extLst>
            </p:cNvPr>
            <p:cNvSpPr/>
            <p:nvPr/>
          </p:nvSpPr>
          <p:spPr>
            <a:xfrm>
              <a:off x="5385" y="3042"/>
              <a:ext cx="115" cy="12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1300"/>
                <a:buFont typeface="Tahoma"/>
                <a:buNone/>
              </a:pPr>
              <a:r>
                <a:rPr lang="es-CL" sz="1300" b="0" i="0" u="none" strike="noStrike" cap="none" dirty="0">
                  <a:solidFill>
                    <a:srgbClr val="000000"/>
                  </a:solidFill>
                  <a:latin typeface="Tahoma"/>
                  <a:ea typeface="Tahoma"/>
                  <a:cs typeface="Tahoma"/>
                  <a:sym typeface="Tahoma"/>
                </a:rPr>
                <a:t>1</a:t>
              </a:r>
              <a:endParaRPr lang="es-CL" sz="1800" b="0" i="0" u="none" strike="noStrike" cap="none" dirty="0">
                <a:solidFill>
                  <a:schemeClr val="dk1"/>
                </a:solidFill>
                <a:latin typeface="Arial"/>
                <a:ea typeface="Arial"/>
                <a:cs typeface="Arial"/>
                <a:sym typeface="Arial"/>
              </a:endParaRPr>
            </a:p>
          </p:txBody>
        </p:sp>
        <p:sp>
          <p:nvSpPr>
            <p:cNvPr id="21" name="Google Shape;413;p27">
              <a:extLst>
                <a:ext uri="{FF2B5EF4-FFF2-40B4-BE49-F238E27FC236}">
                  <a16:creationId xmlns:a16="http://schemas.microsoft.com/office/drawing/2014/main" id="{624BF1AB-9044-8491-2BCE-85533C70512B}"/>
                </a:ext>
              </a:extLst>
            </p:cNvPr>
            <p:cNvSpPr/>
            <p:nvPr/>
          </p:nvSpPr>
          <p:spPr>
            <a:xfrm>
              <a:off x="4689" y="3042"/>
              <a:ext cx="115" cy="12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1300"/>
                <a:buFont typeface="Tahoma"/>
                <a:buNone/>
              </a:pPr>
              <a:r>
                <a:rPr lang="es-CL" sz="1300" b="0" i="0" u="none" strike="noStrike" cap="none" dirty="0">
                  <a:solidFill>
                    <a:srgbClr val="000000"/>
                  </a:solidFill>
                  <a:latin typeface="Tahoma"/>
                  <a:ea typeface="Tahoma"/>
                  <a:cs typeface="Tahoma"/>
                  <a:sym typeface="Tahoma"/>
                </a:rPr>
                <a:t>1</a:t>
              </a:r>
              <a:endParaRPr lang="es-CL" sz="1800" b="0" i="0" u="none" strike="noStrike" cap="none" dirty="0">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32819279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p:tgtEl>
                                          <p:spTgt spid="12"/>
                                        </p:tgtEl>
                                        <p:attrNameLst>
                                          <p:attrName>ppt_x</p:attrName>
                                        </p:attrNameLst>
                                      </p:cBhvr>
                                      <p:tavLst>
                                        <p:tav tm="0">
                                          <p:val>
                                            <p:strVal val="#ppt_x-1"/>
                                          </p:val>
                                        </p:tav>
                                        <p:tav tm="100000">
                                          <p:val>
                                            <p:strVal val="#ppt_x"/>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07329-9969-4623-A661-86BD942FA2D0}"/>
              </a:ext>
            </a:extLst>
          </p:cNvPr>
          <p:cNvSpPr>
            <a:spLocks noGrp="1"/>
          </p:cNvSpPr>
          <p:nvPr>
            <p:ph type="title"/>
          </p:nvPr>
        </p:nvSpPr>
        <p:spPr/>
        <p:txBody>
          <a:bodyPr/>
          <a:lstStyle/>
          <a:p>
            <a:r>
              <a:rPr lang="es-CL" dirty="0"/>
              <a:t>Semántica de los Datos</a:t>
            </a:r>
            <a:br>
              <a:rPr lang="es-CL" dirty="0"/>
            </a:br>
            <a:r>
              <a:rPr lang="es-CL" sz="2800" dirty="0">
                <a:solidFill>
                  <a:srgbClr val="004B85"/>
                </a:solidFill>
              </a:rPr>
              <a:t>I. Cardinalidad</a:t>
            </a:r>
          </a:p>
        </p:txBody>
      </p:sp>
      <p:sp>
        <p:nvSpPr>
          <p:cNvPr id="3" name="Content Placeholder 2">
            <a:extLst>
              <a:ext uri="{FF2B5EF4-FFF2-40B4-BE49-F238E27FC236}">
                <a16:creationId xmlns:a16="http://schemas.microsoft.com/office/drawing/2014/main" id="{88FC7304-9331-87F4-D65B-CA60B5AB55E2}"/>
              </a:ext>
            </a:extLst>
          </p:cNvPr>
          <p:cNvSpPr>
            <a:spLocks noGrp="1"/>
          </p:cNvSpPr>
          <p:nvPr>
            <p:ph idx="1"/>
          </p:nvPr>
        </p:nvSpPr>
        <p:spPr/>
        <p:txBody>
          <a:bodyPr>
            <a:normAutofit/>
          </a:bodyPr>
          <a:lstStyle/>
          <a:p>
            <a:pPr marL="0" indent="0">
              <a:lnSpc>
                <a:spcPct val="100000"/>
              </a:lnSpc>
              <a:buNone/>
            </a:pPr>
            <a:r>
              <a:rPr lang="es-ES" b="1" dirty="0">
                <a:solidFill>
                  <a:srgbClr val="004B85"/>
                </a:solidFill>
              </a:rPr>
              <a:t>Asociación 1:M: </a:t>
            </a:r>
            <a:r>
              <a:rPr lang="es-ES" dirty="0"/>
              <a:t>se presenta cuando una entidad X se relaciona con varias entidades, bajo determinada asociación, pero cada una de éstas sólo lo hace con X.</a:t>
            </a:r>
          </a:p>
        </p:txBody>
      </p:sp>
      <p:sp>
        <p:nvSpPr>
          <p:cNvPr id="4" name="Slide Number Placeholder 3">
            <a:extLst>
              <a:ext uri="{FF2B5EF4-FFF2-40B4-BE49-F238E27FC236}">
                <a16:creationId xmlns:a16="http://schemas.microsoft.com/office/drawing/2014/main" id="{57D560F4-75E8-B589-2A93-1855F01E8A59}"/>
              </a:ext>
            </a:extLst>
          </p:cNvPr>
          <p:cNvSpPr>
            <a:spLocks noGrp="1"/>
          </p:cNvSpPr>
          <p:nvPr>
            <p:ph type="sldNum" sz="quarter" idx="12"/>
          </p:nvPr>
        </p:nvSpPr>
        <p:spPr/>
        <p:txBody>
          <a:bodyPr/>
          <a:lstStyle/>
          <a:p>
            <a:fld id="{53277F46-3D48-465E-89EF-2F849361E787}" type="slidenum">
              <a:rPr lang="es-CL" smtClean="0"/>
              <a:t>29</a:t>
            </a:fld>
            <a:endParaRPr lang="es-CL"/>
          </a:p>
        </p:txBody>
      </p:sp>
      <p:cxnSp>
        <p:nvCxnSpPr>
          <p:cNvPr id="12" name="Google Shape;404;p27">
            <a:extLst>
              <a:ext uri="{FF2B5EF4-FFF2-40B4-BE49-F238E27FC236}">
                <a16:creationId xmlns:a16="http://schemas.microsoft.com/office/drawing/2014/main" id="{42393CC2-B9E5-2911-3A64-D92A1C8743EC}"/>
              </a:ext>
            </a:extLst>
          </p:cNvPr>
          <p:cNvCxnSpPr/>
          <p:nvPr/>
        </p:nvCxnSpPr>
        <p:spPr>
          <a:xfrm>
            <a:off x="6330670" y="3890135"/>
            <a:ext cx="0" cy="1816536"/>
          </a:xfrm>
          <a:prstGeom prst="straightConnector1">
            <a:avLst/>
          </a:prstGeom>
          <a:noFill/>
          <a:ln w="9525" cap="flat" cmpd="sng">
            <a:solidFill>
              <a:srgbClr val="7F7F7F"/>
            </a:solidFill>
            <a:prstDash val="dash"/>
            <a:miter lim="800000"/>
            <a:headEnd type="none" w="sm" len="sm"/>
            <a:tailEnd type="none" w="sm" len="sm"/>
          </a:ln>
        </p:spPr>
      </p:cxnSp>
      <p:grpSp>
        <p:nvGrpSpPr>
          <p:cNvPr id="13" name="Google Shape;405;p27">
            <a:extLst>
              <a:ext uri="{FF2B5EF4-FFF2-40B4-BE49-F238E27FC236}">
                <a16:creationId xmlns:a16="http://schemas.microsoft.com/office/drawing/2014/main" id="{030989AB-994A-5469-8561-46900AAF2207}"/>
              </a:ext>
            </a:extLst>
          </p:cNvPr>
          <p:cNvGrpSpPr/>
          <p:nvPr/>
        </p:nvGrpSpPr>
        <p:grpSpPr>
          <a:xfrm>
            <a:off x="6756774" y="4132446"/>
            <a:ext cx="4535488" cy="1244600"/>
            <a:chOff x="3642" y="2617"/>
            <a:chExt cx="2857" cy="784"/>
          </a:xfrm>
        </p:grpSpPr>
        <p:sp>
          <p:nvSpPr>
            <p:cNvPr id="14" name="Google Shape;406;p27">
              <a:extLst>
                <a:ext uri="{FF2B5EF4-FFF2-40B4-BE49-F238E27FC236}">
                  <a16:creationId xmlns:a16="http://schemas.microsoft.com/office/drawing/2014/main" id="{083E9F3E-A526-EE7B-E6A5-2A2D31167485}"/>
                </a:ext>
              </a:extLst>
            </p:cNvPr>
            <p:cNvSpPr/>
            <p:nvPr/>
          </p:nvSpPr>
          <p:spPr>
            <a:xfrm>
              <a:off x="3642" y="2617"/>
              <a:ext cx="2857" cy="78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lang="en-US" sz="1800" dirty="0">
                <a:solidFill>
                  <a:schemeClr val="dk1"/>
                </a:solidFill>
                <a:latin typeface="Calibri"/>
                <a:ea typeface="Calibri"/>
                <a:cs typeface="Calibri"/>
                <a:sym typeface="Calibri"/>
              </a:endParaRPr>
            </a:p>
          </p:txBody>
        </p:sp>
        <p:sp>
          <p:nvSpPr>
            <p:cNvPr id="15" name="Google Shape;407;p27">
              <a:extLst>
                <a:ext uri="{FF2B5EF4-FFF2-40B4-BE49-F238E27FC236}">
                  <a16:creationId xmlns:a16="http://schemas.microsoft.com/office/drawing/2014/main" id="{23DCA2DC-24C0-E11D-C8AF-8B8DC3674BB2}"/>
                </a:ext>
              </a:extLst>
            </p:cNvPr>
            <p:cNvSpPr/>
            <p:nvPr/>
          </p:nvSpPr>
          <p:spPr>
            <a:xfrm>
              <a:off x="3833" y="2808"/>
              <a:ext cx="803" cy="392"/>
            </a:xfrm>
            <a:prstGeom prst="rect">
              <a:avLst/>
            </a:prstGeom>
            <a:solidFill>
              <a:srgbClr val="F7AE00"/>
            </a:solidFill>
            <a:ln w="15875"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800" b="1" dirty="0">
                  <a:solidFill>
                    <a:schemeClr val="bg1"/>
                  </a:solidFill>
                  <a:latin typeface="Calibri"/>
                  <a:ea typeface="Calibri"/>
                  <a:cs typeface="Calibri"/>
                  <a:sym typeface="Calibri"/>
                </a:rPr>
                <a:t>PERSONA</a:t>
              </a:r>
            </a:p>
          </p:txBody>
        </p:sp>
        <p:sp>
          <p:nvSpPr>
            <p:cNvPr id="17" name="Google Shape;409;p27">
              <a:extLst>
                <a:ext uri="{FF2B5EF4-FFF2-40B4-BE49-F238E27FC236}">
                  <a16:creationId xmlns:a16="http://schemas.microsoft.com/office/drawing/2014/main" id="{7B50DEDB-D933-6D9C-1E0E-300CA1A77C22}"/>
                </a:ext>
              </a:extLst>
            </p:cNvPr>
            <p:cNvSpPr/>
            <p:nvPr/>
          </p:nvSpPr>
          <p:spPr>
            <a:xfrm>
              <a:off x="5553" y="2808"/>
              <a:ext cx="908" cy="392"/>
            </a:xfrm>
            <a:prstGeom prst="rect">
              <a:avLst/>
            </a:prstGeom>
            <a:solidFill>
              <a:srgbClr val="F7AE00"/>
            </a:solidFill>
            <a:ln w="15875"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800" b="1" dirty="0">
                  <a:solidFill>
                    <a:schemeClr val="bg1"/>
                  </a:solidFill>
                  <a:latin typeface="Calibri"/>
                  <a:ea typeface="Calibri"/>
                  <a:cs typeface="Calibri"/>
                  <a:sym typeface="Calibri"/>
                </a:rPr>
                <a:t>AUTOMÓVIL</a:t>
              </a:r>
            </a:p>
          </p:txBody>
        </p:sp>
        <p:cxnSp>
          <p:nvCxnSpPr>
            <p:cNvPr id="19" name="Google Shape;411;p27">
              <a:extLst>
                <a:ext uri="{FF2B5EF4-FFF2-40B4-BE49-F238E27FC236}">
                  <a16:creationId xmlns:a16="http://schemas.microsoft.com/office/drawing/2014/main" id="{825DFF76-7BC2-A848-2695-E2FA1B631FFF}"/>
                </a:ext>
              </a:extLst>
            </p:cNvPr>
            <p:cNvCxnSpPr/>
            <p:nvPr/>
          </p:nvCxnSpPr>
          <p:spPr>
            <a:xfrm>
              <a:off x="4645" y="3009"/>
              <a:ext cx="908" cy="0"/>
            </a:xfrm>
            <a:prstGeom prst="straightConnector1">
              <a:avLst/>
            </a:prstGeom>
            <a:noFill/>
            <a:ln w="15875" cap="flat" cmpd="sng">
              <a:solidFill>
                <a:schemeClr val="tx1"/>
              </a:solidFill>
              <a:prstDash val="solid"/>
              <a:round/>
              <a:headEnd type="none" w="med" len="med"/>
              <a:tailEnd type="none" w="med" len="med"/>
            </a:ln>
          </p:spPr>
        </p:cxnSp>
        <p:sp>
          <p:nvSpPr>
            <p:cNvPr id="20" name="Google Shape;412;p27">
              <a:extLst>
                <a:ext uri="{FF2B5EF4-FFF2-40B4-BE49-F238E27FC236}">
                  <a16:creationId xmlns:a16="http://schemas.microsoft.com/office/drawing/2014/main" id="{2B20494F-A3D6-2D92-15E7-C1FEF7801D86}"/>
                </a:ext>
              </a:extLst>
            </p:cNvPr>
            <p:cNvSpPr/>
            <p:nvPr/>
          </p:nvSpPr>
          <p:spPr>
            <a:xfrm>
              <a:off x="5385" y="3042"/>
              <a:ext cx="115" cy="12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1300"/>
                <a:buFont typeface="Tahoma"/>
                <a:buNone/>
              </a:pPr>
              <a:r>
                <a:rPr lang="es-CL" sz="1300" b="0" i="0" u="none" strike="noStrike" cap="none" dirty="0">
                  <a:solidFill>
                    <a:srgbClr val="000000"/>
                  </a:solidFill>
                  <a:latin typeface="Tahoma"/>
                  <a:ea typeface="Tahoma"/>
                  <a:cs typeface="Tahoma"/>
                  <a:sym typeface="Tahoma"/>
                </a:rPr>
                <a:t>*</a:t>
              </a:r>
              <a:endParaRPr lang="es-CL" sz="1800" b="0" i="0" u="none" strike="noStrike" cap="none" dirty="0">
                <a:solidFill>
                  <a:schemeClr val="dk1"/>
                </a:solidFill>
                <a:latin typeface="Arial"/>
                <a:ea typeface="Arial"/>
                <a:cs typeface="Arial"/>
                <a:sym typeface="Arial"/>
              </a:endParaRPr>
            </a:p>
          </p:txBody>
        </p:sp>
        <p:sp>
          <p:nvSpPr>
            <p:cNvPr id="21" name="Google Shape;413;p27">
              <a:extLst>
                <a:ext uri="{FF2B5EF4-FFF2-40B4-BE49-F238E27FC236}">
                  <a16:creationId xmlns:a16="http://schemas.microsoft.com/office/drawing/2014/main" id="{624BF1AB-9044-8491-2BCE-85533C70512B}"/>
                </a:ext>
              </a:extLst>
            </p:cNvPr>
            <p:cNvSpPr/>
            <p:nvPr/>
          </p:nvSpPr>
          <p:spPr>
            <a:xfrm>
              <a:off x="4689" y="3042"/>
              <a:ext cx="115" cy="12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1300"/>
                <a:buFont typeface="Tahoma"/>
                <a:buNone/>
              </a:pPr>
              <a:r>
                <a:rPr lang="es-CL" sz="1300" b="0" i="0" u="none" strike="noStrike" cap="none" dirty="0">
                  <a:solidFill>
                    <a:srgbClr val="000000"/>
                  </a:solidFill>
                  <a:latin typeface="Tahoma"/>
                  <a:ea typeface="Tahoma"/>
                  <a:cs typeface="Tahoma"/>
                  <a:sym typeface="Tahoma"/>
                </a:rPr>
                <a:t>1</a:t>
              </a:r>
              <a:endParaRPr lang="es-CL" sz="1800" b="0" i="0" u="none" strike="noStrike" cap="none" dirty="0">
                <a:solidFill>
                  <a:schemeClr val="dk1"/>
                </a:solidFill>
                <a:latin typeface="Arial"/>
                <a:ea typeface="Arial"/>
                <a:cs typeface="Arial"/>
                <a:sym typeface="Arial"/>
              </a:endParaRPr>
            </a:p>
          </p:txBody>
        </p:sp>
      </p:grpSp>
      <p:grpSp>
        <p:nvGrpSpPr>
          <p:cNvPr id="22" name="Group 21">
            <a:extLst>
              <a:ext uri="{FF2B5EF4-FFF2-40B4-BE49-F238E27FC236}">
                <a16:creationId xmlns:a16="http://schemas.microsoft.com/office/drawing/2014/main" id="{A28DE375-369F-F99C-AA43-E6B1C168EE24}"/>
              </a:ext>
            </a:extLst>
          </p:cNvPr>
          <p:cNvGrpSpPr/>
          <p:nvPr/>
        </p:nvGrpSpPr>
        <p:grpSpPr>
          <a:xfrm>
            <a:off x="1369080" y="4132446"/>
            <a:ext cx="4535487" cy="1243013"/>
            <a:chOff x="1369080" y="4132446"/>
            <a:chExt cx="4535487" cy="1243013"/>
          </a:xfrm>
        </p:grpSpPr>
        <p:grpSp>
          <p:nvGrpSpPr>
            <p:cNvPr id="5" name="Google Shape;397;p27">
              <a:extLst>
                <a:ext uri="{FF2B5EF4-FFF2-40B4-BE49-F238E27FC236}">
                  <a16:creationId xmlns:a16="http://schemas.microsoft.com/office/drawing/2014/main" id="{4132FDC5-99E8-E052-D7A2-BB7647CF942E}"/>
                </a:ext>
              </a:extLst>
            </p:cNvPr>
            <p:cNvGrpSpPr/>
            <p:nvPr/>
          </p:nvGrpSpPr>
          <p:grpSpPr>
            <a:xfrm>
              <a:off x="1369080" y="4132446"/>
              <a:ext cx="4535487" cy="1243013"/>
              <a:chOff x="783" y="2614"/>
              <a:chExt cx="2857" cy="783"/>
            </a:xfrm>
          </p:grpSpPr>
          <p:sp>
            <p:nvSpPr>
              <p:cNvPr id="6" name="Google Shape;398;p27">
                <a:extLst>
                  <a:ext uri="{FF2B5EF4-FFF2-40B4-BE49-F238E27FC236}">
                    <a16:creationId xmlns:a16="http://schemas.microsoft.com/office/drawing/2014/main" id="{971FC6AF-725B-CB40-7760-FE655D8A3943}"/>
                  </a:ext>
                </a:extLst>
              </p:cNvPr>
              <p:cNvSpPr/>
              <p:nvPr/>
            </p:nvSpPr>
            <p:spPr>
              <a:xfrm>
                <a:off x="783" y="2614"/>
                <a:ext cx="2857" cy="78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lang="en-US" sz="1800" dirty="0">
                  <a:solidFill>
                    <a:schemeClr val="dk1"/>
                  </a:solidFill>
                  <a:latin typeface="Calibri"/>
                  <a:ea typeface="Calibri"/>
                  <a:cs typeface="Calibri"/>
                  <a:sym typeface="Calibri"/>
                </a:endParaRPr>
              </a:p>
            </p:txBody>
          </p:sp>
          <p:sp>
            <p:nvSpPr>
              <p:cNvPr id="7" name="Google Shape;399;p27">
                <a:extLst>
                  <a:ext uri="{FF2B5EF4-FFF2-40B4-BE49-F238E27FC236}">
                    <a16:creationId xmlns:a16="http://schemas.microsoft.com/office/drawing/2014/main" id="{7024FFCC-190D-E5D0-A20B-8B20D088AF61}"/>
                  </a:ext>
                </a:extLst>
              </p:cNvPr>
              <p:cNvSpPr/>
              <p:nvPr/>
            </p:nvSpPr>
            <p:spPr>
              <a:xfrm>
                <a:off x="974" y="2805"/>
                <a:ext cx="803" cy="391"/>
              </a:xfrm>
              <a:prstGeom prst="rect">
                <a:avLst/>
              </a:prstGeom>
              <a:solidFill>
                <a:srgbClr val="F7AE00"/>
              </a:solidFill>
              <a:ln w="15875"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800" b="1" dirty="0">
                    <a:solidFill>
                      <a:schemeClr val="bg1"/>
                    </a:solidFill>
                    <a:latin typeface="Calibri"/>
                    <a:ea typeface="Calibri"/>
                    <a:cs typeface="Calibri"/>
                    <a:sym typeface="Calibri"/>
                  </a:rPr>
                  <a:t>PERSONA</a:t>
                </a:r>
              </a:p>
            </p:txBody>
          </p:sp>
          <p:sp>
            <p:nvSpPr>
              <p:cNvPr id="9" name="Google Shape;401;p27">
                <a:extLst>
                  <a:ext uri="{FF2B5EF4-FFF2-40B4-BE49-F238E27FC236}">
                    <a16:creationId xmlns:a16="http://schemas.microsoft.com/office/drawing/2014/main" id="{FA6BD8E7-15DE-7882-17E5-6BE7507C9AB3}"/>
                  </a:ext>
                </a:extLst>
              </p:cNvPr>
              <p:cNvSpPr/>
              <p:nvPr/>
            </p:nvSpPr>
            <p:spPr>
              <a:xfrm>
                <a:off x="2694" y="2805"/>
                <a:ext cx="800" cy="391"/>
              </a:xfrm>
              <a:prstGeom prst="rect">
                <a:avLst/>
              </a:prstGeom>
              <a:solidFill>
                <a:srgbClr val="F7AE00"/>
              </a:solidFill>
              <a:ln w="15875"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600" b="1" dirty="0">
                    <a:solidFill>
                      <a:schemeClr val="bg1"/>
                    </a:solidFill>
                    <a:latin typeface="Calibri"/>
                    <a:ea typeface="Calibri"/>
                    <a:cs typeface="Calibri"/>
                    <a:sym typeface="Calibri"/>
                  </a:rPr>
                  <a:t>AUTOMÓVIL</a:t>
                </a:r>
              </a:p>
            </p:txBody>
          </p:sp>
          <p:cxnSp>
            <p:nvCxnSpPr>
              <p:cNvPr id="11" name="Google Shape;403;p27">
                <a:extLst>
                  <a:ext uri="{FF2B5EF4-FFF2-40B4-BE49-F238E27FC236}">
                    <a16:creationId xmlns:a16="http://schemas.microsoft.com/office/drawing/2014/main" id="{958536EC-D3C0-C65F-A9FD-2097693C001A}"/>
                  </a:ext>
                </a:extLst>
              </p:cNvPr>
              <p:cNvCxnSpPr/>
              <p:nvPr/>
            </p:nvCxnSpPr>
            <p:spPr>
              <a:xfrm>
                <a:off x="1786" y="3005"/>
                <a:ext cx="908" cy="0"/>
              </a:xfrm>
              <a:prstGeom prst="straightConnector1">
                <a:avLst/>
              </a:prstGeom>
              <a:noFill/>
              <a:ln w="15875" cap="flat" cmpd="sng">
                <a:solidFill>
                  <a:schemeClr val="tx1"/>
                </a:solidFill>
                <a:prstDash val="solid"/>
                <a:round/>
                <a:headEnd type="triangle" w="med" len="med"/>
                <a:tailEnd type="triangle" w="med" len="med"/>
              </a:ln>
            </p:spPr>
          </p:cxnSp>
        </p:grpSp>
        <p:cxnSp>
          <p:nvCxnSpPr>
            <p:cNvPr id="16" name="Straight Arrow Connector 15">
              <a:extLst>
                <a:ext uri="{FF2B5EF4-FFF2-40B4-BE49-F238E27FC236}">
                  <a16:creationId xmlns:a16="http://schemas.microsoft.com/office/drawing/2014/main" id="{36B5EDA8-1796-9C64-DA9E-6261508F0E79}"/>
                </a:ext>
              </a:extLst>
            </p:cNvPr>
            <p:cNvCxnSpPr>
              <a:cxnSpLocks/>
            </p:cNvCxnSpPr>
            <p:nvPr/>
          </p:nvCxnSpPr>
          <p:spPr>
            <a:xfrm>
              <a:off x="4000500" y="4753159"/>
              <a:ext cx="3302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444B9F5E-D5EF-A813-3BDB-DD043B21EE27}"/>
                </a:ext>
              </a:extLst>
            </p:cNvPr>
            <p:cNvSpPr/>
            <p:nvPr/>
          </p:nvSpPr>
          <p:spPr>
            <a:xfrm>
              <a:off x="4136091" y="4714318"/>
              <a:ext cx="81552" cy="7768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grpSp>
    </p:spTree>
    <p:extLst>
      <p:ext uri="{BB962C8B-B14F-4D97-AF65-F5344CB8AC3E}">
        <p14:creationId xmlns:p14="http://schemas.microsoft.com/office/powerpoint/2010/main" val="4407650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E237A-F32F-1224-DDF2-A89C91B6D871}"/>
              </a:ext>
            </a:extLst>
          </p:cNvPr>
          <p:cNvSpPr>
            <a:spLocks noGrp="1"/>
          </p:cNvSpPr>
          <p:nvPr>
            <p:ph type="title"/>
          </p:nvPr>
        </p:nvSpPr>
        <p:spPr/>
        <p:txBody>
          <a:bodyPr/>
          <a:lstStyle/>
          <a:p>
            <a:r>
              <a:rPr lang="es-CL" dirty="0"/>
              <a:t>2.1 Características de los datos y sus asociaciones</a:t>
            </a:r>
          </a:p>
        </p:txBody>
      </p:sp>
      <p:sp>
        <p:nvSpPr>
          <p:cNvPr id="4" name="Slide Number Placeholder 3">
            <a:extLst>
              <a:ext uri="{FF2B5EF4-FFF2-40B4-BE49-F238E27FC236}">
                <a16:creationId xmlns:a16="http://schemas.microsoft.com/office/drawing/2014/main" id="{AF412607-471B-DCA7-1C18-4D67F8F148F9}"/>
              </a:ext>
            </a:extLst>
          </p:cNvPr>
          <p:cNvSpPr>
            <a:spLocks noGrp="1"/>
          </p:cNvSpPr>
          <p:nvPr>
            <p:ph type="sldNum" sz="quarter" idx="12"/>
          </p:nvPr>
        </p:nvSpPr>
        <p:spPr>
          <a:xfrm>
            <a:off x="11766006" y="6497997"/>
            <a:ext cx="421200" cy="365125"/>
          </a:xfrm>
        </p:spPr>
        <p:txBody>
          <a:bodyPr/>
          <a:lstStyle/>
          <a:p>
            <a:fld id="{53277F46-3D48-465E-89EF-2F849361E787}" type="slidenum">
              <a:rPr lang="es-CL" smtClean="0"/>
              <a:t>3</a:t>
            </a:fld>
            <a:endParaRPr lang="es-CL" dirty="0"/>
          </a:p>
        </p:txBody>
      </p:sp>
    </p:spTree>
    <p:extLst>
      <p:ext uri="{BB962C8B-B14F-4D97-AF65-F5344CB8AC3E}">
        <p14:creationId xmlns:p14="http://schemas.microsoft.com/office/powerpoint/2010/main" val="230812490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07329-9969-4623-A661-86BD942FA2D0}"/>
              </a:ext>
            </a:extLst>
          </p:cNvPr>
          <p:cNvSpPr>
            <a:spLocks noGrp="1"/>
          </p:cNvSpPr>
          <p:nvPr>
            <p:ph type="title"/>
          </p:nvPr>
        </p:nvSpPr>
        <p:spPr/>
        <p:txBody>
          <a:bodyPr/>
          <a:lstStyle/>
          <a:p>
            <a:r>
              <a:rPr lang="es-CL" dirty="0"/>
              <a:t>Semántica de los Datos</a:t>
            </a:r>
            <a:br>
              <a:rPr lang="es-CL" dirty="0"/>
            </a:br>
            <a:r>
              <a:rPr lang="es-CL" sz="2800" dirty="0">
                <a:solidFill>
                  <a:srgbClr val="004B85"/>
                </a:solidFill>
              </a:rPr>
              <a:t>I. Cardinalidad</a:t>
            </a:r>
            <a:endParaRPr lang="es-CL" sz="2800" dirty="0"/>
          </a:p>
        </p:txBody>
      </p:sp>
      <p:sp>
        <p:nvSpPr>
          <p:cNvPr id="3" name="Content Placeholder 2">
            <a:extLst>
              <a:ext uri="{FF2B5EF4-FFF2-40B4-BE49-F238E27FC236}">
                <a16:creationId xmlns:a16="http://schemas.microsoft.com/office/drawing/2014/main" id="{88FC7304-9331-87F4-D65B-CA60B5AB55E2}"/>
              </a:ext>
            </a:extLst>
          </p:cNvPr>
          <p:cNvSpPr>
            <a:spLocks noGrp="1"/>
          </p:cNvSpPr>
          <p:nvPr>
            <p:ph idx="1"/>
          </p:nvPr>
        </p:nvSpPr>
        <p:spPr/>
        <p:txBody>
          <a:bodyPr>
            <a:normAutofit/>
          </a:bodyPr>
          <a:lstStyle/>
          <a:p>
            <a:pPr marL="0" indent="0">
              <a:lnSpc>
                <a:spcPct val="100000"/>
              </a:lnSpc>
              <a:buNone/>
            </a:pPr>
            <a:r>
              <a:rPr lang="es-ES" b="1" dirty="0">
                <a:solidFill>
                  <a:srgbClr val="004B85"/>
                </a:solidFill>
              </a:rPr>
              <a:t>Asociación M:N: </a:t>
            </a:r>
            <a:r>
              <a:rPr lang="es-ES" dirty="0"/>
              <a:t>ocurre cuando una entidad X se relaciona con varias entidades, bajo determinada asociación, y cada una de éstas, a su vez, se relaciona con X y, probablemente, otras entidades más del mismo tipo de X.</a:t>
            </a:r>
          </a:p>
        </p:txBody>
      </p:sp>
      <p:sp>
        <p:nvSpPr>
          <p:cNvPr id="4" name="Slide Number Placeholder 3">
            <a:extLst>
              <a:ext uri="{FF2B5EF4-FFF2-40B4-BE49-F238E27FC236}">
                <a16:creationId xmlns:a16="http://schemas.microsoft.com/office/drawing/2014/main" id="{57D560F4-75E8-B589-2A93-1855F01E8A59}"/>
              </a:ext>
            </a:extLst>
          </p:cNvPr>
          <p:cNvSpPr>
            <a:spLocks noGrp="1"/>
          </p:cNvSpPr>
          <p:nvPr>
            <p:ph type="sldNum" sz="quarter" idx="12"/>
          </p:nvPr>
        </p:nvSpPr>
        <p:spPr/>
        <p:txBody>
          <a:bodyPr/>
          <a:lstStyle/>
          <a:p>
            <a:fld id="{53277F46-3D48-465E-89EF-2F849361E787}" type="slidenum">
              <a:rPr lang="es-CL" smtClean="0"/>
              <a:t>30</a:t>
            </a:fld>
            <a:endParaRPr lang="es-CL"/>
          </a:p>
        </p:txBody>
      </p:sp>
      <p:cxnSp>
        <p:nvCxnSpPr>
          <p:cNvPr id="12" name="Google Shape;404;p27">
            <a:extLst>
              <a:ext uri="{FF2B5EF4-FFF2-40B4-BE49-F238E27FC236}">
                <a16:creationId xmlns:a16="http://schemas.microsoft.com/office/drawing/2014/main" id="{42393CC2-B9E5-2911-3A64-D92A1C8743EC}"/>
              </a:ext>
            </a:extLst>
          </p:cNvPr>
          <p:cNvCxnSpPr/>
          <p:nvPr/>
        </p:nvCxnSpPr>
        <p:spPr>
          <a:xfrm>
            <a:off x="6330670" y="3890135"/>
            <a:ext cx="0" cy="1816536"/>
          </a:xfrm>
          <a:prstGeom prst="straightConnector1">
            <a:avLst/>
          </a:prstGeom>
          <a:noFill/>
          <a:ln w="9525" cap="flat" cmpd="sng">
            <a:solidFill>
              <a:srgbClr val="7F7F7F"/>
            </a:solidFill>
            <a:prstDash val="dash"/>
            <a:miter lim="800000"/>
            <a:headEnd type="none" w="sm" len="sm"/>
            <a:tailEnd type="none" w="sm" len="sm"/>
          </a:ln>
        </p:spPr>
      </p:cxnSp>
      <p:grpSp>
        <p:nvGrpSpPr>
          <p:cNvPr id="13" name="Google Shape;405;p27">
            <a:extLst>
              <a:ext uri="{FF2B5EF4-FFF2-40B4-BE49-F238E27FC236}">
                <a16:creationId xmlns:a16="http://schemas.microsoft.com/office/drawing/2014/main" id="{030989AB-994A-5469-8561-46900AAF2207}"/>
              </a:ext>
            </a:extLst>
          </p:cNvPr>
          <p:cNvGrpSpPr/>
          <p:nvPr/>
        </p:nvGrpSpPr>
        <p:grpSpPr>
          <a:xfrm>
            <a:off x="6756774" y="4132446"/>
            <a:ext cx="4535488" cy="1244600"/>
            <a:chOff x="3642" y="2617"/>
            <a:chExt cx="2857" cy="784"/>
          </a:xfrm>
        </p:grpSpPr>
        <p:sp>
          <p:nvSpPr>
            <p:cNvPr id="14" name="Google Shape;406;p27">
              <a:extLst>
                <a:ext uri="{FF2B5EF4-FFF2-40B4-BE49-F238E27FC236}">
                  <a16:creationId xmlns:a16="http://schemas.microsoft.com/office/drawing/2014/main" id="{083E9F3E-A526-EE7B-E6A5-2A2D31167485}"/>
                </a:ext>
              </a:extLst>
            </p:cNvPr>
            <p:cNvSpPr/>
            <p:nvPr/>
          </p:nvSpPr>
          <p:spPr>
            <a:xfrm>
              <a:off x="3642" y="2617"/>
              <a:ext cx="2857" cy="78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lang="en-US" sz="1800" dirty="0">
                <a:solidFill>
                  <a:schemeClr val="dk1"/>
                </a:solidFill>
                <a:latin typeface="Calibri"/>
                <a:ea typeface="Calibri"/>
                <a:cs typeface="Calibri"/>
                <a:sym typeface="Calibri"/>
              </a:endParaRPr>
            </a:p>
          </p:txBody>
        </p:sp>
        <p:sp>
          <p:nvSpPr>
            <p:cNvPr id="15" name="Google Shape;407;p27">
              <a:extLst>
                <a:ext uri="{FF2B5EF4-FFF2-40B4-BE49-F238E27FC236}">
                  <a16:creationId xmlns:a16="http://schemas.microsoft.com/office/drawing/2014/main" id="{23DCA2DC-24C0-E11D-C8AF-8B8DC3674BB2}"/>
                </a:ext>
              </a:extLst>
            </p:cNvPr>
            <p:cNvSpPr/>
            <p:nvPr/>
          </p:nvSpPr>
          <p:spPr>
            <a:xfrm>
              <a:off x="3812" y="2808"/>
              <a:ext cx="824" cy="392"/>
            </a:xfrm>
            <a:prstGeom prst="rect">
              <a:avLst/>
            </a:prstGeom>
            <a:solidFill>
              <a:srgbClr val="F7AE00"/>
            </a:solidFill>
            <a:ln w="15875"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600" b="1" dirty="0">
                  <a:solidFill>
                    <a:schemeClr val="bg1"/>
                  </a:solidFill>
                  <a:latin typeface="Calibri"/>
                  <a:ea typeface="Calibri"/>
                  <a:cs typeface="Calibri"/>
                  <a:sym typeface="Calibri"/>
                </a:rPr>
                <a:t>ASIGNATURA</a:t>
              </a:r>
            </a:p>
          </p:txBody>
        </p:sp>
        <p:sp>
          <p:nvSpPr>
            <p:cNvPr id="17" name="Google Shape;409;p27">
              <a:extLst>
                <a:ext uri="{FF2B5EF4-FFF2-40B4-BE49-F238E27FC236}">
                  <a16:creationId xmlns:a16="http://schemas.microsoft.com/office/drawing/2014/main" id="{7B50DEDB-D933-6D9C-1E0E-300CA1A77C22}"/>
                </a:ext>
              </a:extLst>
            </p:cNvPr>
            <p:cNvSpPr/>
            <p:nvPr/>
          </p:nvSpPr>
          <p:spPr>
            <a:xfrm>
              <a:off x="5553" y="2808"/>
              <a:ext cx="745" cy="392"/>
            </a:xfrm>
            <a:prstGeom prst="rect">
              <a:avLst/>
            </a:prstGeom>
            <a:solidFill>
              <a:srgbClr val="F7AE00"/>
            </a:solidFill>
            <a:ln w="15875"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800" b="1" dirty="0">
                  <a:solidFill>
                    <a:schemeClr val="bg1"/>
                  </a:solidFill>
                  <a:latin typeface="Calibri"/>
                  <a:ea typeface="Calibri"/>
                  <a:cs typeface="Calibri"/>
                  <a:sym typeface="Calibri"/>
                </a:rPr>
                <a:t>ALUMNO</a:t>
              </a:r>
            </a:p>
          </p:txBody>
        </p:sp>
        <p:cxnSp>
          <p:nvCxnSpPr>
            <p:cNvPr id="19" name="Google Shape;411;p27">
              <a:extLst>
                <a:ext uri="{FF2B5EF4-FFF2-40B4-BE49-F238E27FC236}">
                  <a16:creationId xmlns:a16="http://schemas.microsoft.com/office/drawing/2014/main" id="{825DFF76-7BC2-A848-2695-E2FA1B631FFF}"/>
                </a:ext>
              </a:extLst>
            </p:cNvPr>
            <p:cNvCxnSpPr/>
            <p:nvPr/>
          </p:nvCxnSpPr>
          <p:spPr>
            <a:xfrm>
              <a:off x="4645" y="3009"/>
              <a:ext cx="908" cy="0"/>
            </a:xfrm>
            <a:prstGeom prst="straightConnector1">
              <a:avLst/>
            </a:prstGeom>
            <a:noFill/>
            <a:ln w="15875" cap="flat" cmpd="sng">
              <a:solidFill>
                <a:schemeClr val="tx1"/>
              </a:solidFill>
              <a:prstDash val="solid"/>
              <a:round/>
              <a:headEnd type="none" w="med" len="med"/>
              <a:tailEnd type="none" w="med" len="med"/>
            </a:ln>
          </p:spPr>
        </p:cxnSp>
        <p:sp>
          <p:nvSpPr>
            <p:cNvPr id="20" name="Google Shape;412;p27">
              <a:extLst>
                <a:ext uri="{FF2B5EF4-FFF2-40B4-BE49-F238E27FC236}">
                  <a16:creationId xmlns:a16="http://schemas.microsoft.com/office/drawing/2014/main" id="{2B20494F-A3D6-2D92-15E7-C1FEF7801D86}"/>
                </a:ext>
              </a:extLst>
            </p:cNvPr>
            <p:cNvSpPr/>
            <p:nvPr/>
          </p:nvSpPr>
          <p:spPr>
            <a:xfrm>
              <a:off x="5385" y="3042"/>
              <a:ext cx="115" cy="12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1300"/>
                <a:buFont typeface="Tahoma"/>
                <a:buNone/>
              </a:pPr>
              <a:r>
                <a:rPr lang="es-CL" sz="1300" b="0" i="0" u="none" strike="noStrike" cap="none" dirty="0">
                  <a:solidFill>
                    <a:srgbClr val="000000"/>
                  </a:solidFill>
                  <a:latin typeface="Tahoma"/>
                  <a:ea typeface="Tahoma"/>
                  <a:cs typeface="Tahoma"/>
                  <a:sym typeface="Tahoma"/>
                </a:rPr>
                <a:t>*</a:t>
              </a:r>
              <a:endParaRPr lang="es-CL" sz="1800" b="0" i="0" u="none" strike="noStrike" cap="none" dirty="0">
                <a:solidFill>
                  <a:schemeClr val="dk1"/>
                </a:solidFill>
                <a:latin typeface="Arial"/>
                <a:ea typeface="Arial"/>
                <a:cs typeface="Arial"/>
                <a:sym typeface="Arial"/>
              </a:endParaRPr>
            </a:p>
          </p:txBody>
        </p:sp>
        <p:sp>
          <p:nvSpPr>
            <p:cNvPr id="21" name="Google Shape;413;p27">
              <a:extLst>
                <a:ext uri="{FF2B5EF4-FFF2-40B4-BE49-F238E27FC236}">
                  <a16:creationId xmlns:a16="http://schemas.microsoft.com/office/drawing/2014/main" id="{624BF1AB-9044-8491-2BCE-85533C70512B}"/>
                </a:ext>
              </a:extLst>
            </p:cNvPr>
            <p:cNvSpPr/>
            <p:nvPr/>
          </p:nvSpPr>
          <p:spPr>
            <a:xfrm>
              <a:off x="4689" y="3042"/>
              <a:ext cx="115" cy="12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1300"/>
                <a:buFont typeface="Tahoma"/>
                <a:buNone/>
              </a:pPr>
              <a:r>
                <a:rPr lang="es-CL" sz="1300" b="0" i="0" u="none" strike="noStrike" cap="none" dirty="0">
                  <a:solidFill>
                    <a:srgbClr val="000000"/>
                  </a:solidFill>
                  <a:latin typeface="Tahoma"/>
                  <a:ea typeface="Tahoma"/>
                  <a:cs typeface="Tahoma"/>
                  <a:sym typeface="Tahoma"/>
                </a:rPr>
                <a:t>*</a:t>
              </a:r>
              <a:endParaRPr lang="es-CL" sz="1800" b="0" i="0" u="none" strike="noStrike" cap="none" dirty="0">
                <a:solidFill>
                  <a:schemeClr val="dk1"/>
                </a:solidFill>
                <a:latin typeface="Arial"/>
                <a:ea typeface="Arial"/>
                <a:cs typeface="Arial"/>
                <a:sym typeface="Arial"/>
              </a:endParaRPr>
            </a:p>
          </p:txBody>
        </p:sp>
      </p:grpSp>
      <p:grpSp>
        <p:nvGrpSpPr>
          <p:cNvPr id="18" name="Group 17">
            <a:extLst>
              <a:ext uri="{FF2B5EF4-FFF2-40B4-BE49-F238E27FC236}">
                <a16:creationId xmlns:a16="http://schemas.microsoft.com/office/drawing/2014/main" id="{92D0391D-68FE-AE86-2924-D42ADCA9171D}"/>
              </a:ext>
            </a:extLst>
          </p:cNvPr>
          <p:cNvGrpSpPr/>
          <p:nvPr/>
        </p:nvGrpSpPr>
        <p:grpSpPr>
          <a:xfrm>
            <a:off x="1369080" y="4132446"/>
            <a:ext cx="4535487" cy="1243013"/>
            <a:chOff x="1369080" y="4132446"/>
            <a:chExt cx="4535487" cy="1243013"/>
          </a:xfrm>
        </p:grpSpPr>
        <p:grpSp>
          <p:nvGrpSpPr>
            <p:cNvPr id="22" name="Group 21">
              <a:extLst>
                <a:ext uri="{FF2B5EF4-FFF2-40B4-BE49-F238E27FC236}">
                  <a16:creationId xmlns:a16="http://schemas.microsoft.com/office/drawing/2014/main" id="{A28DE375-369F-F99C-AA43-E6B1C168EE24}"/>
                </a:ext>
              </a:extLst>
            </p:cNvPr>
            <p:cNvGrpSpPr/>
            <p:nvPr/>
          </p:nvGrpSpPr>
          <p:grpSpPr>
            <a:xfrm>
              <a:off x="1369080" y="4132446"/>
              <a:ext cx="4535487" cy="1243013"/>
              <a:chOff x="1369080" y="4132446"/>
              <a:chExt cx="4535487" cy="1243013"/>
            </a:xfrm>
          </p:grpSpPr>
          <p:grpSp>
            <p:nvGrpSpPr>
              <p:cNvPr id="5" name="Google Shape;397;p27">
                <a:extLst>
                  <a:ext uri="{FF2B5EF4-FFF2-40B4-BE49-F238E27FC236}">
                    <a16:creationId xmlns:a16="http://schemas.microsoft.com/office/drawing/2014/main" id="{4132FDC5-99E8-E052-D7A2-BB7647CF942E}"/>
                  </a:ext>
                </a:extLst>
              </p:cNvPr>
              <p:cNvGrpSpPr/>
              <p:nvPr/>
            </p:nvGrpSpPr>
            <p:grpSpPr>
              <a:xfrm>
                <a:off x="1369080" y="4132446"/>
                <a:ext cx="4535487" cy="1243013"/>
                <a:chOff x="783" y="2614"/>
                <a:chExt cx="2857" cy="783"/>
              </a:xfrm>
            </p:grpSpPr>
            <p:sp>
              <p:nvSpPr>
                <p:cNvPr id="6" name="Google Shape;398;p27">
                  <a:extLst>
                    <a:ext uri="{FF2B5EF4-FFF2-40B4-BE49-F238E27FC236}">
                      <a16:creationId xmlns:a16="http://schemas.microsoft.com/office/drawing/2014/main" id="{971FC6AF-725B-CB40-7760-FE655D8A3943}"/>
                    </a:ext>
                  </a:extLst>
                </p:cNvPr>
                <p:cNvSpPr/>
                <p:nvPr/>
              </p:nvSpPr>
              <p:spPr>
                <a:xfrm>
                  <a:off x="783" y="2614"/>
                  <a:ext cx="2857" cy="78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lang="en-US" sz="1800" dirty="0">
                    <a:solidFill>
                      <a:schemeClr val="dk1"/>
                    </a:solidFill>
                    <a:latin typeface="Calibri"/>
                    <a:ea typeface="Calibri"/>
                    <a:cs typeface="Calibri"/>
                    <a:sym typeface="Calibri"/>
                  </a:endParaRPr>
                </a:p>
              </p:txBody>
            </p:sp>
            <p:sp>
              <p:nvSpPr>
                <p:cNvPr id="7" name="Google Shape;399;p27">
                  <a:extLst>
                    <a:ext uri="{FF2B5EF4-FFF2-40B4-BE49-F238E27FC236}">
                      <a16:creationId xmlns:a16="http://schemas.microsoft.com/office/drawing/2014/main" id="{7024FFCC-190D-E5D0-A20B-8B20D088AF61}"/>
                    </a:ext>
                  </a:extLst>
                </p:cNvPr>
                <p:cNvSpPr/>
                <p:nvPr/>
              </p:nvSpPr>
              <p:spPr>
                <a:xfrm>
                  <a:off x="913" y="2805"/>
                  <a:ext cx="864" cy="391"/>
                </a:xfrm>
                <a:prstGeom prst="rect">
                  <a:avLst/>
                </a:prstGeom>
                <a:solidFill>
                  <a:srgbClr val="F7AE00"/>
                </a:solidFill>
                <a:ln w="15875"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600" b="1" dirty="0">
                      <a:solidFill>
                        <a:schemeClr val="bg1"/>
                      </a:solidFill>
                      <a:latin typeface="Calibri"/>
                      <a:ea typeface="Calibri"/>
                      <a:cs typeface="Calibri"/>
                      <a:sym typeface="Calibri"/>
                    </a:rPr>
                    <a:t>ASIGNATURA</a:t>
                  </a:r>
                  <a:endParaRPr lang="es-CL" sz="1400" b="1" dirty="0">
                    <a:solidFill>
                      <a:schemeClr val="bg1"/>
                    </a:solidFill>
                    <a:latin typeface="Calibri"/>
                    <a:ea typeface="Calibri"/>
                    <a:cs typeface="Calibri"/>
                    <a:sym typeface="Calibri"/>
                  </a:endParaRPr>
                </a:p>
              </p:txBody>
            </p:sp>
            <p:sp>
              <p:nvSpPr>
                <p:cNvPr id="9" name="Google Shape;401;p27">
                  <a:extLst>
                    <a:ext uri="{FF2B5EF4-FFF2-40B4-BE49-F238E27FC236}">
                      <a16:creationId xmlns:a16="http://schemas.microsoft.com/office/drawing/2014/main" id="{FA6BD8E7-15DE-7882-17E5-6BE7507C9AB3}"/>
                    </a:ext>
                  </a:extLst>
                </p:cNvPr>
                <p:cNvSpPr/>
                <p:nvPr/>
              </p:nvSpPr>
              <p:spPr>
                <a:xfrm>
                  <a:off x="2694" y="2805"/>
                  <a:ext cx="745" cy="391"/>
                </a:xfrm>
                <a:prstGeom prst="rect">
                  <a:avLst/>
                </a:prstGeom>
                <a:solidFill>
                  <a:srgbClr val="F7AE00"/>
                </a:solidFill>
                <a:ln w="15875"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800" b="1" dirty="0">
                      <a:solidFill>
                        <a:schemeClr val="bg1"/>
                      </a:solidFill>
                      <a:latin typeface="Calibri"/>
                      <a:ea typeface="Calibri"/>
                      <a:cs typeface="Calibri"/>
                      <a:sym typeface="Calibri"/>
                    </a:rPr>
                    <a:t>ALUMNO</a:t>
                  </a:r>
                </a:p>
              </p:txBody>
            </p:sp>
            <p:cxnSp>
              <p:nvCxnSpPr>
                <p:cNvPr id="11" name="Google Shape;403;p27">
                  <a:extLst>
                    <a:ext uri="{FF2B5EF4-FFF2-40B4-BE49-F238E27FC236}">
                      <a16:creationId xmlns:a16="http://schemas.microsoft.com/office/drawing/2014/main" id="{958536EC-D3C0-C65F-A9FD-2097693C001A}"/>
                    </a:ext>
                  </a:extLst>
                </p:cNvPr>
                <p:cNvCxnSpPr/>
                <p:nvPr/>
              </p:nvCxnSpPr>
              <p:spPr>
                <a:xfrm>
                  <a:off x="1786" y="3005"/>
                  <a:ext cx="908" cy="0"/>
                </a:xfrm>
                <a:prstGeom prst="straightConnector1">
                  <a:avLst/>
                </a:prstGeom>
                <a:noFill/>
                <a:ln w="15875" cap="flat" cmpd="sng">
                  <a:solidFill>
                    <a:schemeClr val="tx1"/>
                  </a:solidFill>
                  <a:prstDash val="solid"/>
                  <a:round/>
                  <a:headEnd type="triangle" w="med" len="med"/>
                  <a:tailEnd type="triangle" w="med" len="med"/>
                </a:ln>
              </p:spPr>
            </p:cxnSp>
          </p:grpSp>
          <p:cxnSp>
            <p:nvCxnSpPr>
              <p:cNvPr id="16" name="Straight Arrow Connector 15">
                <a:extLst>
                  <a:ext uri="{FF2B5EF4-FFF2-40B4-BE49-F238E27FC236}">
                    <a16:creationId xmlns:a16="http://schemas.microsoft.com/office/drawing/2014/main" id="{36B5EDA8-1796-9C64-DA9E-6261508F0E79}"/>
                  </a:ext>
                </a:extLst>
              </p:cNvPr>
              <p:cNvCxnSpPr>
                <a:cxnSpLocks/>
              </p:cNvCxnSpPr>
              <p:nvPr/>
            </p:nvCxnSpPr>
            <p:spPr>
              <a:xfrm>
                <a:off x="4000500" y="4753159"/>
                <a:ext cx="3302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 name="Straight Arrow Connector 9">
              <a:extLst>
                <a:ext uri="{FF2B5EF4-FFF2-40B4-BE49-F238E27FC236}">
                  <a16:creationId xmlns:a16="http://schemas.microsoft.com/office/drawing/2014/main" id="{77FB64EB-4140-224D-C3A4-39AC7CB75A16}"/>
                </a:ext>
              </a:extLst>
            </p:cNvPr>
            <p:cNvCxnSpPr>
              <a:cxnSpLocks/>
            </p:cNvCxnSpPr>
            <p:nvPr/>
          </p:nvCxnSpPr>
          <p:spPr>
            <a:xfrm flipH="1">
              <a:off x="3030855" y="4753159"/>
              <a:ext cx="3302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666595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5660-7384-46ED-BDE0-813501108FA0}"/>
              </a:ext>
            </a:extLst>
          </p:cNvPr>
          <p:cNvSpPr>
            <a:spLocks noGrp="1"/>
          </p:cNvSpPr>
          <p:nvPr>
            <p:ph type="title"/>
          </p:nvPr>
        </p:nvSpPr>
        <p:spPr/>
        <p:txBody>
          <a:bodyPr/>
          <a:lstStyle/>
          <a:p>
            <a:r>
              <a:rPr lang="es-CL" dirty="0"/>
              <a:t>Semántica de los Datos</a:t>
            </a:r>
            <a:br>
              <a:rPr lang="es-CL" dirty="0"/>
            </a:br>
            <a:r>
              <a:rPr lang="es-CL" sz="2800" dirty="0">
                <a:solidFill>
                  <a:srgbClr val="004B85"/>
                </a:solidFill>
              </a:rPr>
              <a:t>I. Cardinalidad</a:t>
            </a:r>
            <a:endParaRPr lang="es-CL" sz="2800" dirty="0"/>
          </a:p>
        </p:txBody>
      </p:sp>
      <p:sp>
        <p:nvSpPr>
          <p:cNvPr id="3" name="Content Placeholder 2">
            <a:extLst>
              <a:ext uri="{FF2B5EF4-FFF2-40B4-BE49-F238E27FC236}">
                <a16:creationId xmlns:a16="http://schemas.microsoft.com/office/drawing/2014/main" id="{AC941ADC-1933-8423-3670-898D60579A05}"/>
              </a:ext>
            </a:extLst>
          </p:cNvPr>
          <p:cNvSpPr>
            <a:spLocks noGrp="1"/>
          </p:cNvSpPr>
          <p:nvPr>
            <p:ph idx="1"/>
          </p:nvPr>
        </p:nvSpPr>
        <p:spPr/>
        <p:txBody>
          <a:bodyPr/>
          <a:lstStyle/>
          <a:p>
            <a:pPr marL="0" indent="0">
              <a:buNone/>
            </a:pPr>
            <a:r>
              <a:rPr lang="es-CL" dirty="0"/>
              <a:t>Propiedad adicional: obligatoriedad (opcionalidad)</a:t>
            </a:r>
          </a:p>
        </p:txBody>
      </p:sp>
      <p:sp>
        <p:nvSpPr>
          <p:cNvPr id="4" name="Slide Number Placeholder 3">
            <a:extLst>
              <a:ext uri="{FF2B5EF4-FFF2-40B4-BE49-F238E27FC236}">
                <a16:creationId xmlns:a16="http://schemas.microsoft.com/office/drawing/2014/main" id="{A53D01B7-199F-9CD0-CF1A-66D4351324C2}"/>
              </a:ext>
            </a:extLst>
          </p:cNvPr>
          <p:cNvSpPr>
            <a:spLocks noGrp="1"/>
          </p:cNvSpPr>
          <p:nvPr>
            <p:ph type="sldNum" sz="quarter" idx="12"/>
          </p:nvPr>
        </p:nvSpPr>
        <p:spPr/>
        <p:txBody>
          <a:bodyPr/>
          <a:lstStyle/>
          <a:p>
            <a:fld id="{53277F46-3D48-465E-89EF-2F849361E787}" type="slidenum">
              <a:rPr lang="es-CL" smtClean="0"/>
              <a:t>31</a:t>
            </a:fld>
            <a:endParaRPr lang="es-CL"/>
          </a:p>
        </p:txBody>
      </p:sp>
      <p:grpSp>
        <p:nvGrpSpPr>
          <p:cNvPr id="42" name="Group 41">
            <a:extLst>
              <a:ext uri="{FF2B5EF4-FFF2-40B4-BE49-F238E27FC236}">
                <a16:creationId xmlns:a16="http://schemas.microsoft.com/office/drawing/2014/main" id="{C7EA7C75-61AD-9322-6D75-20334A1ADF98}"/>
              </a:ext>
            </a:extLst>
          </p:cNvPr>
          <p:cNvGrpSpPr/>
          <p:nvPr/>
        </p:nvGrpSpPr>
        <p:grpSpPr>
          <a:xfrm>
            <a:off x="3828256" y="3738931"/>
            <a:ext cx="4535488" cy="1244600"/>
            <a:chOff x="3828256" y="3738931"/>
            <a:chExt cx="4535488" cy="1244600"/>
          </a:xfrm>
        </p:grpSpPr>
        <p:grpSp>
          <p:nvGrpSpPr>
            <p:cNvPr id="23" name="Google Shape;405;p27">
              <a:extLst>
                <a:ext uri="{FF2B5EF4-FFF2-40B4-BE49-F238E27FC236}">
                  <a16:creationId xmlns:a16="http://schemas.microsoft.com/office/drawing/2014/main" id="{908F11D7-FE30-4890-73A6-48179FCC6AC8}"/>
                </a:ext>
              </a:extLst>
            </p:cNvPr>
            <p:cNvGrpSpPr/>
            <p:nvPr/>
          </p:nvGrpSpPr>
          <p:grpSpPr>
            <a:xfrm>
              <a:off x="3828256" y="3738931"/>
              <a:ext cx="4535488" cy="1244600"/>
              <a:chOff x="3642" y="2617"/>
              <a:chExt cx="2857" cy="784"/>
            </a:xfrm>
          </p:grpSpPr>
          <p:sp>
            <p:nvSpPr>
              <p:cNvPr id="24" name="Google Shape;406;p27">
                <a:extLst>
                  <a:ext uri="{FF2B5EF4-FFF2-40B4-BE49-F238E27FC236}">
                    <a16:creationId xmlns:a16="http://schemas.microsoft.com/office/drawing/2014/main" id="{9BF92857-7CAA-DCE4-EB71-952875EDC7BF}"/>
                  </a:ext>
                </a:extLst>
              </p:cNvPr>
              <p:cNvSpPr/>
              <p:nvPr/>
            </p:nvSpPr>
            <p:spPr>
              <a:xfrm>
                <a:off x="3642" y="2617"/>
                <a:ext cx="2857" cy="78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lang="en-US" sz="1800" dirty="0">
                  <a:solidFill>
                    <a:schemeClr val="dk1"/>
                  </a:solidFill>
                  <a:latin typeface="Calibri"/>
                  <a:ea typeface="Calibri"/>
                  <a:cs typeface="Calibri"/>
                  <a:sym typeface="Calibri"/>
                </a:endParaRPr>
              </a:p>
            </p:txBody>
          </p:sp>
          <p:sp>
            <p:nvSpPr>
              <p:cNvPr id="25" name="Google Shape;407;p27">
                <a:extLst>
                  <a:ext uri="{FF2B5EF4-FFF2-40B4-BE49-F238E27FC236}">
                    <a16:creationId xmlns:a16="http://schemas.microsoft.com/office/drawing/2014/main" id="{8311CC6D-9A7B-8D7D-D657-3E59CC3EAE24}"/>
                  </a:ext>
                </a:extLst>
              </p:cNvPr>
              <p:cNvSpPr/>
              <p:nvPr/>
            </p:nvSpPr>
            <p:spPr>
              <a:xfrm>
                <a:off x="3833" y="2808"/>
                <a:ext cx="803" cy="392"/>
              </a:xfrm>
              <a:prstGeom prst="rect">
                <a:avLst/>
              </a:prstGeom>
              <a:solidFill>
                <a:srgbClr val="F7AE00"/>
              </a:solidFill>
              <a:ln w="15875"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800" b="1" dirty="0">
                    <a:solidFill>
                      <a:schemeClr val="bg1"/>
                    </a:solidFill>
                    <a:latin typeface="Calibri"/>
                    <a:ea typeface="Calibri"/>
                    <a:cs typeface="Calibri"/>
                    <a:sym typeface="Calibri"/>
                  </a:rPr>
                  <a:t>PERSONA</a:t>
                </a:r>
              </a:p>
            </p:txBody>
          </p:sp>
          <p:sp>
            <p:nvSpPr>
              <p:cNvPr id="26" name="Google Shape;409;p27">
                <a:extLst>
                  <a:ext uri="{FF2B5EF4-FFF2-40B4-BE49-F238E27FC236}">
                    <a16:creationId xmlns:a16="http://schemas.microsoft.com/office/drawing/2014/main" id="{406F549F-2B88-26AD-0AE5-5CB3CF528937}"/>
                  </a:ext>
                </a:extLst>
              </p:cNvPr>
              <p:cNvSpPr/>
              <p:nvPr/>
            </p:nvSpPr>
            <p:spPr>
              <a:xfrm>
                <a:off x="5553" y="2808"/>
                <a:ext cx="803" cy="392"/>
              </a:xfrm>
              <a:prstGeom prst="rect">
                <a:avLst/>
              </a:prstGeom>
              <a:solidFill>
                <a:srgbClr val="F7AE00"/>
              </a:solidFill>
              <a:ln w="15875"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600" b="1" dirty="0">
                    <a:solidFill>
                      <a:schemeClr val="bg1"/>
                    </a:solidFill>
                    <a:latin typeface="Calibri"/>
                    <a:ea typeface="Calibri"/>
                    <a:cs typeface="Calibri"/>
                    <a:sym typeface="Calibri"/>
                  </a:rPr>
                  <a:t>AUTOMÓVIL</a:t>
                </a:r>
              </a:p>
            </p:txBody>
          </p:sp>
          <p:cxnSp>
            <p:nvCxnSpPr>
              <p:cNvPr id="27" name="Google Shape;411;p27">
                <a:extLst>
                  <a:ext uri="{FF2B5EF4-FFF2-40B4-BE49-F238E27FC236}">
                    <a16:creationId xmlns:a16="http://schemas.microsoft.com/office/drawing/2014/main" id="{D478EB20-4E6C-5F32-5880-7E65A161BBCD}"/>
                  </a:ext>
                </a:extLst>
              </p:cNvPr>
              <p:cNvCxnSpPr/>
              <p:nvPr/>
            </p:nvCxnSpPr>
            <p:spPr>
              <a:xfrm>
                <a:off x="4645" y="3009"/>
                <a:ext cx="908" cy="0"/>
              </a:xfrm>
              <a:prstGeom prst="straightConnector1">
                <a:avLst/>
              </a:prstGeom>
              <a:noFill/>
              <a:ln w="15875" cap="flat" cmpd="sng">
                <a:solidFill>
                  <a:schemeClr val="tx1"/>
                </a:solidFill>
                <a:prstDash val="solid"/>
                <a:round/>
                <a:headEnd type="none" w="med" len="med"/>
                <a:tailEnd type="none" w="med" len="med"/>
              </a:ln>
            </p:spPr>
          </p:cxnSp>
          <p:sp>
            <p:nvSpPr>
              <p:cNvPr id="28" name="Google Shape;412;p27">
                <a:extLst>
                  <a:ext uri="{FF2B5EF4-FFF2-40B4-BE49-F238E27FC236}">
                    <a16:creationId xmlns:a16="http://schemas.microsoft.com/office/drawing/2014/main" id="{2276E041-91C4-D0B8-BE7C-5BC64E6B25FB}"/>
                  </a:ext>
                </a:extLst>
              </p:cNvPr>
              <p:cNvSpPr/>
              <p:nvPr/>
            </p:nvSpPr>
            <p:spPr>
              <a:xfrm>
                <a:off x="5385" y="3042"/>
                <a:ext cx="115" cy="12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1300"/>
                  <a:buFont typeface="Tahoma"/>
                  <a:buNone/>
                </a:pPr>
                <a:r>
                  <a:rPr lang="es-CL" sz="1300" b="0" i="0" u="none" strike="noStrike" cap="none" dirty="0">
                    <a:solidFill>
                      <a:srgbClr val="000000"/>
                    </a:solidFill>
                    <a:latin typeface="Tahoma"/>
                    <a:ea typeface="Tahoma"/>
                    <a:cs typeface="Tahoma"/>
                    <a:sym typeface="Tahoma"/>
                  </a:rPr>
                  <a:t>*</a:t>
                </a:r>
                <a:endParaRPr lang="es-CL" sz="1800" b="0" i="0" u="none" strike="noStrike" cap="none" dirty="0">
                  <a:solidFill>
                    <a:schemeClr val="dk1"/>
                  </a:solidFill>
                  <a:latin typeface="Arial"/>
                  <a:ea typeface="Arial"/>
                  <a:cs typeface="Arial"/>
                  <a:sym typeface="Arial"/>
                </a:endParaRPr>
              </a:p>
            </p:txBody>
          </p:sp>
          <p:sp>
            <p:nvSpPr>
              <p:cNvPr id="29" name="Google Shape;413;p27">
                <a:extLst>
                  <a:ext uri="{FF2B5EF4-FFF2-40B4-BE49-F238E27FC236}">
                    <a16:creationId xmlns:a16="http://schemas.microsoft.com/office/drawing/2014/main" id="{448950D1-6E1E-76F8-1859-89DCACEBF9E2}"/>
                  </a:ext>
                </a:extLst>
              </p:cNvPr>
              <p:cNvSpPr/>
              <p:nvPr/>
            </p:nvSpPr>
            <p:spPr>
              <a:xfrm>
                <a:off x="4689" y="3042"/>
                <a:ext cx="115" cy="12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1300"/>
                  <a:buFont typeface="Tahoma"/>
                  <a:buNone/>
                </a:pPr>
                <a:r>
                  <a:rPr lang="es-CL" sz="1300" b="0" i="0" u="none" strike="noStrike" cap="none" dirty="0">
                    <a:solidFill>
                      <a:srgbClr val="000000"/>
                    </a:solidFill>
                    <a:latin typeface="Tahoma"/>
                    <a:ea typeface="Tahoma"/>
                    <a:cs typeface="Tahoma"/>
                    <a:sym typeface="Tahoma"/>
                  </a:rPr>
                  <a:t>1</a:t>
                </a:r>
                <a:endParaRPr lang="es-CL" sz="1800" b="0" i="0" u="none" strike="noStrike" cap="none" dirty="0">
                  <a:solidFill>
                    <a:schemeClr val="dk1"/>
                  </a:solidFill>
                  <a:latin typeface="Arial"/>
                  <a:ea typeface="Arial"/>
                  <a:cs typeface="Arial"/>
                  <a:sym typeface="Arial"/>
                </a:endParaRPr>
              </a:p>
            </p:txBody>
          </p:sp>
        </p:grpSp>
        <p:sp>
          <p:nvSpPr>
            <p:cNvPr id="37" name="Rectangle 36">
              <a:extLst>
                <a:ext uri="{FF2B5EF4-FFF2-40B4-BE49-F238E27FC236}">
                  <a16:creationId xmlns:a16="http://schemas.microsoft.com/office/drawing/2014/main" id="{3A41E418-9F08-1C8B-1F36-EA5306138E5E}"/>
                </a:ext>
              </a:extLst>
            </p:cNvPr>
            <p:cNvSpPr/>
            <p:nvPr/>
          </p:nvSpPr>
          <p:spPr>
            <a:xfrm>
              <a:off x="6560550" y="4370169"/>
              <a:ext cx="252000" cy="252000"/>
            </a:xfrm>
            <a:prstGeom prst="rect">
              <a:avLst/>
            </a:prstGeom>
            <a:noFill/>
            <a:ln w="12700">
              <a:solidFill>
                <a:srgbClr val="D6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grpSp>
      <p:grpSp>
        <p:nvGrpSpPr>
          <p:cNvPr id="43" name="Group 42">
            <a:extLst>
              <a:ext uri="{FF2B5EF4-FFF2-40B4-BE49-F238E27FC236}">
                <a16:creationId xmlns:a16="http://schemas.microsoft.com/office/drawing/2014/main" id="{29789DC7-B1CC-64FE-D488-C1001015145F}"/>
              </a:ext>
            </a:extLst>
          </p:cNvPr>
          <p:cNvGrpSpPr/>
          <p:nvPr/>
        </p:nvGrpSpPr>
        <p:grpSpPr>
          <a:xfrm>
            <a:off x="3828256" y="2492242"/>
            <a:ext cx="4535488" cy="1244600"/>
            <a:chOff x="3828256" y="2492242"/>
            <a:chExt cx="4535488" cy="1244600"/>
          </a:xfrm>
        </p:grpSpPr>
        <p:grpSp>
          <p:nvGrpSpPr>
            <p:cNvPr id="16" name="Google Shape;405;p27">
              <a:extLst>
                <a:ext uri="{FF2B5EF4-FFF2-40B4-BE49-F238E27FC236}">
                  <a16:creationId xmlns:a16="http://schemas.microsoft.com/office/drawing/2014/main" id="{6B536BF4-3EFC-1147-5365-1DA80ED3EA20}"/>
                </a:ext>
              </a:extLst>
            </p:cNvPr>
            <p:cNvGrpSpPr/>
            <p:nvPr/>
          </p:nvGrpSpPr>
          <p:grpSpPr>
            <a:xfrm>
              <a:off x="3828256" y="2492242"/>
              <a:ext cx="4535488" cy="1244600"/>
              <a:chOff x="3642" y="2617"/>
              <a:chExt cx="2857" cy="784"/>
            </a:xfrm>
          </p:grpSpPr>
          <p:sp>
            <p:nvSpPr>
              <p:cNvPr id="17" name="Google Shape;406;p27">
                <a:extLst>
                  <a:ext uri="{FF2B5EF4-FFF2-40B4-BE49-F238E27FC236}">
                    <a16:creationId xmlns:a16="http://schemas.microsoft.com/office/drawing/2014/main" id="{DA46D745-834C-DA88-5970-A7ABF562A082}"/>
                  </a:ext>
                </a:extLst>
              </p:cNvPr>
              <p:cNvSpPr/>
              <p:nvPr/>
            </p:nvSpPr>
            <p:spPr>
              <a:xfrm>
                <a:off x="3642" y="2617"/>
                <a:ext cx="2857" cy="78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lang="en-US" sz="1800" dirty="0">
                  <a:solidFill>
                    <a:schemeClr val="dk1"/>
                  </a:solidFill>
                  <a:latin typeface="Calibri"/>
                  <a:ea typeface="Calibri"/>
                  <a:cs typeface="Calibri"/>
                  <a:sym typeface="Calibri"/>
                </a:endParaRPr>
              </a:p>
            </p:txBody>
          </p:sp>
          <p:sp>
            <p:nvSpPr>
              <p:cNvPr id="18" name="Google Shape;407;p27">
                <a:extLst>
                  <a:ext uri="{FF2B5EF4-FFF2-40B4-BE49-F238E27FC236}">
                    <a16:creationId xmlns:a16="http://schemas.microsoft.com/office/drawing/2014/main" id="{E2E04D1E-0474-8CE6-BA38-2F3EA30AEEB2}"/>
                  </a:ext>
                </a:extLst>
              </p:cNvPr>
              <p:cNvSpPr/>
              <p:nvPr/>
            </p:nvSpPr>
            <p:spPr>
              <a:xfrm>
                <a:off x="3833" y="2808"/>
                <a:ext cx="803" cy="392"/>
              </a:xfrm>
              <a:prstGeom prst="rect">
                <a:avLst/>
              </a:prstGeom>
              <a:solidFill>
                <a:srgbClr val="F7AE00"/>
              </a:solidFill>
              <a:ln w="15875"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800" b="1" dirty="0">
                    <a:solidFill>
                      <a:schemeClr val="bg1"/>
                    </a:solidFill>
                    <a:latin typeface="Calibri"/>
                    <a:ea typeface="Calibri"/>
                    <a:cs typeface="Calibri"/>
                    <a:sym typeface="Calibri"/>
                  </a:rPr>
                  <a:t>EMPLEADO</a:t>
                </a:r>
              </a:p>
            </p:txBody>
          </p:sp>
          <p:sp>
            <p:nvSpPr>
              <p:cNvPr id="19" name="Google Shape;409;p27">
                <a:extLst>
                  <a:ext uri="{FF2B5EF4-FFF2-40B4-BE49-F238E27FC236}">
                    <a16:creationId xmlns:a16="http://schemas.microsoft.com/office/drawing/2014/main" id="{C64773DB-CFC4-9186-6622-C5705272C3EE}"/>
                  </a:ext>
                </a:extLst>
              </p:cNvPr>
              <p:cNvSpPr/>
              <p:nvPr/>
            </p:nvSpPr>
            <p:spPr>
              <a:xfrm>
                <a:off x="5553" y="2808"/>
                <a:ext cx="745" cy="392"/>
              </a:xfrm>
              <a:prstGeom prst="rect">
                <a:avLst/>
              </a:prstGeom>
              <a:solidFill>
                <a:srgbClr val="F7AE00"/>
              </a:solidFill>
              <a:ln w="15875"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800" b="1" dirty="0">
                    <a:solidFill>
                      <a:schemeClr val="bg1"/>
                    </a:solidFill>
                    <a:latin typeface="Calibri"/>
                    <a:ea typeface="Calibri"/>
                    <a:cs typeface="Calibri"/>
                    <a:sym typeface="Calibri"/>
                  </a:rPr>
                  <a:t>CÓNYUGE</a:t>
                </a:r>
              </a:p>
            </p:txBody>
          </p:sp>
          <p:cxnSp>
            <p:nvCxnSpPr>
              <p:cNvPr id="20" name="Google Shape;411;p27">
                <a:extLst>
                  <a:ext uri="{FF2B5EF4-FFF2-40B4-BE49-F238E27FC236}">
                    <a16:creationId xmlns:a16="http://schemas.microsoft.com/office/drawing/2014/main" id="{3670F5DC-3445-01A3-D3E6-DDAFA395AC19}"/>
                  </a:ext>
                </a:extLst>
              </p:cNvPr>
              <p:cNvCxnSpPr/>
              <p:nvPr/>
            </p:nvCxnSpPr>
            <p:spPr>
              <a:xfrm>
                <a:off x="4645" y="3009"/>
                <a:ext cx="908" cy="0"/>
              </a:xfrm>
              <a:prstGeom prst="straightConnector1">
                <a:avLst/>
              </a:prstGeom>
              <a:noFill/>
              <a:ln w="15875" cap="flat" cmpd="sng">
                <a:solidFill>
                  <a:schemeClr val="tx1"/>
                </a:solidFill>
                <a:prstDash val="solid"/>
                <a:round/>
                <a:headEnd type="none" w="med" len="med"/>
                <a:tailEnd type="none" w="med" len="med"/>
              </a:ln>
            </p:spPr>
          </p:cxnSp>
          <p:sp>
            <p:nvSpPr>
              <p:cNvPr id="21" name="Google Shape;412;p27">
                <a:extLst>
                  <a:ext uri="{FF2B5EF4-FFF2-40B4-BE49-F238E27FC236}">
                    <a16:creationId xmlns:a16="http://schemas.microsoft.com/office/drawing/2014/main" id="{07992437-AE50-8398-7BBF-759285714852}"/>
                  </a:ext>
                </a:extLst>
              </p:cNvPr>
              <p:cNvSpPr/>
              <p:nvPr/>
            </p:nvSpPr>
            <p:spPr>
              <a:xfrm>
                <a:off x="5296" y="3042"/>
                <a:ext cx="204" cy="12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1300"/>
                  <a:buFont typeface="Tahoma"/>
                  <a:buNone/>
                </a:pPr>
                <a:r>
                  <a:rPr lang="es-CL" sz="1300" b="0" i="0" u="none" strike="noStrike" cap="none" dirty="0">
                    <a:solidFill>
                      <a:srgbClr val="000000"/>
                    </a:solidFill>
                    <a:latin typeface="Tahoma"/>
                    <a:ea typeface="Tahoma"/>
                    <a:cs typeface="Tahoma"/>
                    <a:sym typeface="Tahoma"/>
                  </a:rPr>
                  <a:t>0..1</a:t>
                </a:r>
                <a:endParaRPr lang="es-CL" sz="1800" b="0" i="0" u="none" strike="noStrike" cap="none" dirty="0">
                  <a:solidFill>
                    <a:schemeClr val="dk1"/>
                  </a:solidFill>
                  <a:latin typeface="Arial"/>
                  <a:ea typeface="Arial"/>
                  <a:cs typeface="Arial"/>
                  <a:sym typeface="Arial"/>
                </a:endParaRPr>
              </a:p>
            </p:txBody>
          </p:sp>
          <p:sp>
            <p:nvSpPr>
              <p:cNvPr id="22" name="Google Shape;413;p27">
                <a:extLst>
                  <a:ext uri="{FF2B5EF4-FFF2-40B4-BE49-F238E27FC236}">
                    <a16:creationId xmlns:a16="http://schemas.microsoft.com/office/drawing/2014/main" id="{45F429BC-17C6-8CC2-E0DF-1186EE558F6A}"/>
                  </a:ext>
                </a:extLst>
              </p:cNvPr>
              <p:cNvSpPr/>
              <p:nvPr/>
            </p:nvSpPr>
            <p:spPr>
              <a:xfrm>
                <a:off x="4689" y="3042"/>
                <a:ext cx="115" cy="12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1300"/>
                  <a:buFont typeface="Tahoma"/>
                  <a:buNone/>
                </a:pPr>
                <a:r>
                  <a:rPr lang="es-CL" sz="1300" b="0" i="0" u="none" strike="noStrike" cap="none" dirty="0">
                    <a:solidFill>
                      <a:srgbClr val="000000"/>
                    </a:solidFill>
                    <a:latin typeface="Tahoma"/>
                    <a:ea typeface="Tahoma"/>
                    <a:cs typeface="Tahoma"/>
                    <a:sym typeface="Tahoma"/>
                  </a:rPr>
                  <a:t>1</a:t>
                </a:r>
                <a:endParaRPr lang="es-CL" sz="1800" b="0" i="0" u="none" strike="noStrike" cap="none" dirty="0">
                  <a:solidFill>
                    <a:schemeClr val="dk1"/>
                  </a:solidFill>
                  <a:latin typeface="Arial"/>
                  <a:ea typeface="Arial"/>
                  <a:cs typeface="Arial"/>
                  <a:sym typeface="Arial"/>
                </a:endParaRPr>
              </a:p>
            </p:txBody>
          </p:sp>
        </p:grpSp>
        <p:sp>
          <p:nvSpPr>
            <p:cNvPr id="38" name="Rectangle 37">
              <a:extLst>
                <a:ext uri="{FF2B5EF4-FFF2-40B4-BE49-F238E27FC236}">
                  <a16:creationId xmlns:a16="http://schemas.microsoft.com/office/drawing/2014/main" id="{8D4AE9FC-3966-CFDA-173B-9D0A92D7587B}"/>
                </a:ext>
              </a:extLst>
            </p:cNvPr>
            <p:cNvSpPr/>
            <p:nvPr/>
          </p:nvSpPr>
          <p:spPr>
            <a:xfrm>
              <a:off x="6393070" y="3121584"/>
              <a:ext cx="252000" cy="252000"/>
            </a:xfrm>
            <a:prstGeom prst="rect">
              <a:avLst/>
            </a:prstGeom>
            <a:noFill/>
            <a:ln w="12700">
              <a:solidFill>
                <a:srgbClr val="D6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grpSp>
      <p:grpSp>
        <p:nvGrpSpPr>
          <p:cNvPr id="41" name="Group 40">
            <a:extLst>
              <a:ext uri="{FF2B5EF4-FFF2-40B4-BE49-F238E27FC236}">
                <a16:creationId xmlns:a16="http://schemas.microsoft.com/office/drawing/2014/main" id="{05B7A244-3620-74A6-442F-B00408468F9C}"/>
              </a:ext>
            </a:extLst>
          </p:cNvPr>
          <p:cNvGrpSpPr/>
          <p:nvPr/>
        </p:nvGrpSpPr>
        <p:grpSpPr>
          <a:xfrm>
            <a:off x="3828256" y="4984750"/>
            <a:ext cx="4535488" cy="1244600"/>
            <a:chOff x="3828256" y="4984750"/>
            <a:chExt cx="4535488" cy="1244600"/>
          </a:xfrm>
        </p:grpSpPr>
        <p:grpSp>
          <p:nvGrpSpPr>
            <p:cNvPr id="30" name="Google Shape;405;p27">
              <a:extLst>
                <a:ext uri="{FF2B5EF4-FFF2-40B4-BE49-F238E27FC236}">
                  <a16:creationId xmlns:a16="http://schemas.microsoft.com/office/drawing/2014/main" id="{761C0737-D7A9-CF3B-E3C1-2AA0A0BBB0F2}"/>
                </a:ext>
              </a:extLst>
            </p:cNvPr>
            <p:cNvGrpSpPr/>
            <p:nvPr/>
          </p:nvGrpSpPr>
          <p:grpSpPr>
            <a:xfrm>
              <a:off x="3828256" y="4984750"/>
              <a:ext cx="4535488" cy="1244600"/>
              <a:chOff x="3642" y="2617"/>
              <a:chExt cx="2857" cy="784"/>
            </a:xfrm>
          </p:grpSpPr>
          <p:sp>
            <p:nvSpPr>
              <p:cNvPr id="31" name="Google Shape;406;p27">
                <a:extLst>
                  <a:ext uri="{FF2B5EF4-FFF2-40B4-BE49-F238E27FC236}">
                    <a16:creationId xmlns:a16="http://schemas.microsoft.com/office/drawing/2014/main" id="{0C4B9C3C-601D-9EAE-2054-42B881D6FFA9}"/>
                  </a:ext>
                </a:extLst>
              </p:cNvPr>
              <p:cNvSpPr/>
              <p:nvPr/>
            </p:nvSpPr>
            <p:spPr>
              <a:xfrm>
                <a:off x="3642" y="2617"/>
                <a:ext cx="2857" cy="78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lang="en-US" sz="1800" dirty="0">
                  <a:solidFill>
                    <a:schemeClr val="dk1"/>
                  </a:solidFill>
                  <a:latin typeface="Calibri"/>
                  <a:ea typeface="Calibri"/>
                  <a:cs typeface="Calibri"/>
                  <a:sym typeface="Calibri"/>
                </a:endParaRPr>
              </a:p>
            </p:txBody>
          </p:sp>
          <p:sp>
            <p:nvSpPr>
              <p:cNvPr id="32" name="Google Shape;407;p27">
                <a:extLst>
                  <a:ext uri="{FF2B5EF4-FFF2-40B4-BE49-F238E27FC236}">
                    <a16:creationId xmlns:a16="http://schemas.microsoft.com/office/drawing/2014/main" id="{950DBFA2-47F4-B703-CA35-DC79865E135B}"/>
                  </a:ext>
                </a:extLst>
              </p:cNvPr>
              <p:cNvSpPr/>
              <p:nvPr/>
            </p:nvSpPr>
            <p:spPr>
              <a:xfrm>
                <a:off x="3786" y="2808"/>
                <a:ext cx="850" cy="392"/>
              </a:xfrm>
              <a:prstGeom prst="rect">
                <a:avLst/>
              </a:prstGeom>
              <a:solidFill>
                <a:srgbClr val="F7AE00"/>
              </a:solidFill>
              <a:ln w="15875"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600" b="1" dirty="0">
                    <a:solidFill>
                      <a:schemeClr val="bg1"/>
                    </a:solidFill>
                    <a:latin typeface="Calibri"/>
                    <a:ea typeface="Calibri"/>
                    <a:cs typeface="Calibri"/>
                    <a:sym typeface="Calibri"/>
                  </a:rPr>
                  <a:t>ASIGNATURA</a:t>
                </a:r>
              </a:p>
            </p:txBody>
          </p:sp>
          <p:sp>
            <p:nvSpPr>
              <p:cNvPr id="33" name="Google Shape;409;p27">
                <a:extLst>
                  <a:ext uri="{FF2B5EF4-FFF2-40B4-BE49-F238E27FC236}">
                    <a16:creationId xmlns:a16="http://schemas.microsoft.com/office/drawing/2014/main" id="{0F9D2056-E482-E7A3-4563-665B5FADE74F}"/>
                  </a:ext>
                </a:extLst>
              </p:cNvPr>
              <p:cNvSpPr/>
              <p:nvPr/>
            </p:nvSpPr>
            <p:spPr>
              <a:xfrm>
                <a:off x="5553" y="2808"/>
                <a:ext cx="745" cy="392"/>
              </a:xfrm>
              <a:prstGeom prst="rect">
                <a:avLst/>
              </a:prstGeom>
              <a:solidFill>
                <a:srgbClr val="F7AE00"/>
              </a:solidFill>
              <a:ln w="15875"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800" b="1" dirty="0">
                    <a:solidFill>
                      <a:schemeClr val="bg1"/>
                    </a:solidFill>
                    <a:latin typeface="Calibri"/>
                    <a:ea typeface="Calibri"/>
                    <a:cs typeface="Calibri"/>
                    <a:sym typeface="Calibri"/>
                  </a:rPr>
                  <a:t>ALUMNO</a:t>
                </a:r>
              </a:p>
            </p:txBody>
          </p:sp>
          <p:cxnSp>
            <p:nvCxnSpPr>
              <p:cNvPr id="34" name="Google Shape;411;p27">
                <a:extLst>
                  <a:ext uri="{FF2B5EF4-FFF2-40B4-BE49-F238E27FC236}">
                    <a16:creationId xmlns:a16="http://schemas.microsoft.com/office/drawing/2014/main" id="{4B42D382-E1A2-F160-7570-A688AC1707CD}"/>
                  </a:ext>
                </a:extLst>
              </p:cNvPr>
              <p:cNvCxnSpPr/>
              <p:nvPr/>
            </p:nvCxnSpPr>
            <p:spPr>
              <a:xfrm>
                <a:off x="4645" y="3009"/>
                <a:ext cx="908" cy="0"/>
              </a:xfrm>
              <a:prstGeom prst="straightConnector1">
                <a:avLst/>
              </a:prstGeom>
              <a:noFill/>
              <a:ln w="15875" cap="flat" cmpd="sng">
                <a:solidFill>
                  <a:schemeClr val="tx1"/>
                </a:solidFill>
                <a:prstDash val="solid"/>
                <a:round/>
                <a:headEnd type="none" w="med" len="med"/>
                <a:tailEnd type="none" w="med" len="med"/>
              </a:ln>
            </p:spPr>
          </p:cxnSp>
          <p:sp>
            <p:nvSpPr>
              <p:cNvPr id="35" name="Google Shape;412;p27">
                <a:extLst>
                  <a:ext uri="{FF2B5EF4-FFF2-40B4-BE49-F238E27FC236}">
                    <a16:creationId xmlns:a16="http://schemas.microsoft.com/office/drawing/2014/main" id="{DC007016-2B2B-2344-1E66-4C1B307FACD3}"/>
                  </a:ext>
                </a:extLst>
              </p:cNvPr>
              <p:cNvSpPr/>
              <p:nvPr/>
            </p:nvSpPr>
            <p:spPr>
              <a:xfrm>
                <a:off x="5311" y="3042"/>
                <a:ext cx="189" cy="12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1300"/>
                  <a:buFont typeface="Tahoma"/>
                  <a:buNone/>
                </a:pPr>
                <a:r>
                  <a:rPr lang="es-CL" sz="1300" b="0" i="0" u="none" strike="noStrike" cap="none" dirty="0">
                    <a:solidFill>
                      <a:srgbClr val="000000"/>
                    </a:solidFill>
                    <a:latin typeface="Tahoma"/>
                    <a:ea typeface="Tahoma"/>
                    <a:cs typeface="Tahoma"/>
                    <a:sym typeface="Tahoma"/>
                  </a:rPr>
                  <a:t>1..*</a:t>
                </a:r>
                <a:endParaRPr lang="es-CL" sz="1800" b="0" i="0" u="none" strike="noStrike" cap="none" dirty="0">
                  <a:solidFill>
                    <a:schemeClr val="dk1"/>
                  </a:solidFill>
                  <a:latin typeface="Arial"/>
                  <a:ea typeface="Arial"/>
                  <a:cs typeface="Arial"/>
                  <a:sym typeface="Arial"/>
                </a:endParaRPr>
              </a:p>
            </p:txBody>
          </p:sp>
          <p:sp>
            <p:nvSpPr>
              <p:cNvPr id="36" name="Google Shape;413;p27">
                <a:extLst>
                  <a:ext uri="{FF2B5EF4-FFF2-40B4-BE49-F238E27FC236}">
                    <a16:creationId xmlns:a16="http://schemas.microsoft.com/office/drawing/2014/main" id="{B4129078-1D59-320C-B549-67DE3DF49C12}"/>
                  </a:ext>
                </a:extLst>
              </p:cNvPr>
              <p:cNvSpPr/>
              <p:nvPr/>
            </p:nvSpPr>
            <p:spPr>
              <a:xfrm>
                <a:off x="4689" y="3042"/>
                <a:ext cx="189" cy="12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1300"/>
                  <a:buFont typeface="Tahoma"/>
                  <a:buNone/>
                </a:pPr>
                <a:r>
                  <a:rPr lang="es-CL" sz="1300" b="0" i="0" u="none" strike="noStrike" cap="none" dirty="0">
                    <a:solidFill>
                      <a:srgbClr val="000000"/>
                    </a:solidFill>
                    <a:latin typeface="Tahoma"/>
                    <a:ea typeface="Tahoma"/>
                    <a:cs typeface="Tahoma"/>
                    <a:sym typeface="Tahoma"/>
                  </a:rPr>
                  <a:t>1..*</a:t>
                </a:r>
                <a:endParaRPr lang="es-CL" sz="1800" b="0" i="0" u="none" strike="noStrike" cap="none" dirty="0">
                  <a:solidFill>
                    <a:schemeClr val="dk1"/>
                  </a:solidFill>
                  <a:latin typeface="Arial"/>
                  <a:ea typeface="Arial"/>
                  <a:cs typeface="Arial"/>
                  <a:sym typeface="Arial"/>
                </a:endParaRPr>
              </a:p>
            </p:txBody>
          </p:sp>
        </p:grpSp>
        <p:sp>
          <p:nvSpPr>
            <p:cNvPr id="39" name="Rectangle 38">
              <a:extLst>
                <a:ext uri="{FF2B5EF4-FFF2-40B4-BE49-F238E27FC236}">
                  <a16:creationId xmlns:a16="http://schemas.microsoft.com/office/drawing/2014/main" id="{1D52DEFC-57E3-5A13-CD36-632A69D36D2C}"/>
                </a:ext>
              </a:extLst>
            </p:cNvPr>
            <p:cNvSpPr/>
            <p:nvPr/>
          </p:nvSpPr>
          <p:spPr>
            <a:xfrm>
              <a:off x="6401595" y="5615988"/>
              <a:ext cx="252000" cy="252000"/>
            </a:xfrm>
            <a:prstGeom prst="rect">
              <a:avLst/>
            </a:prstGeom>
            <a:noFill/>
            <a:ln w="12700">
              <a:solidFill>
                <a:srgbClr val="D6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40" name="Rectangle 39">
              <a:extLst>
                <a:ext uri="{FF2B5EF4-FFF2-40B4-BE49-F238E27FC236}">
                  <a16:creationId xmlns:a16="http://schemas.microsoft.com/office/drawing/2014/main" id="{DD1B9CD6-3B50-E30B-8CAF-A571378F6B0B}"/>
                </a:ext>
              </a:extLst>
            </p:cNvPr>
            <p:cNvSpPr/>
            <p:nvPr/>
          </p:nvSpPr>
          <p:spPr>
            <a:xfrm>
              <a:off x="5420519" y="5615988"/>
              <a:ext cx="252000" cy="252000"/>
            </a:xfrm>
            <a:prstGeom prst="rect">
              <a:avLst/>
            </a:prstGeom>
            <a:noFill/>
            <a:ln w="12700">
              <a:solidFill>
                <a:srgbClr val="D600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grpSp>
    </p:spTree>
    <p:extLst>
      <p:ext uri="{BB962C8B-B14F-4D97-AF65-F5344CB8AC3E}">
        <p14:creationId xmlns:p14="http://schemas.microsoft.com/office/powerpoint/2010/main" val="380810937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4409D-5F2A-E45E-34A6-4D3AAB0CA0D8}"/>
              </a:ext>
            </a:extLst>
          </p:cNvPr>
          <p:cNvSpPr>
            <a:spLocks noGrp="1"/>
          </p:cNvSpPr>
          <p:nvPr>
            <p:ph type="title"/>
          </p:nvPr>
        </p:nvSpPr>
        <p:spPr/>
        <p:txBody>
          <a:bodyPr/>
          <a:lstStyle/>
          <a:p>
            <a:r>
              <a:rPr lang="es-CL" dirty="0"/>
              <a:t>Semántica de los Datos</a:t>
            </a:r>
            <a:br>
              <a:rPr lang="es-CL" dirty="0"/>
            </a:br>
            <a:r>
              <a:rPr lang="es-CL" sz="2800" dirty="0">
                <a:solidFill>
                  <a:srgbClr val="004B85"/>
                </a:solidFill>
              </a:rPr>
              <a:t>II. Grado</a:t>
            </a:r>
            <a:endParaRPr lang="es-CL" sz="2800" dirty="0"/>
          </a:p>
        </p:txBody>
      </p:sp>
      <p:sp>
        <p:nvSpPr>
          <p:cNvPr id="3" name="Content Placeholder 2">
            <a:extLst>
              <a:ext uri="{FF2B5EF4-FFF2-40B4-BE49-F238E27FC236}">
                <a16:creationId xmlns:a16="http://schemas.microsoft.com/office/drawing/2014/main" id="{632A92F4-3966-FFB3-494B-107749AB7FA0}"/>
              </a:ext>
            </a:extLst>
          </p:cNvPr>
          <p:cNvSpPr>
            <a:spLocks noGrp="1"/>
          </p:cNvSpPr>
          <p:nvPr>
            <p:ph idx="1"/>
          </p:nvPr>
        </p:nvSpPr>
        <p:spPr/>
        <p:txBody>
          <a:bodyPr/>
          <a:lstStyle/>
          <a:p>
            <a:r>
              <a:rPr lang="es-ES" dirty="0"/>
              <a:t>Se define como el número de tipos o clases de entidades que participan en una asociación.</a:t>
            </a:r>
          </a:p>
          <a:p>
            <a:r>
              <a:rPr lang="es-ES" dirty="0"/>
              <a:t>Tipos de asociaciones según el grado:</a:t>
            </a:r>
          </a:p>
          <a:p>
            <a:pPr lvl="1"/>
            <a:r>
              <a:rPr lang="es-ES" dirty="0"/>
              <a:t>Unaria</a:t>
            </a:r>
          </a:p>
          <a:p>
            <a:pPr lvl="1"/>
            <a:r>
              <a:rPr lang="es-ES" dirty="0"/>
              <a:t>Binaria</a:t>
            </a:r>
          </a:p>
          <a:p>
            <a:pPr lvl="1"/>
            <a:r>
              <a:rPr lang="es-ES" dirty="0"/>
              <a:t>Ternaria</a:t>
            </a:r>
          </a:p>
          <a:p>
            <a:pPr lvl="1"/>
            <a:r>
              <a:rPr lang="es-ES" dirty="0"/>
              <a:t>N-aria</a:t>
            </a:r>
          </a:p>
        </p:txBody>
      </p:sp>
      <p:sp>
        <p:nvSpPr>
          <p:cNvPr id="4" name="Slide Number Placeholder 3">
            <a:extLst>
              <a:ext uri="{FF2B5EF4-FFF2-40B4-BE49-F238E27FC236}">
                <a16:creationId xmlns:a16="http://schemas.microsoft.com/office/drawing/2014/main" id="{29967ED8-193F-C5F8-F846-80456F517C2D}"/>
              </a:ext>
            </a:extLst>
          </p:cNvPr>
          <p:cNvSpPr>
            <a:spLocks noGrp="1"/>
          </p:cNvSpPr>
          <p:nvPr>
            <p:ph type="sldNum" sz="quarter" idx="12"/>
          </p:nvPr>
        </p:nvSpPr>
        <p:spPr/>
        <p:txBody>
          <a:bodyPr/>
          <a:lstStyle/>
          <a:p>
            <a:fld id="{53277F46-3D48-465E-89EF-2F849361E787}" type="slidenum">
              <a:rPr lang="es-CL" smtClean="0"/>
              <a:t>32</a:t>
            </a:fld>
            <a:endParaRPr lang="es-CL"/>
          </a:p>
        </p:txBody>
      </p:sp>
    </p:spTree>
    <p:extLst>
      <p:ext uri="{BB962C8B-B14F-4D97-AF65-F5344CB8AC3E}">
        <p14:creationId xmlns:p14="http://schemas.microsoft.com/office/powerpoint/2010/main" val="6450578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4409D-5F2A-E45E-34A6-4D3AAB0CA0D8}"/>
              </a:ext>
            </a:extLst>
          </p:cNvPr>
          <p:cNvSpPr>
            <a:spLocks noGrp="1"/>
          </p:cNvSpPr>
          <p:nvPr>
            <p:ph type="title"/>
          </p:nvPr>
        </p:nvSpPr>
        <p:spPr/>
        <p:txBody>
          <a:bodyPr/>
          <a:lstStyle/>
          <a:p>
            <a:r>
              <a:rPr lang="es-CL" dirty="0"/>
              <a:t>Semántica de los Datos</a:t>
            </a:r>
            <a:br>
              <a:rPr lang="es-CL" dirty="0"/>
            </a:br>
            <a:r>
              <a:rPr lang="es-CL" sz="2800" dirty="0">
                <a:solidFill>
                  <a:srgbClr val="004B85"/>
                </a:solidFill>
              </a:rPr>
              <a:t>II. Grado</a:t>
            </a:r>
            <a:endParaRPr lang="es-CL" sz="2800" dirty="0"/>
          </a:p>
        </p:txBody>
      </p:sp>
      <p:sp>
        <p:nvSpPr>
          <p:cNvPr id="3" name="Content Placeholder 2">
            <a:extLst>
              <a:ext uri="{FF2B5EF4-FFF2-40B4-BE49-F238E27FC236}">
                <a16:creationId xmlns:a16="http://schemas.microsoft.com/office/drawing/2014/main" id="{632A92F4-3966-FFB3-494B-107749AB7FA0}"/>
              </a:ext>
            </a:extLst>
          </p:cNvPr>
          <p:cNvSpPr>
            <a:spLocks noGrp="1"/>
          </p:cNvSpPr>
          <p:nvPr>
            <p:ph idx="1"/>
          </p:nvPr>
        </p:nvSpPr>
        <p:spPr/>
        <p:txBody>
          <a:bodyPr/>
          <a:lstStyle/>
          <a:p>
            <a:pPr marL="0" indent="0">
              <a:buNone/>
            </a:pPr>
            <a:r>
              <a:rPr lang="es-ES" b="1" dirty="0">
                <a:solidFill>
                  <a:srgbClr val="004B85"/>
                </a:solidFill>
              </a:rPr>
              <a:t>Asociación Unaria: </a:t>
            </a:r>
            <a:r>
              <a:rPr lang="es-ES" dirty="0"/>
              <a:t>asociación que considera un solo tipo de entidades que se relaciona consigo misma.</a:t>
            </a:r>
          </a:p>
        </p:txBody>
      </p:sp>
      <p:sp>
        <p:nvSpPr>
          <p:cNvPr id="4" name="Slide Number Placeholder 3">
            <a:extLst>
              <a:ext uri="{FF2B5EF4-FFF2-40B4-BE49-F238E27FC236}">
                <a16:creationId xmlns:a16="http://schemas.microsoft.com/office/drawing/2014/main" id="{29967ED8-193F-C5F8-F846-80456F517C2D}"/>
              </a:ext>
            </a:extLst>
          </p:cNvPr>
          <p:cNvSpPr>
            <a:spLocks noGrp="1"/>
          </p:cNvSpPr>
          <p:nvPr>
            <p:ph type="sldNum" sz="quarter" idx="12"/>
          </p:nvPr>
        </p:nvSpPr>
        <p:spPr/>
        <p:txBody>
          <a:bodyPr/>
          <a:lstStyle/>
          <a:p>
            <a:fld id="{53277F46-3D48-465E-89EF-2F849361E787}" type="slidenum">
              <a:rPr lang="es-CL" smtClean="0"/>
              <a:t>33</a:t>
            </a:fld>
            <a:endParaRPr lang="es-CL"/>
          </a:p>
        </p:txBody>
      </p:sp>
      <p:grpSp>
        <p:nvGrpSpPr>
          <p:cNvPr id="5" name="Group 4">
            <a:extLst>
              <a:ext uri="{FF2B5EF4-FFF2-40B4-BE49-F238E27FC236}">
                <a16:creationId xmlns:a16="http://schemas.microsoft.com/office/drawing/2014/main" id="{F12920F1-5252-31D6-4A0B-02815AB63762}"/>
              </a:ext>
            </a:extLst>
          </p:cNvPr>
          <p:cNvGrpSpPr/>
          <p:nvPr/>
        </p:nvGrpSpPr>
        <p:grpSpPr>
          <a:xfrm>
            <a:off x="1387229" y="3912236"/>
            <a:ext cx="2955654" cy="959697"/>
            <a:chOff x="2051014" y="3370369"/>
            <a:chExt cx="2955654" cy="959697"/>
          </a:xfrm>
        </p:grpSpPr>
        <p:sp>
          <p:nvSpPr>
            <p:cNvPr id="6" name="Rectangle 5">
              <a:extLst>
                <a:ext uri="{FF2B5EF4-FFF2-40B4-BE49-F238E27FC236}">
                  <a16:creationId xmlns:a16="http://schemas.microsoft.com/office/drawing/2014/main" id="{CA9FE982-864A-A51B-7A0A-C76205F04525}"/>
                </a:ext>
              </a:extLst>
            </p:cNvPr>
            <p:cNvSpPr/>
            <p:nvPr/>
          </p:nvSpPr>
          <p:spPr>
            <a:xfrm>
              <a:off x="2051014" y="3531565"/>
              <a:ext cx="1469814" cy="623146"/>
            </a:xfrm>
            <a:prstGeom prst="rect">
              <a:avLst/>
            </a:prstGeom>
            <a:solidFill>
              <a:srgbClr val="F7A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PERSONA</a:t>
              </a:r>
            </a:p>
          </p:txBody>
        </p:sp>
        <p:cxnSp>
          <p:nvCxnSpPr>
            <p:cNvPr id="7" name="Connector: Elbow 6">
              <a:extLst>
                <a:ext uri="{FF2B5EF4-FFF2-40B4-BE49-F238E27FC236}">
                  <a16:creationId xmlns:a16="http://schemas.microsoft.com/office/drawing/2014/main" id="{DF9BC5A1-C47F-7987-032F-F3F9CC996794}"/>
                </a:ext>
              </a:extLst>
            </p:cNvPr>
            <p:cNvCxnSpPr>
              <a:cxnSpLocks/>
              <a:stCxn id="6" idx="2"/>
              <a:endCxn id="6" idx="0"/>
            </p:cNvCxnSpPr>
            <p:nvPr/>
          </p:nvCxnSpPr>
          <p:spPr>
            <a:xfrm rot="5400000" flipH="1">
              <a:off x="2474348" y="3843138"/>
              <a:ext cx="623146" cy="12700"/>
            </a:xfrm>
            <a:prstGeom prst="bentConnector5">
              <a:avLst>
                <a:gd name="adj1" fmla="val -36685"/>
                <a:gd name="adj2" fmla="val -9741331"/>
                <a:gd name="adj3" fmla="val 136685"/>
              </a:avLst>
            </a:prstGeom>
            <a:ln w="12700">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8F59125-74A3-0062-4C54-A43E00121982}"/>
                </a:ext>
              </a:extLst>
            </p:cNvPr>
            <p:cNvSpPr txBox="1"/>
            <p:nvPr/>
          </p:nvSpPr>
          <p:spPr>
            <a:xfrm>
              <a:off x="4097124" y="3717338"/>
              <a:ext cx="909544" cy="276999"/>
            </a:xfrm>
            <a:prstGeom prst="rect">
              <a:avLst/>
            </a:prstGeom>
            <a:noFill/>
          </p:spPr>
          <p:txBody>
            <a:bodyPr wrap="none" rtlCol="0">
              <a:spAutoFit/>
            </a:bodyPr>
            <a:lstStyle/>
            <a:p>
              <a:r>
                <a:rPr lang="es-CL" sz="1200" dirty="0"/>
                <a:t>Casado-con</a:t>
              </a:r>
            </a:p>
          </p:txBody>
        </p:sp>
        <p:sp>
          <p:nvSpPr>
            <p:cNvPr id="9" name="Oval 8">
              <a:extLst>
                <a:ext uri="{FF2B5EF4-FFF2-40B4-BE49-F238E27FC236}">
                  <a16:creationId xmlns:a16="http://schemas.microsoft.com/office/drawing/2014/main" id="{B38E2839-9828-2801-B9B1-1CA27111A28D}"/>
                </a:ext>
              </a:extLst>
            </p:cNvPr>
            <p:cNvSpPr/>
            <p:nvPr/>
          </p:nvSpPr>
          <p:spPr>
            <a:xfrm>
              <a:off x="2741835" y="3370369"/>
              <a:ext cx="81552" cy="7768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10" name="Oval 9">
              <a:extLst>
                <a:ext uri="{FF2B5EF4-FFF2-40B4-BE49-F238E27FC236}">
                  <a16:creationId xmlns:a16="http://schemas.microsoft.com/office/drawing/2014/main" id="{51DDDC6E-E7D9-8BA3-2C40-CBA9A883663C}"/>
                </a:ext>
              </a:extLst>
            </p:cNvPr>
            <p:cNvSpPr/>
            <p:nvPr/>
          </p:nvSpPr>
          <p:spPr>
            <a:xfrm>
              <a:off x="2751495" y="4252384"/>
              <a:ext cx="81552" cy="7768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grpSp>
      <p:grpSp>
        <p:nvGrpSpPr>
          <p:cNvPr id="11" name="Group 10">
            <a:extLst>
              <a:ext uri="{FF2B5EF4-FFF2-40B4-BE49-F238E27FC236}">
                <a16:creationId xmlns:a16="http://schemas.microsoft.com/office/drawing/2014/main" id="{B13B2116-8A7D-4AF4-1DEC-27E6629A0BED}"/>
              </a:ext>
            </a:extLst>
          </p:cNvPr>
          <p:cNvGrpSpPr/>
          <p:nvPr/>
        </p:nvGrpSpPr>
        <p:grpSpPr>
          <a:xfrm>
            <a:off x="4919179" y="4029337"/>
            <a:ext cx="2624368" cy="911425"/>
            <a:chOff x="7964134" y="3537915"/>
            <a:chExt cx="2624368" cy="911425"/>
          </a:xfrm>
        </p:grpSpPr>
        <p:sp>
          <p:nvSpPr>
            <p:cNvPr id="12" name="Rectangle 11">
              <a:extLst>
                <a:ext uri="{FF2B5EF4-FFF2-40B4-BE49-F238E27FC236}">
                  <a16:creationId xmlns:a16="http://schemas.microsoft.com/office/drawing/2014/main" id="{2A2B13DD-C06B-FA0D-7C8A-3A32A5E06638}"/>
                </a:ext>
              </a:extLst>
            </p:cNvPr>
            <p:cNvSpPr/>
            <p:nvPr/>
          </p:nvSpPr>
          <p:spPr>
            <a:xfrm>
              <a:off x="7964134" y="3537915"/>
              <a:ext cx="1469814" cy="623146"/>
            </a:xfrm>
            <a:prstGeom prst="rect">
              <a:avLst/>
            </a:prstGeom>
            <a:solidFill>
              <a:srgbClr val="F7A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EMPLEADO</a:t>
              </a:r>
            </a:p>
          </p:txBody>
        </p:sp>
        <p:cxnSp>
          <p:nvCxnSpPr>
            <p:cNvPr id="13" name="Connector: Elbow 12">
              <a:extLst>
                <a:ext uri="{FF2B5EF4-FFF2-40B4-BE49-F238E27FC236}">
                  <a16:creationId xmlns:a16="http://schemas.microsoft.com/office/drawing/2014/main" id="{6D921CC7-210D-4D2F-E5D9-00AA0E6062F7}"/>
                </a:ext>
              </a:extLst>
            </p:cNvPr>
            <p:cNvCxnSpPr>
              <a:cxnSpLocks/>
              <a:stCxn id="12" idx="2"/>
              <a:endCxn id="12" idx="0"/>
            </p:cNvCxnSpPr>
            <p:nvPr/>
          </p:nvCxnSpPr>
          <p:spPr>
            <a:xfrm rot="5400000" flipH="1">
              <a:off x="8387468" y="3849488"/>
              <a:ext cx="623146" cy="12700"/>
            </a:xfrm>
            <a:prstGeom prst="bentConnector5">
              <a:avLst>
                <a:gd name="adj1" fmla="val -47385"/>
                <a:gd name="adj2" fmla="val -9453331"/>
                <a:gd name="adj3" fmla="val 136685"/>
              </a:avLst>
            </a:prstGeom>
            <a:ln w="12700">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EC8C9C6-7BC2-801B-4378-29B8E855B730}"/>
                </a:ext>
              </a:extLst>
            </p:cNvPr>
            <p:cNvSpPr txBox="1"/>
            <p:nvPr/>
          </p:nvSpPr>
          <p:spPr>
            <a:xfrm>
              <a:off x="9955380" y="3704638"/>
              <a:ext cx="633122" cy="276999"/>
            </a:xfrm>
            <a:prstGeom prst="rect">
              <a:avLst/>
            </a:prstGeom>
            <a:noFill/>
          </p:spPr>
          <p:txBody>
            <a:bodyPr wrap="none" rtlCol="0">
              <a:spAutoFit/>
            </a:bodyPr>
            <a:lstStyle/>
            <a:p>
              <a:r>
                <a:rPr lang="es-CL" sz="1200" dirty="0"/>
                <a:t>Jefe-de</a:t>
              </a:r>
            </a:p>
          </p:txBody>
        </p:sp>
        <p:cxnSp>
          <p:nvCxnSpPr>
            <p:cNvPr id="15" name="Straight Arrow Connector 14">
              <a:extLst>
                <a:ext uri="{FF2B5EF4-FFF2-40B4-BE49-F238E27FC236}">
                  <a16:creationId xmlns:a16="http://schemas.microsoft.com/office/drawing/2014/main" id="{77A3E500-77C5-21AD-0B44-5C0D204C2F64}"/>
                </a:ext>
              </a:extLst>
            </p:cNvPr>
            <p:cNvCxnSpPr>
              <a:cxnSpLocks/>
            </p:cNvCxnSpPr>
            <p:nvPr/>
          </p:nvCxnSpPr>
          <p:spPr>
            <a:xfrm flipV="1">
              <a:off x="8705391" y="4240214"/>
              <a:ext cx="0" cy="209126"/>
            </a:xfrm>
            <a:prstGeom prst="straightConnector1">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FA010B5-09FF-077F-BA9A-EBE7C46F9F98}"/>
                </a:ext>
              </a:extLst>
            </p:cNvPr>
            <p:cNvSpPr/>
            <p:nvPr/>
          </p:nvSpPr>
          <p:spPr>
            <a:xfrm>
              <a:off x="8664615" y="4337264"/>
              <a:ext cx="81552" cy="7768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grpSp>
      <p:grpSp>
        <p:nvGrpSpPr>
          <p:cNvPr id="17" name="Group 16">
            <a:extLst>
              <a:ext uri="{FF2B5EF4-FFF2-40B4-BE49-F238E27FC236}">
                <a16:creationId xmlns:a16="http://schemas.microsoft.com/office/drawing/2014/main" id="{BFD01F49-BAEA-44ED-CC1F-C33C363FF5FD}"/>
              </a:ext>
            </a:extLst>
          </p:cNvPr>
          <p:cNvGrpSpPr/>
          <p:nvPr/>
        </p:nvGrpSpPr>
        <p:grpSpPr>
          <a:xfrm>
            <a:off x="8120914" y="3791492"/>
            <a:ext cx="3048074" cy="1199725"/>
            <a:chOff x="1909766" y="3255789"/>
            <a:chExt cx="3048074" cy="1199725"/>
          </a:xfrm>
        </p:grpSpPr>
        <p:grpSp>
          <p:nvGrpSpPr>
            <p:cNvPr id="18" name="Group 17">
              <a:extLst>
                <a:ext uri="{FF2B5EF4-FFF2-40B4-BE49-F238E27FC236}">
                  <a16:creationId xmlns:a16="http://schemas.microsoft.com/office/drawing/2014/main" id="{345693F0-3CF3-D6FC-1708-CF8CEF601364}"/>
                </a:ext>
              </a:extLst>
            </p:cNvPr>
            <p:cNvGrpSpPr/>
            <p:nvPr/>
          </p:nvGrpSpPr>
          <p:grpSpPr>
            <a:xfrm>
              <a:off x="1909766" y="3544089"/>
              <a:ext cx="3048074" cy="911425"/>
              <a:chOff x="7964134" y="3537915"/>
              <a:chExt cx="3048074" cy="911425"/>
            </a:xfrm>
          </p:grpSpPr>
          <p:sp>
            <p:nvSpPr>
              <p:cNvPr id="21" name="Rectangle 20">
                <a:extLst>
                  <a:ext uri="{FF2B5EF4-FFF2-40B4-BE49-F238E27FC236}">
                    <a16:creationId xmlns:a16="http://schemas.microsoft.com/office/drawing/2014/main" id="{AF7F42DE-6980-2DA7-316F-FBD012BA6369}"/>
                  </a:ext>
                </a:extLst>
              </p:cNvPr>
              <p:cNvSpPr/>
              <p:nvPr/>
            </p:nvSpPr>
            <p:spPr>
              <a:xfrm>
                <a:off x="7964134" y="3537915"/>
                <a:ext cx="1469814" cy="623146"/>
              </a:xfrm>
              <a:prstGeom prst="rect">
                <a:avLst/>
              </a:prstGeom>
              <a:solidFill>
                <a:srgbClr val="F7A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PRODUCTO</a:t>
                </a:r>
              </a:p>
            </p:txBody>
          </p:sp>
          <p:cxnSp>
            <p:nvCxnSpPr>
              <p:cNvPr id="22" name="Connector: Elbow 21">
                <a:extLst>
                  <a:ext uri="{FF2B5EF4-FFF2-40B4-BE49-F238E27FC236}">
                    <a16:creationId xmlns:a16="http://schemas.microsoft.com/office/drawing/2014/main" id="{4A729D28-5AC5-FDD2-9911-89D1D2D8E7D7}"/>
                  </a:ext>
                </a:extLst>
              </p:cNvPr>
              <p:cNvCxnSpPr>
                <a:cxnSpLocks/>
                <a:stCxn id="21" idx="2"/>
                <a:endCxn id="21" idx="0"/>
              </p:cNvCxnSpPr>
              <p:nvPr/>
            </p:nvCxnSpPr>
            <p:spPr>
              <a:xfrm rot="5400000" flipH="1">
                <a:off x="8387468" y="3849488"/>
                <a:ext cx="623146" cy="12700"/>
              </a:xfrm>
              <a:prstGeom prst="bentConnector5">
                <a:avLst>
                  <a:gd name="adj1" fmla="val -47385"/>
                  <a:gd name="adj2" fmla="val -9453331"/>
                  <a:gd name="adj3" fmla="val 146468"/>
                </a:avLst>
              </a:prstGeom>
              <a:ln w="12700">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824AA7C-7A67-6C00-5CAA-CAD290264473}"/>
                  </a:ext>
                </a:extLst>
              </p:cNvPr>
              <p:cNvSpPr txBox="1"/>
              <p:nvPr/>
            </p:nvSpPr>
            <p:spPr>
              <a:xfrm>
                <a:off x="9955380" y="3704638"/>
                <a:ext cx="1056828" cy="276999"/>
              </a:xfrm>
              <a:prstGeom prst="rect">
                <a:avLst/>
              </a:prstGeom>
              <a:noFill/>
            </p:spPr>
            <p:txBody>
              <a:bodyPr wrap="none" rtlCol="0">
                <a:spAutoFit/>
              </a:bodyPr>
              <a:lstStyle/>
              <a:p>
                <a:r>
                  <a:rPr lang="es-CL" sz="1200" dirty="0"/>
                  <a:t>Componentes</a:t>
                </a:r>
              </a:p>
            </p:txBody>
          </p:sp>
          <p:cxnSp>
            <p:nvCxnSpPr>
              <p:cNvPr id="24" name="Straight Arrow Connector 23">
                <a:extLst>
                  <a:ext uri="{FF2B5EF4-FFF2-40B4-BE49-F238E27FC236}">
                    <a16:creationId xmlns:a16="http://schemas.microsoft.com/office/drawing/2014/main" id="{890992FA-70FF-A5A4-C3DB-5EECD5C61E17}"/>
                  </a:ext>
                </a:extLst>
              </p:cNvPr>
              <p:cNvCxnSpPr>
                <a:cxnSpLocks/>
              </p:cNvCxnSpPr>
              <p:nvPr/>
            </p:nvCxnSpPr>
            <p:spPr>
              <a:xfrm flipV="1">
                <a:off x="8705391" y="4240214"/>
                <a:ext cx="0" cy="209126"/>
              </a:xfrm>
              <a:prstGeom prst="straightConnector1">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AAD8DBA2-E53C-BB64-27E9-8C0C8F4E5B85}"/>
                  </a:ext>
                </a:extLst>
              </p:cNvPr>
              <p:cNvSpPr/>
              <p:nvPr/>
            </p:nvSpPr>
            <p:spPr>
              <a:xfrm>
                <a:off x="8664615" y="4337264"/>
                <a:ext cx="81552" cy="7768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grpSp>
        <p:cxnSp>
          <p:nvCxnSpPr>
            <p:cNvPr id="19" name="Straight Arrow Connector 18">
              <a:extLst>
                <a:ext uri="{FF2B5EF4-FFF2-40B4-BE49-F238E27FC236}">
                  <a16:creationId xmlns:a16="http://schemas.microsoft.com/office/drawing/2014/main" id="{8C0D1CCE-A097-46B5-F034-0415285108BB}"/>
                </a:ext>
              </a:extLst>
            </p:cNvPr>
            <p:cNvCxnSpPr>
              <a:cxnSpLocks/>
            </p:cNvCxnSpPr>
            <p:nvPr/>
          </p:nvCxnSpPr>
          <p:spPr>
            <a:xfrm>
              <a:off x="2638323" y="3255789"/>
              <a:ext cx="0" cy="209126"/>
            </a:xfrm>
            <a:prstGeom prst="straightConnector1">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4878359-A50B-4DF8-7D3A-92DA571BA09E}"/>
                </a:ext>
              </a:extLst>
            </p:cNvPr>
            <p:cNvSpPr/>
            <p:nvPr/>
          </p:nvSpPr>
          <p:spPr>
            <a:xfrm>
              <a:off x="2597547" y="3296554"/>
              <a:ext cx="81552" cy="7768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grpSp>
      <p:sp>
        <p:nvSpPr>
          <p:cNvPr id="26" name="TextBox 25">
            <a:extLst>
              <a:ext uri="{FF2B5EF4-FFF2-40B4-BE49-F238E27FC236}">
                <a16:creationId xmlns:a16="http://schemas.microsoft.com/office/drawing/2014/main" id="{A90154D7-1F87-7CDD-3D65-3E3B7B624BD0}"/>
              </a:ext>
            </a:extLst>
          </p:cNvPr>
          <p:cNvSpPr txBox="1"/>
          <p:nvPr/>
        </p:nvSpPr>
        <p:spPr>
          <a:xfrm>
            <a:off x="1387229" y="3288142"/>
            <a:ext cx="2955654" cy="338554"/>
          </a:xfrm>
          <a:prstGeom prst="rect">
            <a:avLst/>
          </a:prstGeom>
          <a:noFill/>
          <a:ln>
            <a:noFill/>
          </a:ln>
        </p:spPr>
        <p:txBody>
          <a:bodyPr wrap="square" rtlCol="0">
            <a:spAutoFit/>
          </a:bodyPr>
          <a:lstStyle/>
          <a:p>
            <a:pPr algn="ctr"/>
            <a:r>
              <a:rPr lang="es-CL" sz="1600" b="1" dirty="0"/>
              <a:t>1:1</a:t>
            </a:r>
          </a:p>
        </p:txBody>
      </p:sp>
      <p:sp>
        <p:nvSpPr>
          <p:cNvPr id="27" name="TextBox 26">
            <a:extLst>
              <a:ext uri="{FF2B5EF4-FFF2-40B4-BE49-F238E27FC236}">
                <a16:creationId xmlns:a16="http://schemas.microsoft.com/office/drawing/2014/main" id="{959AE7A3-AA3E-51E3-2556-8EDAF623BFCD}"/>
              </a:ext>
            </a:extLst>
          </p:cNvPr>
          <p:cNvSpPr txBox="1"/>
          <p:nvPr/>
        </p:nvSpPr>
        <p:spPr>
          <a:xfrm>
            <a:off x="4919179" y="3284016"/>
            <a:ext cx="2624368" cy="338554"/>
          </a:xfrm>
          <a:prstGeom prst="rect">
            <a:avLst/>
          </a:prstGeom>
          <a:noFill/>
          <a:ln>
            <a:noFill/>
          </a:ln>
        </p:spPr>
        <p:txBody>
          <a:bodyPr wrap="square" rtlCol="0">
            <a:spAutoFit/>
          </a:bodyPr>
          <a:lstStyle/>
          <a:p>
            <a:pPr algn="ctr"/>
            <a:r>
              <a:rPr lang="es-CL" sz="1600" b="1" dirty="0"/>
              <a:t>1:N</a:t>
            </a:r>
          </a:p>
        </p:txBody>
      </p:sp>
      <p:sp>
        <p:nvSpPr>
          <p:cNvPr id="28" name="TextBox 27">
            <a:extLst>
              <a:ext uri="{FF2B5EF4-FFF2-40B4-BE49-F238E27FC236}">
                <a16:creationId xmlns:a16="http://schemas.microsoft.com/office/drawing/2014/main" id="{9CC6DDA1-C077-825F-8B24-6AA57DFD38F2}"/>
              </a:ext>
            </a:extLst>
          </p:cNvPr>
          <p:cNvSpPr txBox="1"/>
          <p:nvPr/>
        </p:nvSpPr>
        <p:spPr>
          <a:xfrm>
            <a:off x="8119841" y="3278222"/>
            <a:ext cx="3049141" cy="338554"/>
          </a:xfrm>
          <a:prstGeom prst="rect">
            <a:avLst/>
          </a:prstGeom>
          <a:noFill/>
          <a:ln>
            <a:noFill/>
          </a:ln>
        </p:spPr>
        <p:txBody>
          <a:bodyPr wrap="square" rtlCol="0">
            <a:spAutoFit/>
          </a:bodyPr>
          <a:lstStyle/>
          <a:p>
            <a:pPr algn="ctr"/>
            <a:r>
              <a:rPr lang="es-CL" sz="1600" b="1" dirty="0"/>
              <a:t>M:N</a:t>
            </a:r>
          </a:p>
        </p:txBody>
      </p:sp>
      <p:sp>
        <p:nvSpPr>
          <p:cNvPr id="29" name="TextBox 28">
            <a:extLst>
              <a:ext uri="{FF2B5EF4-FFF2-40B4-BE49-F238E27FC236}">
                <a16:creationId xmlns:a16="http://schemas.microsoft.com/office/drawing/2014/main" id="{B9657F3C-0653-DC0A-1E68-7C11D4214749}"/>
              </a:ext>
            </a:extLst>
          </p:cNvPr>
          <p:cNvSpPr txBox="1"/>
          <p:nvPr/>
        </p:nvSpPr>
        <p:spPr>
          <a:xfrm>
            <a:off x="1264750" y="5742775"/>
            <a:ext cx="9662500" cy="408623"/>
          </a:xfrm>
          <a:prstGeom prst="roundRect">
            <a:avLst/>
          </a:prstGeom>
          <a:solidFill>
            <a:srgbClr val="F7AE00">
              <a:alpha val="20000"/>
            </a:srgbClr>
          </a:solidFill>
        </p:spPr>
        <p:txBody>
          <a:bodyPr wrap="square" rtlCol="0">
            <a:spAutoFit/>
          </a:bodyPr>
          <a:lstStyle/>
          <a:p>
            <a:pPr algn="ctr"/>
            <a:r>
              <a:rPr lang="es-ES" dirty="0"/>
              <a:t>En asociaciones unarias es conveniente aclarar los roles de los vínculos para evitar ambigüedades.</a:t>
            </a:r>
          </a:p>
        </p:txBody>
      </p:sp>
    </p:spTree>
    <p:extLst>
      <p:ext uri="{BB962C8B-B14F-4D97-AF65-F5344CB8AC3E}">
        <p14:creationId xmlns:p14="http://schemas.microsoft.com/office/powerpoint/2010/main" val="66684509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4409D-5F2A-E45E-34A6-4D3AAB0CA0D8}"/>
              </a:ext>
            </a:extLst>
          </p:cNvPr>
          <p:cNvSpPr>
            <a:spLocks noGrp="1"/>
          </p:cNvSpPr>
          <p:nvPr>
            <p:ph type="title"/>
          </p:nvPr>
        </p:nvSpPr>
        <p:spPr/>
        <p:txBody>
          <a:bodyPr/>
          <a:lstStyle/>
          <a:p>
            <a:r>
              <a:rPr lang="es-CL" dirty="0"/>
              <a:t>Semántica de los Datos</a:t>
            </a:r>
            <a:br>
              <a:rPr lang="es-CL" dirty="0"/>
            </a:br>
            <a:r>
              <a:rPr lang="es-CL" sz="2800" dirty="0">
                <a:solidFill>
                  <a:srgbClr val="004B85"/>
                </a:solidFill>
              </a:rPr>
              <a:t>II. Grado</a:t>
            </a:r>
            <a:endParaRPr lang="es-CL" sz="2800" dirty="0"/>
          </a:p>
        </p:txBody>
      </p:sp>
      <p:sp>
        <p:nvSpPr>
          <p:cNvPr id="3" name="Content Placeholder 2">
            <a:extLst>
              <a:ext uri="{FF2B5EF4-FFF2-40B4-BE49-F238E27FC236}">
                <a16:creationId xmlns:a16="http://schemas.microsoft.com/office/drawing/2014/main" id="{632A92F4-3966-FFB3-494B-107749AB7FA0}"/>
              </a:ext>
            </a:extLst>
          </p:cNvPr>
          <p:cNvSpPr>
            <a:spLocks noGrp="1"/>
          </p:cNvSpPr>
          <p:nvPr>
            <p:ph idx="1"/>
          </p:nvPr>
        </p:nvSpPr>
        <p:spPr/>
        <p:txBody>
          <a:bodyPr/>
          <a:lstStyle/>
          <a:p>
            <a:pPr marL="0" indent="0">
              <a:buNone/>
            </a:pPr>
            <a:r>
              <a:rPr lang="es-ES" b="1" dirty="0">
                <a:solidFill>
                  <a:srgbClr val="004B85"/>
                </a:solidFill>
              </a:rPr>
              <a:t>Asociación Binaria: </a:t>
            </a:r>
            <a:r>
              <a:rPr lang="es-ES" dirty="0"/>
              <a:t>relación conformada por dos tipos de entidades asociadas entre sí.</a:t>
            </a:r>
          </a:p>
        </p:txBody>
      </p:sp>
      <p:sp>
        <p:nvSpPr>
          <p:cNvPr id="4" name="Slide Number Placeholder 3">
            <a:extLst>
              <a:ext uri="{FF2B5EF4-FFF2-40B4-BE49-F238E27FC236}">
                <a16:creationId xmlns:a16="http://schemas.microsoft.com/office/drawing/2014/main" id="{29967ED8-193F-C5F8-F846-80456F517C2D}"/>
              </a:ext>
            </a:extLst>
          </p:cNvPr>
          <p:cNvSpPr>
            <a:spLocks noGrp="1"/>
          </p:cNvSpPr>
          <p:nvPr>
            <p:ph type="sldNum" sz="quarter" idx="12"/>
          </p:nvPr>
        </p:nvSpPr>
        <p:spPr/>
        <p:txBody>
          <a:bodyPr/>
          <a:lstStyle/>
          <a:p>
            <a:fld id="{53277F46-3D48-465E-89EF-2F849361E787}" type="slidenum">
              <a:rPr lang="es-CL" smtClean="0"/>
              <a:t>34</a:t>
            </a:fld>
            <a:endParaRPr lang="es-CL"/>
          </a:p>
        </p:txBody>
      </p:sp>
      <p:grpSp>
        <p:nvGrpSpPr>
          <p:cNvPr id="32" name="Group 31">
            <a:extLst>
              <a:ext uri="{FF2B5EF4-FFF2-40B4-BE49-F238E27FC236}">
                <a16:creationId xmlns:a16="http://schemas.microsoft.com/office/drawing/2014/main" id="{6853F0DA-B803-6DE8-026D-B4AF6A9493CA}"/>
              </a:ext>
            </a:extLst>
          </p:cNvPr>
          <p:cNvGrpSpPr/>
          <p:nvPr/>
        </p:nvGrpSpPr>
        <p:grpSpPr>
          <a:xfrm>
            <a:off x="6553200" y="3527425"/>
            <a:ext cx="4727688" cy="623146"/>
            <a:chOff x="6830906" y="1683173"/>
            <a:chExt cx="4727688" cy="623146"/>
          </a:xfrm>
        </p:grpSpPr>
        <p:sp>
          <p:nvSpPr>
            <p:cNvPr id="33" name="Rectangle 32">
              <a:extLst>
                <a:ext uri="{FF2B5EF4-FFF2-40B4-BE49-F238E27FC236}">
                  <a16:creationId xmlns:a16="http://schemas.microsoft.com/office/drawing/2014/main" id="{4CFB76AE-3CB9-26A9-E77E-3119758C5374}"/>
                </a:ext>
              </a:extLst>
            </p:cNvPr>
            <p:cNvSpPr/>
            <p:nvPr/>
          </p:nvSpPr>
          <p:spPr>
            <a:xfrm>
              <a:off x="6830906" y="1683173"/>
              <a:ext cx="1469814" cy="623146"/>
            </a:xfrm>
            <a:prstGeom prst="rect">
              <a:avLst/>
            </a:prstGeom>
            <a:solidFill>
              <a:srgbClr val="F7A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EMPLEADO</a:t>
              </a:r>
            </a:p>
          </p:txBody>
        </p:sp>
        <p:sp>
          <p:nvSpPr>
            <p:cNvPr id="34" name="Rectangle 33">
              <a:extLst>
                <a:ext uri="{FF2B5EF4-FFF2-40B4-BE49-F238E27FC236}">
                  <a16:creationId xmlns:a16="http://schemas.microsoft.com/office/drawing/2014/main" id="{C3EE72F8-325C-E414-A5A8-B4F3D2405EBA}"/>
                </a:ext>
              </a:extLst>
            </p:cNvPr>
            <p:cNvSpPr/>
            <p:nvPr/>
          </p:nvSpPr>
          <p:spPr>
            <a:xfrm>
              <a:off x="10088780" y="1683173"/>
              <a:ext cx="1469814" cy="623146"/>
            </a:xfrm>
            <a:prstGeom prst="rect">
              <a:avLst/>
            </a:prstGeom>
            <a:solidFill>
              <a:srgbClr val="008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CARGA</a:t>
              </a:r>
            </a:p>
          </p:txBody>
        </p:sp>
        <p:cxnSp>
          <p:nvCxnSpPr>
            <p:cNvPr id="35" name="Straight Arrow Connector 34">
              <a:extLst>
                <a:ext uri="{FF2B5EF4-FFF2-40B4-BE49-F238E27FC236}">
                  <a16:creationId xmlns:a16="http://schemas.microsoft.com/office/drawing/2014/main" id="{C4EE80D2-5B80-1825-F454-57B44CAC60D4}"/>
                </a:ext>
              </a:extLst>
            </p:cNvPr>
            <p:cNvCxnSpPr>
              <a:stCxn id="33" idx="3"/>
              <a:endCxn id="34" idx="1"/>
            </p:cNvCxnSpPr>
            <p:nvPr/>
          </p:nvCxnSpPr>
          <p:spPr>
            <a:xfrm>
              <a:off x="8300720" y="1994746"/>
              <a:ext cx="1788060" cy="0"/>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B9DA819-4BF1-7BF4-82AF-A91B4B6E3B3F}"/>
                </a:ext>
              </a:extLst>
            </p:cNvPr>
            <p:cNvCxnSpPr>
              <a:cxnSpLocks/>
              <a:stCxn id="33" idx="3"/>
            </p:cNvCxnSpPr>
            <p:nvPr/>
          </p:nvCxnSpPr>
          <p:spPr>
            <a:xfrm>
              <a:off x="8300720" y="1994746"/>
              <a:ext cx="1669627" cy="0"/>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4C43A9AB-F7DB-FA79-CBF2-9B72940AB37E}"/>
                </a:ext>
              </a:extLst>
            </p:cNvPr>
            <p:cNvSpPr/>
            <p:nvPr/>
          </p:nvSpPr>
          <p:spPr>
            <a:xfrm>
              <a:off x="9675658" y="1947332"/>
              <a:ext cx="94876" cy="94827"/>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grpSp>
      <p:grpSp>
        <p:nvGrpSpPr>
          <p:cNvPr id="38" name="Group 37">
            <a:extLst>
              <a:ext uri="{FF2B5EF4-FFF2-40B4-BE49-F238E27FC236}">
                <a16:creationId xmlns:a16="http://schemas.microsoft.com/office/drawing/2014/main" id="{2E24537D-B620-90FA-0B37-6FA3929CA123}"/>
              </a:ext>
            </a:extLst>
          </p:cNvPr>
          <p:cNvGrpSpPr/>
          <p:nvPr/>
        </p:nvGrpSpPr>
        <p:grpSpPr>
          <a:xfrm>
            <a:off x="3810000" y="5248108"/>
            <a:ext cx="4727688" cy="623146"/>
            <a:chOff x="941542" y="4346787"/>
            <a:chExt cx="4727688" cy="623146"/>
          </a:xfrm>
        </p:grpSpPr>
        <p:grpSp>
          <p:nvGrpSpPr>
            <p:cNvPr id="39" name="Group 38">
              <a:extLst>
                <a:ext uri="{FF2B5EF4-FFF2-40B4-BE49-F238E27FC236}">
                  <a16:creationId xmlns:a16="http://schemas.microsoft.com/office/drawing/2014/main" id="{5FB70EBB-94CD-77D2-5337-6239133ADE10}"/>
                </a:ext>
              </a:extLst>
            </p:cNvPr>
            <p:cNvGrpSpPr/>
            <p:nvPr/>
          </p:nvGrpSpPr>
          <p:grpSpPr>
            <a:xfrm>
              <a:off x="941542" y="4346787"/>
              <a:ext cx="4727688" cy="623146"/>
              <a:chOff x="6830906" y="1683173"/>
              <a:chExt cx="4727688" cy="623146"/>
            </a:xfrm>
          </p:grpSpPr>
          <p:sp>
            <p:nvSpPr>
              <p:cNvPr id="41" name="Rectangle 40">
                <a:extLst>
                  <a:ext uri="{FF2B5EF4-FFF2-40B4-BE49-F238E27FC236}">
                    <a16:creationId xmlns:a16="http://schemas.microsoft.com/office/drawing/2014/main" id="{E37FD6F7-8CE6-D8A4-FE65-CA4ACF05612F}"/>
                  </a:ext>
                </a:extLst>
              </p:cNvPr>
              <p:cNvSpPr/>
              <p:nvPr/>
            </p:nvSpPr>
            <p:spPr>
              <a:xfrm>
                <a:off x="6830906" y="1683173"/>
                <a:ext cx="1469814" cy="623146"/>
              </a:xfrm>
              <a:prstGeom prst="rect">
                <a:avLst/>
              </a:prstGeom>
              <a:solidFill>
                <a:srgbClr val="F7A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ALUMNO</a:t>
                </a:r>
              </a:p>
            </p:txBody>
          </p:sp>
          <p:sp>
            <p:nvSpPr>
              <p:cNvPr id="42" name="Rectangle 41">
                <a:extLst>
                  <a:ext uri="{FF2B5EF4-FFF2-40B4-BE49-F238E27FC236}">
                    <a16:creationId xmlns:a16="http://schemas.microsoft.com/office/drawing/2014/main" id="{324A8771-ED87-F9B7-F8F5-303F3B77C4F8}"/>
                  </a:ext>
                </a:extLst>
              </p:cNvPr>
              <p:cNvSpPr/>
              <p:nvPr/>
            </p:nvSpPr>
            <p:spPr>
              <a:xfrm>
                <a:off x="10088780" y="1683173"/>
                <a:ext cx="1469814" cy="623146"/>
              </a:xfrm>
              <a:prstGeom prst="rect">
                <a:avLst/>
              </a:prstGeom>
              <a:solidFill>
                <a:srgbClr val="008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ASIGNATURA</a:t>
                </a:r>
              </a:p>
            </p:txBody>
          </p:sp>
          <p:cxnSp>
            <p:nvCxnSpPr>
              <p:cNvPr id="43" name="Straight Arrow Connector 42">
                <a:extLst>
                  <a:ext uri="{FF2B5EF4-FFF2-40B4-BE49-F238E27FC236}">
                    <a16:creationId xmlns:a16="http://schemas.microsoft.com/office/drawing/2014/main" id="{9558FE2C-25AA-EDB6-CA9D-B8C8DAAB8705}"/>
                  </a:ext>
                </a:extLst>
              </p:cNvPr>
              <p:cNvCxnSpPr>
                <a:cxnSpLocks/>
                <a:endCxn id="42" idx="1"/>
              </p:cNvCxnSpPr>
              <p:nvPr/>
            </p:nvCxnSpPr>
            <p:spPr>
              <a:xfrm>
                <a:off x="8430634" y="1993898"/>
                <a:ext cx="1658146" cy="848"/>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C9765EB-2E35-5A7F-20B2-E49CD7D134A0}"/>
                  </a:ext>
                </a:extLst>
              </p:cNvPr>
              <p:cNvCxnSpPr>
                <a:cxnSpLocks/>
                <a:stCxn id="41" idx="3"/>
              </p:cNvCxnSpPr>
              <p:nvPr/>
            </p:nvCxnSpPr>
            <p:spPr>
              <a:xfrm>
                <a:off x="8300720" y="1994746"/>
                <a:ext cx="1669627" cy="0"/>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DB91699F-3D53-2C0E-2215-627309BF99D1}"/>
                  </a:ext>
                </a:extLst>
              </p:cNvPr>
              <p:cNvSpPr/>
              <p:nvPr/>
            </p:nvSpPr>
            <p:spPr>
              <a:xfrm>
                <a:off x="9675658" y="1947332"/>
                <a:ext cx="94876" cy="94827"/>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grpSp>
        <p:sp>
          <p:nvSpPr>
            <p:cNvPr id="40" name="Oval 39">
              <a:extLst>
                <a:ext uri="{FF2B5EF4-FFF2-40B4-BE49-F238E27FC236}">
                  <a16:creationId xmlns:a16="http://schemas.microsoft.com/office/drawing/2014/main" id="{73488402-C40C-7AF6-4D50-4350B24AF001}"/>
                </a:ext>
              </a:extLst>
            </p:cNvPr>
            <p:cNvSpPr/>
            <p:nvPr/>
          </p:nvSpPr>
          <p:spPr>
            <a:xfrm>
              <a:off x="2722456" y="4610946"/>
              <a:ext cx="94876" cy="94827"/>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grpSp>
      <p:grpSp>
        <p:nvGrpSpPr>
          <p:cNvPr id="46" name="Group 45">
            <a:extLst>
              <a:ext uri="{FF2B5EF4-FFF2-40B4-BE49-F238E27FC236}">
                <a16:creationId xmlns:a16="http://schemas.microsoft.com/office/drawing/2014/main" id="{5C589AF2-64E6-23E2-CB98-8908D886B052}"/>
              </a:ext>
            </a:extLst>
          </p:cNvPr>
          <p:cNvGrpSpPr/>
          <p:nvPr/>
        </p:nvGrpSpPr>
        <p:grpSpPr>
          <a:xfrm>
            <a:off x="1195956" y="3535746"/>
            <a:ext cx="4727688" cy="623146"/>
            <a:chOff x="941542" y="1888913"/>
            <a:chExt cx="4727688" cy="623146"/>
          </a:xfrm>
        </p:grpSpPr>
        <p:grpSp>
          <p:nvGrpSpPr>
            <p:cNvPr id="47" name="Group 46">
              <a:extLst>
                <a:ext uri="{FF2B5EF4-FFF2-40B4-BE49-F238E27FC236}">
                  <a16:creationId xmlns:a16="http://schemas.microsoft.com/office/drawing/2014/main" id="{6D5E559D-490A-1A14-4127-C04BCF11E4AF}"/>
                </a:ext>
              </a:extLst>
            </p:cNvPr>
            <p:cNvGrpSpPr/>
            <p:nvPr/>
          </p:nvGrpSpPr>
          <p:grpSpPr>
            <a:xfrm>
              <a:off x="941542" y="1888913"/>
              <a:ext cx="4727688" cy="623146"/>
              <a:chOff x="941542" y="1683173"/>
              <a:chExt cx="4727688" cy="623146"/>
            </a:xfrm>
          </p:grpSpPr>
          <p:grpSp>
            <p:nvGrpSpPr>
              <p:cNvPr id="49" name="Group 48">
                <a:extLst>
                  <a:ext uri="{FF2B5EF4-FFF2-40B4-BE49-F238E27FC236}">
                    <a16:creationId xmlns:a16="http://schemas.microsoft.com/office/drawing/2014/main" id="{8E67373F-BD33-4832-D84F-8366155B3021}"/>
                  </a:ext>
                </a:extLst>
              </p:cNvPr>
              <p:cNvGrpSpPr/>
              <p:nvPr/>
            </p:nvGrpSpPr>
            <p:grpSpPr>
              <a:xfrm>
                <a:off x="941542" y="1683173"/>
                <a:ext cx="4727688" cy="623146"/>
                <a:chOff x="6830906" y="1683173"/>
                <a:chExt cx="4727688" cy="623146"/>
              </a:xfrm>
            </p:grpSpPr>
            <p:sp>
              <p:nvSpPr>
                <p:cNvPr id="51" name="Rectangle 50">
                  <a:extLst>
                    <a:ext uri="{FF2B5EF4-FFF2-40B4-BE49-F238E27FC236}">
                      <a16:creationId xmlns:a16="http://schemas.microsoft.com/office/drawing/2014/main" id="{FF4CE488-9AC0-1435-F998-31A4BA8C74A1}"/>
                    </a:ext>
                  </a:extLst>
                </p:cNvPr>
                <p:cNvSpPr/>
                <p:nvPr/>
              </p:nvSpPr>
              <p:spPr>
                <a:xfrm>
                  <a:off x="6830906" y="1683173"/>
                  <a:ext cx="1469814" cy="623146"/>
                </a:xfrm>
                <a:prstGeom prst="rect">
                  <a:avLst/>
                </a:prstGeom>
                <a:solidFill>
                  <a:srgbClr val="F7A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PACIENTE</a:t>
                  </a:r>
                </a:p>
              </p:txBody>
            </p:sp>
            <p:sp>
              <p:nvSpPr>
                <p:cNvPr id="52" name="Rectangle 51">
                  <a:extLst>
                    <a:ext uri="{FF2B5EF4-FFF2-40B4-BE49-F238E27FC236}">
                      <a16:creationId xmlns:a16="http://schemas.microsoft.com/office/drawing/2014/main" id="{2EF929B0-F926-4AA2-52B3-D8F33538A4C3}"/>
                    </a:ext>
                  </a:extLst>
                </p:cNvPr>
                <p:cNvSpPr/>
                <p:nvPr/>
              </p:nvSpPr>
              <p:spPr>
                <a:xfrm>
                  <a:off x="10088780" y="1683173"/>
                  <a:ext cx="1469814" cy="623146"/>
                </a:xfrm>
                <a:prstGeom prst="rect">
                  <a:avLst/>
                </a:prstGeom>
                <a:solidFill>
                  <a:srgbClr val="008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CAMA</a:t>
                  </a:r>
                </a:p>
              </p:txBody>
            </p:sp>
            <p:cxnSp>
              <p:nvCxnSpPr>
                <p:cNvPr id="53" name="Straight Arrow Connector 52">
                  <a:extLst>
                    <a:ext uri="{FF2B5EF4-FFF2-40B4-BE49-F238E27FC236}">
                      <a16:creationId xmlns:a16="http://schemas.microsoft.com/office/drawing/2014/main" id="{2E985526-7886-29A4-84EB-989E2AF03DE4}"/>
                    </a:ext>
                  </a:extLst>
                </p:cNvPr>
                <p:cNvCxnSpPr>
                  <a:stCxn id="51" idx="3"/>
                  <a:endCxn id="52" idx="1"/>
                </p:cNvCxnSpPr>
                <p:nvPr/>
              </p:nvCxnSpPr>
              <p:spPr>
                <a:xfrm>
                  <a:off x="8300720" y="1994746"/>
                  <a:ext cx="1788060" cy="0"/>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50" name="Oval 49">
                <a:extLst>
                  <a:ext uri="{FF2B5EF4-FFF2-40B4-BE49-F238E27FC236}">
                    <a16:creationId xmlns:a16="http://schemas.microsoft.com/office/drawing/2014/main" id="{F919EAD9-9A87-9B98-6516-5B8713B73B61}"/>
                  </a:ext>
                </a:extLst>
              </p:cNvPr>
              <p:cNvSpPr/>
              <p:nvPr/>
            </p:nvSpPr>
            <p:spPr>
              <a:xfrm>
                <a:off x="3913222" y="1947332"/>
                <a:ext cx="94876" cy="94827"/>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grpSp>
        <p:sp>
          <p:nvSpPr>
            <p:cNvPr id="48" name="Oval 47">
              <a:extLst>
                <a:ext uri="{FF2B5EF4-FFF2-40B4-BE49-F238E27FC236}">
                  <a16:creationId xmlns:a16="http://schemas.microsoft.com/office/drawing/2014/main" id="{542FF629-8C83-0991-17A0-B0B4A15476EA}"/>
                </a:ext>
              </a:extLst>
            </p:cNvPr>
            <p:cNvSpPr/>
            <p:nvPr/>
          </p:nvSpPr>
          <p:spPr>
            <a:xfrm>
              <a:off x="2602674" y="2152227"/>
              <a:ext cx="94876" cy="94827"/>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grpSp>
      <p:sp>
        <p:nvSpPr>
          <p:cNvPr id="54" name="TextBox 53">
            <a:extLst>
              <a:ext uri="{FF2B5EF4-FFF2-40B4-BE49-F238E27FC236}">
                <a16:creationId xmlns:a16="http://schemas.microsoft.com/office/drawing/2014/main" id="{DBECCEA0-91C8-C9FD-5102-3743E6391540}"/>
              </a:ext>
            </a:extLst>
          </p:cNvPr>
          <p:cNvSpPr txBox="1"/>
          <p:nvPr/>
        </p:nvSpPr>
        <p:spPr>
          <a:xfrm>
            <a:off x="1195956" y="3035907"/>
            <a:ext cx="4727688" cy="338554"/>
          </a:xfrm>
          <a:prstGeom prst="rect">
            <a:avLst/>
          </a:prstGeom>
          <a:noFill/>
          <a:ln>
            <a:noFill/>
          </a:ln>
        </p:spPr>
        <p:txBody>
          <a:bodyPr wrap="square" rtlCol="0">
            <a:spAutoFit/>
          </a:bodyPr>
          <a:lstStyle/>
          <a:p>
            <a:pPr algn="ctr"/>
            <a:r>
              <a:rPr lang="es-CL" sz="1600" b="1" dirty="0"/>
              <a:t>Uno a Uno (1:1)</a:t>
            </a:r>
          </a:p>
        </p:txBody>
      </p:sp>
      <p:sp>
        <p:nvSpPr>
          <p:cNvPr id="55" name="TextBox 54">
            <a:extLst>
              <a:ext uri="{FF2B5EF4-FFF2-40B4-BE49-F238E27FC236}">
                <a16:creationId xmlns:a16="http://schemas.microsoft.com/office/drawing/2014/main" id="{31EA2319-F00B-D634-74C6-6C3E87E8C058}"/>
              </a:ext>
            </a:extLst>
          </p:cNvPr>
          <p:cNvSpPr txBox="1"/>
          <p:nvPr/>
        </p:nvSpPr>
        <p:spPr>
          <a:xfrm>
            <a:off x="6553200" y="2993870"/>
            <a:ext cx="4727688" cy="338554"/>
          </a:xfrm>
          <a:prstGeom prst="rect">
            <a:avLst/>
          </a:prstGeom>
          <a:noFill/>
          <a:ln>
            <a:noFill/>
          </a:ln>
        </p:spPr>
        <p:txBody>
          <a:bodyPr wrap="square" rtlCol="0">
            <a:spAutoFit/>
          </a:bodyPr>
          <a:lstStyle/>
          <a:p>
            <a:pPr algn="ctr"/>
            <a:r>
              <a:rPr lang="es-CL" sz="1600" b="1" dirty="0"/>
              <a:t>Uno a Muchos (1:M)</a:t>
            </a:r>
          </a:p>
        </p:txBody>
      </p:sp>
      <p:sp>
        <p:nvSpPr>
          <p:cNvPr id="56" name="TextBox 55">
            <a:extLst>
              <a:ext uri="{FF2B5EF4-FFF2-40B4-BE49-F238E27FC236}">
                <a16:creationId xmlns:a16="http://schemas.microsoft.com/office/drawing/2014/main" id="{A4E0B610-B29C-593C-1E5B-43465474E723}"/>
              </a:ext>
            </a:extLst>
          </p:cNvPr>
          <p:cNvSpPr txBox="1"/>
          <p:nvPr/>
        </p:nvSpPr>
        <p:spPr>
          <a:xfrm>
            <a:off x="3810000" y="4700749"/>
            <a:ext cx="4727688" cy="338554"/>
          </a:xfrm>
          <a:prstGeom prst="rect">
            <a:avLst/>
          </a:prstGeom>
          <a:noFill/>
          <a:ln>
            <a:noFill/>
          </a:ln>
        </p:spPr>
        <p:txBody>
          <a:bodyPr wrap="square" rtlCol="0">
            <a:spAutoFit/>
          </a:bodyPr>
          <a:lstStyle/>
          <a:p>
            <a:pPr algn="ctr"/>
            <a:r>
              <a:rPr lang="es-CL" sz="1600" b="1" dirty="0"/>
              <a:t>Muchos a Muchos (M:N)</a:t>
            </a:r>
          </a:p>
        </p:txBody>
      </p:sp>
    </p:spTree>
    <p:extLst>
      <p:ext uri="{BB962C8B-B14F-4D97-AF65-F5344CB8AC3E}">
        <p14:creationId xmlns:p14="http://schemas.microsoft.com/office/powerpoint/2010/main" val="38386965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4409D-5F2A-E45E-34A6-4D3AAB0CA0D8}"/>
              </a:ext>
            </a:extLst>
          </p:cNvPr>
          <p:cNvSpPr>
            <a:spLocks noGrp="1"/>
          </p:cNvSpPr>
          <p:nvPr>
            <p:ph type="title"/>
          </p:nvPr>
        </p:nvSpPr>
        <p:spPr/>
        <p:txBody>
          <a:bodyPr/>
          <a:lstStyle/>
          <a:p>
            <a:r>
              <a:rPr lang="es-CL" dirty="0"/>
              <a:t>Semántica de los Datos</a:t>
            </a:r>
            <a:br>
              <a:rPr lang="es-CL" dirty="0"/>
            </a:br>
            <a:r>
              <a:rPr lang="es-CL" sz="2800" dirty="0">
                <a:solidFill>
                  <a:srgbClr val="004B85"/>
                </a:solidFill>
              </a:rPr>
              <a:t>II. Grado</a:t>
            </a:r>
            <a:endParaRPr lang="es-CL" sz="2800" dirty="0"/>
          </a:p>
        </p:txBody>
      </p:sp>
      <p:sp>
        <p:nvSpPr>
          <p:cNvPr id="3" name="Content Placeholder 2">
            <a:extLst>
              <a:ext uri="{FF2B5EF4-FFF2-40B4-BE49-F238E27FC236}">
                <a16:creationId xmlns:a16="http://schemas.microsoft.com/office/drawing/2014/main" id="{632A92F4-3966-FFB3-494B-107749AB7FA0}"/>
              </a:ext>
            </a:extLst>
          </p:cNvPr>
          <p:cNvSpPr>
            <a:spLocks noGrp="1"/>
          </p:cNvSpPr>
          <p:nvPr>
            <p:ph idx="1"/>
          </p:nvPr>
        </p:nvSpPr>
        <p:spPr/>
        <p:txBody>
          <a:bodyPr/>
          <a:lstStyle/>
          <a:p>
            <a:pPr marL="0" indent="0">
              <a:buNone/>
            </a:pPr>
            <a:r>
              <a:rPr lang="es-ES" b="1" dirty="0">
                <a:solidFill>
                  <a:srgbClr val="004B85"/>
                </a:solidFill>
              </a:rPr>
              <a:t>Asociación Ternaria: </a:t>
            </a:r>
            <a:r>
              <a:rPr lang="es-ES" dirty="0"/>
              <a:t>relación conformada por tres tipos de entidades asociadas entre sí.</a:t>
            </a:r>
          </a:p>
        </p:txBody>
      </p:sp>
      <p:sp>
        <p:nvSpPr>
          <p:cNvPr id="4" name="Slide Number Placeholder 3">
            <a:extLst>
              <a:ext uri="{FF2B5EF4-FFF2-40B4-BE49-F238E27FC236}">
                <a16:creationId xmlns:a16="http://schemas.microsoft.com/office/drawing/2014/main" id="{29967ED8-193F-C5F8-F846-80456F517C2D}"/>
              </a:ext>
            </a:extLst>
          </p:cNvPr>
          <p:cNvSpPr>
            <a:spLocks noGrp="1"/>
          </p:cNvSpPr>
          <p:nvPr>
            <p:ph type="sldNum" sz="quarter" idx="12"/>
          </p:nvPr>
        </p:nvSpPr>
        <p:spPr/>
        <p:txBody>
          <a:bodyPr/>
          <a:lstStyle/>
          <a:p>
            <a:fld id="{53277F46-3D48-465E-89EF-2F849361E787}" type="slidenum">
              <a:rPr lang="es-CL" smtClean="0"/>
              <a:t>35</a:t>
            </a:fld>
            <a:endParaRPr lang="es-CL"/>
          </a:p>
        </p:txBody>
      </p:sp>
      <p:sp>
        <p:nvSpPr>
          <p:cNvPr id="10" name="Google Shape;398;p27">
            <a:extLst>
              <a:ext uri="{FF2B5EF4-FFF2-40B4-BE49-F238E27FC236}">
                <a16:creationId xmlns:a16="http://schemas.microsoft.com/office/drawing/2014/main" id="{B4E68BAB-0095-8F18-869B-507754CF1B50}"/>
              </a:ext>
            </a:extLst>
          </p:cNvPr>
          <p:cNvSpPr/>
          <p:nvPr/>
        </p:nvSpPr>
        <p:spPr>
          <a:xfrm>
            <a:off x="3828256" y="2749973"/>
            <a:ext cx="4535487" cy="124301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7" name="Group 26">
            <a:extLst>
              <a:ext uri="{FF2B5EF4-FFF2-40B4-BE49-F238E27FC236}">
                <a16:creationId xmlns:a16="http://schemas.microsoft.com/office/drawing/2014/main" id="{A4AAD859-80FB-7764-C190-9160B9E99483}"/>
              </a:ext>
            </a:extLst>
          </p:cNvPr>
          <p:cNvGrpSpPr/>
          <p:nvPr/>
        </p:nvGrpSpPr>
        <p:grpSpPr>
          <a:xfrm>
            <a:off x="1664884" y="3366457"/>
            <a:ext cx="4979391" cy="1961190"/>
            <a:chOff x="3649464" y="3109075"/>
            <a:chExt cx="4979391" cy="1961190"/>
          </a:xfrm>
        </p:grpSpPr>
        <p:sp>
          <p:nvSpPr>
            <p:cNvPr id="11" name="Google Shape;399;p27">
              <a:extLst>
                <a:ext uri="{FF2B5EF4-FFF2-40B4-BE49-F238E27FC236}">
                  <a16:creationId xmlns:a16="http://schemas.microsoft.com/office/drawing/2014/main" id="{EB885502-6A5F-890F-9EB9-98EBCB2AE46D}"/>
                </a:ext>
              </a:extLst>
            </p:cNvPr>
            <p:cNvSpPr/>
            <p:nvPr/>
          </p:nvSpPr>
          <p:spPr>
            <a:xfrm>
              <a:off x="3649464" y="3208126"/>
              <a:ext cx="1768475" cy="620713"/>
            </a:xfrm>
            <a:prstGeom prst="rect">
              <a:avLst/>
            </a:prstGeom>
            <a:solidFill>
              <a:srgbClr val="F7AE00"/>
            </a:solidFill>
            <a:ln w="15875"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800" b="1" dirty="0">
                  <a:solidFill>
                    <a:schemeClr val="bg1"/>
                  </a:solidFill>
                  <a:latin typeface="Calibri"/>
                  <a:ea typeface="Calibri"/>
                  <a:cs typeface="Calibri"/>
                  <a:sym typeface="Calibri"/>
                </a:rPr>
                <a:t>MATERIA PRIMA</a:t>
              </a:r>
            </a:p>
          </p:txBody>
        </p:sp>
        <p:sp>
          <p:nvSpPr>
            <p:cNvPr id="12" name="Google Shape;401;p27">
              <a:extLst>
                <a:ext uri="{FF2B5EF4-FFF2-40B4-BE49-F238E27FC236}">
                  <a16:creationId xmlns:a16="http://schemas.microsoft.com/office/drawing/2014/main" id="{97442025-CCCA-AB29-7F6C-B1F16AEB6E4A}"/>
                </a:ext>
              </a:extLst>
            </p:cNvPr>
            <p:cNvSpPr/>
            <p:nvPr/>
          </p:nvSpPr>
          <p:spPr>
            <a:xfrm>
              <a:off x="6861968" y="3208126"/>
              <a:ext cx="1766887" cy="620713"/>
            </a:xfrm>
            <a:prstGeom prst="rect">
              <a:avLst/>
            </a:prstGeom>
            <a:solidFill>
              <a:srgbClr val="F7AE00"/>
            </a:solidFill>
            <a:ln w="15875"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800" b="1" dirty="0">
                  <a:solidFill>
                    <a:schemeClr val="bg1"/>
                  </a:solidFill>
                  <a:latin typeface="Calibri"/>
                  <a:ea typeface="Calibri"/>
                  <a:cs typeface="Calibri"/>
                  <a:sym typeface="Calibri"/>
                </a:rPr>
                <a:t>BODEGA</a:t>
              </a:r>
            </a:p>
          </p:txBody>
        </p:sp>
        <p:cxnSp>
          <p:nvCxnSpPr>
            <p:cNvPr id="13" name="Google Shape;403;p27">
              <a:extLst>
                <a:ext uri="{FF2B5EF4-FFF2-40B4-BE49-F238E27FC236}">
                  <a16:creationId xmlns:a16="http://schemas.microsoft.com/office/drawing/2014/main" id="{122ABCB5-7F1F-7B3D-C0A1-3249CCF9D480}"/>
                </a:ext>
              </a:extLst>
            </p:cNvPr>
            <p:cNvCxnSpPr/>
            <p:nvPr/>
          </p:nvCxnSpPr>
          <p:spPr>
            <a:xfrm>
              <a:off x="5420518" y="3370686"/>
              <a:ext cx="1441450" cy="0"/>
            </a:xfrm>
            <a:prstGeom prst="straightConnector1">
              <a:avLst/>
            </a:prstGeom>
            <a:noFill/>
            <a:ln w="15875" cap="flat" cmpd="sng">
              <a:solidFill>
                <a:schemeClr val="tx1"/>
              </a:solidFill>
              <a:prstDash val="solid"/>
              <a:round/>
              <a:headEnd type="triangle" w="med" len="med"/>
              <a:tailEnd type="triangle" w="med" len="med"/>
            </a:ln>
          </p:spPr>
        </p:cxnSp>
        <p:cxnSp>
          <p:nvCxnSpPr>
            <p:cNvPr id="9" name="Straight Arrow Connector 8">
              <a:extLst>
                <a:ext uri="{FF2B5EF4-FFF2-40B4-BE49-F238E27FC236}">
                  <a16:creationId xmlns:a16="http://schemas.microsoft.com/office/drawing/2014/main" id="{D039486A-FD8F-BFD9-3F5D-6DD2C4C4D801}"/>
                </a:ext>
              </a:extLst>
            </p:cNvPr>
            <p:cNvCxnSpPr>
              <a:cxnSpLocks/>
            </p:cNvCxnSpPr>
            <p:nvPr/>
          </p:nvCxnSpPr>
          <p:spPr>
            <a:xfrm>
              <a:off x="6459676" y="3370686"/>
              <a:ext cx="3302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48577AA-9B8E-4AA8-EC74-2E31268B2828}"/>
                </a:ext>
              </a:extLst>
            </p:cNvPr>
            <p:cNvCxnSpPr>
              <a:cxnSpLocks/>
            </p:cNvCxnSpPr>
            <p:nvPr/>
          </p:nvCxnSpPr>
          <p:spPr>
            <a:xfrm flipH="1">
              <a:off x="5490031" y="3370686"/>
              <a:ext cx="3302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Google Shape;399;p27">
              <a:extLst>
                <a:ext uri="{FF2B5EF4-FFF2-40B4-BE49-F238E27FC236}">
                  <a16:creationId xmlns:a16="http://schemas.microsoft.com/office/drawing/2014/main" id="{57034FA4-3EE2-851C-E220-AB46E6CC4EBA}"/>
                </a:ext>
              </a:extLst>
            </p:cNvPr>
            <p:cNvSpPr/>
            <p:nvPr/>
          </p:nvSpPr>
          <p:spPr>
            <a:xfrm>
              <a:off x="5255715" y="4449552"/>
              <a:ext cx="1768475" cy="620713"/>
            </a:xfrm>
            <a:prstGeom prst="rect">
              <a:avLst/>
            </a:prstGeom>
            <a:solidFill>
              <a:srgbClr val="F7AE00"/>
            </a:solidFill>
            <a:ln w="15875"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800" b="1" dirty="0">
                  <a:solidFill>
                    <a:schemeClr val="bg1"/>
                  </a:solidFill>
                  <a:latin typeface="Calibri"/>
                  <a:ea typeface="Calibri"/>
                  <a:cs typeface="Calibri"/>
                  <a:sym typeface="Calibri"/>
                </a:rPr>
                <a:t>PROVEEDOR</a:t>
              </a:r>
            </a:p>
          </p:txBody>
        </p:sp>
        <p:cxnSp>
          <p:nvCxnSpPr>
            <p:cNvPr id="17" name="Google Shape;403;p27">
              <a:extLst>
                <a:ext uri="{FF2B5EF4-FFF2-40B4-BE49-F238E27FC236}">
                  <a16:creationId xmlns:a16="http://schemas.microsoft.com/office/drawing/2014/main" id="{9A65796A-B4E5-1544-0199-57712D00BAB6}"/>
                </a:ext>
              </a:extLst>
            </p:cNvPr>
            <p:cNvCxnSpPr/>
            <p:nvPr/>
          </p:nvCxnSpPr>
          <p:spPr>
            <a:xfrm>
              <a:off x="5420518" y="3712739"/>
              <a:ext cx="1441450" cy="0"/>
            </a:xfrm>
            <a:prstGeom prst="straightConnector1">
              <a:avLst/>
            </a:prstGeom>
            <a:noFill/>
            <a:ln w="15875" cap="flat" cmpd="sng">
              <a:solidFill>
                <a:schemeClr val="tx1"/>
              </a:solidFill>
              <a:prstDash val="solid"/>
              <a:round/>
              <a:headEnd type="triangle" w="med" len="med"/>
              <a:tailEnd type="triangle" w="med" len="med"/>
            </a:ln>
          </p:spPr>
        </p:cxnSp>
        <p:cxnSp>
          <p:nvCxnSpPr>
            <p:cNvPr id="18" name="Straight Arrow Connector 17">
              <a:extLst>
                <a:ext uri="{FF2B5EF4-FFF2-40B4-BE49-F238E27FC236}">
                  <a16:creationId xmlns:a16="http://schemas.microsoft.com/office/drawing/2014/main" id="{B80CD98E-269F-0652-A944-BDBAA70DFE72}"/>
                </a:ext>
              </a:extLst>
            </p:cNvPr>
            <p:cNvCxnSpPr>
              <a:cxnSpLocks/>
            </p:cNvCxnSpPr>
            <p:nvPr/>
          </p:nvCxnSpPr>
          <p:spPr>
            <a:xfrm>
              <a:off x="6459676" y="3712739"/>
              <a:ext cx="3302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10E53D6-5E7D-03E4-49CD-E7EACA45A25B}"/>
                </a:ext>
              </a:extLst>
            </p:cNvPr>
            <p:cNvCxnSpPr>
              <a:cxnSpLocks/>
            </p:cNvCxnSpPr>
            <p:nvPr/>
          </p:nvCxnSpPr>
          <p:spPr>
            <a:xfrm flipH="1">
              <a:off x="5490031" y="3712739"/>
              <a:ext cx="3302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2D07539-6361-0A93-6C48-B5B04BA0EA39}"/>
                </a:ext>
              </a:extLst>
            </p:cNvPr>
            <p:cNvSpPr txBox="1"/>
            <p:nvPr/>
          </p:nvSpPr>
          <p:spPr>
            <a:xfrm>
              <a:off x="5755920" y="3109075"/>
              <a:ext cx="771365" cy="261610"/>
            </a:xfrm>
            <a:prstGeom prst="rect">
              <a:avLst/>
            </a:prstGeom>
            <a:noFill/>
          </p:spPr>
          <p:txBody>
            <a:bodyPr wrap="none" rtlCol="0">
              <a:spAutoFit/>
            </a:bodyPr>
            <a:lstStyle/>
            <a:p>
              <a:pPr algn="ctr"/>
              <a:r>
                <a:rPr lang="es-CL" sz="1100" dirty="0"/>
                <a:t>Inventario</a:t>
              </a:r>
            </a:p>
          </p:txBody>
        </p:sp>
        <p:sp>
          <p:nvSpPr>
            <p:cNvPr id="21" name="TextBox 20">
              <a:extLst>
                <a:ext uri="{FF2B5EF4-FFF2-40B4-BE49-F238E27FC236}">
                  <a16:creationId xmlns:a16="http://schemas.microsoft.com/office/drawing/2014/main" id="{BABE33AB-9AD7-5F24-68D7-8B347F67A7F8}"/>
                </a:ext>
              </a:extLst>
            </p:cNvPr>
            <p:cNvSpPr txBox="1"/>
            <p:nvPr/>
          </p:nvSpPr>
          <p:spPr>
            <a:xfrm>
              <a:off x="5545079" y="3451129"/>
              <a:ext cx="1189749" cy="261610"/>
            </a:xfrm>
            <a:prstGeom prst="rect">
              <a:avLst/>
            </a:prstGeom>
            <a:noFill/>
          </p:spPr>
          <p:txBody>
            <a:bodyPr wrap="none" rtlCol="0">
              <a:spAutoFit/>
            </a:bodyPr>
            <a:lstStyle/>
            <a:p>
              <a:pPr algn="ctr"/>
              <a:r>
                <a:rPr lang="es-CL" sz="1100" dirty="0"/>
                <a:t>Orden de compra</a:t>
              </a:r>
            </a:p>
          </p:txBody>
        </p:sp>
        <p:cxnSp>
          <p:nvCxnSpPr>
            <p:cNvPr id="23" name="Straight Arrow Connector 22">
              <a:extLst>
                <a:ext uri="{FF2B5EF4-FFF2-40B4-BE49-F238E27FC236}">
                  <a16:creationId xmlns:a16="http://schemas.microsoft.com/office/drawing/2014/main" id="{3EA25334-9334-ED1F-844D-C0A5B38F4DF8}"/>
                </a:ext>
              </a:extLst>
            </p:cNvPr>
            <p:cNvCxnSpPr>
              <a:stCxn id="21" idx="2"/>
              <a:endCxn id="14" idx="0"/>
            </p:cNvCxnSpPr>
            <p:nvPr/>
          </p:nvCxnSpPr>
          <p:spPr>
            <a:xfrm flipH="1">
              <a:off x="6139953" y="3712739"/>
              <a:ext cx="1" cy="73681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C33AC95-408C-90C1-6AA0-F3A4695CF6BD}"/>
                </a:ext>
              </a:extLst>
            </p:cNvPr>
            <p:cNvCxnSpPr>
              <a:cxnSpLocks/>
              <a:stCxn id="21" idx="2"/>
            </p:cNvCxnSpPr>
            <p:nvPr/>
          </p:nvCxnSpPr>
          <p:spPr>
            <a:xfrm flipH="1">
              <a:off x="6137374" y="3712739"/>
              <a:ext cx="2580" cy="6787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8215ADB9-A7A1-FFED-3076-5CE65DBD1A8B}"/>
              </a:ext>
            </a:extLst>
          </p:cNvPr>
          <p:cNvSpPr txBox="1"/>
          <p:nvPr/>
        </p:nvSpPr>
        <p:spPr>
          <a:xfrm>
            <a:off x="7366289" y="3631565"/>
            <a:ext cx="3464276" cy="1293971"/>
          </a:xfrm>
          <a:prstGeom prst="roundRect">
            <a:avLst/>
          </a:prstGeom>
          <a:solidFill>
            <a:srgbClr val="F7AE00">
              <a:alpha val="20000"/>
            </a:srgbClr>
          </a:solidFill>
        </p:spPr>
        <p:txBody>
          <a:bodyPr wrap="square" rtlCol="0">
            <a:spAutoFit/>
          </a:bodyPr>
          <a:lstStyle>
            <a:defPPr>
              <a:defRPr lang="en-US"/>
            </a:defPPr>
            <a:lvl1pPr algn="ctr"/>
          </a:lstStyle>
          <a:p>
            <a:pPr algn="just"/>
            <a:r>
              <a:rPr lang="es-ES" sz="1400" dirty="0"/>
              <a:t>Asociación Ternaria es Orden de Compra.</a:t>
            </a:r>
          </a:p>
          <a:p>
            <a:pPr algn="just"/>
            <a:r>
              <a:rPr lang="es-ES" sz="1400" dirty="0"/>
              <a:t>En cambio Inventario es una asociación Binaria, la cual es redundante en pro de chequear cuadratura de datos y/o mejorar tiempos de respuesta.</a:t>
            </a:r>
          </a:p>
        </p:txBody>
      </p:sp>
    </p:spTree>
    <p:extLst>
      <p:ext uri="{BB962C8B-B14F-4D97-AF65-F5344CB8AC3E}">
        <p14:creationId xmlns:p14="http://schemas.microsoft.com/office/powerpoint/2010/main" val="15813318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4409D-5F2A-E45E-34A6-4D3AAB0CA0D8}"/>
              </a:ext>
            </a:extLst>
          </p:cNvPr>
          <p:cNvSpPr>
            <a:spLocks noGrp="1"/>
          </p:cNvSpPr>
          <p:nvPr>
            <p:ph type="title"/>
          </p:nvPr>
        </p:nvSpPr>
        <p:spPr/>
        <p:txBody>
          <a:bodyPr/>
          <a:lstStyle/>
          <a:p>
            <a:r>
              <a:rPr lang="es-CL" dirty="0"/>
              <a:t>Semántica de los Datos</a:t>
            </a:r>
            <a:br>
              <a:rPr lang="es-CL" dirty="0"/>
            </a:br>
            <a:r>
              <a:rPr lang="es-CL" sz="2800" dirty="0">
                <a:solidFill>
                  <a:srgbClr val="004B85"/>
                </a:solidFill>
              </a:rPr>
              <a:t>II. Grado</a:t>
            </a:r>
            <a:endParaRPr lang="es-CL" sz="2800" dirty="0"/>
          </a:p>
        </p:txBody>
      </p:sp>
      <p:sp>
        <p:nvSpPr>
          <p:cNvPr id="3" name="Content Placeholder 2">
            <a:extLst>
              <a:ext uri="{FF2B5EF4-FFF2-40B4-BE49-F238E27FC236}">
                <a16:creationId xmlns:a16="http://schemas.microsoft.com/office/drawing/2014/main" id="{632A92F4-3966-FFB3-494B-107749AB7FA0}"/>
              </a:ext>
            </a:extLst>
          </p:cNvPr>
          <p:cNvSpPr>
            <a:spLocks noGrp="1"/>
          </p:cNvSpPr>
          <p:nvPr>
            <p:ph idx="1"/>
          </p:nvPr>
        </p:nvSpPr>
        <p:spPr>
          <a:xfrm>
            <a:off x="921488" y="2019902"/>
            <a:ext cx="6178356" cy="749651"/>
          </a:xfrm>
        </p:spPr>
        <p:txBody>
          <a:bodyPr anchor="ctr">
            <a:normAutofit/>
          </a:bodyPr>
          <a:lstStyle/>
          <a:p>
            <a:pPr marL="0" indent="0">
              <a:buNone/>
            </a:pPr>
            <a:r>
              <a:rPr lang="es-ES" sz="2000" dirty="0"/>
              <a:t>Ejemplo de la descomposición de las asociaciones ternaria y binaria anteriores que eran MUCHOS:MUCHOS.</a:t>
            </a:r>
          </a:p>
        </p:txBody>
      </p:sp>
      <p:sp>
        <p:nvSpPr>
          <p:cNvPr id="4" name="Slide Number Placeholder 3">
            <a:extLst>
              <a:ext uri="{FF2B5EF4-FFF2-40B4-BE49-F238E27FC236}">
                <a16:creationId xmlns:a16="http://schemas.microsoft.com/office/drawing/2014/main" id="{29967ED8-193F-C5F8-F846-80456F517C2D}"/>
              </a:ext>
            </a:extLst>
          </p:cNvPr>
          <p:cNvSpPr>
            <a:spLocks noGrp="1"/>
          </p:cNvSpPr>
          <p:nvPr>
            <p:ph type="sldNum" sz="quarter" idx="12"/>
          </p:nvPr>
        </p:nvSpPr>
        <p:spPr/>
        <p:txBody>
          <a:bodyPr/>
          <a:lstStyle/>
          <a:p>
            <a:fld id="{53277F46-3D48-465E-89EF-2F849361E787}" type="slidenum">
              <a:rPr lang="es-CL" smtClean="0"/>
              <a:t>36</a:t>
            </a:fld>
            <a:endParaRPr lang="es-CL"/>
          </a:p>
        </p:txBody>
      </p:sp>
      <p:grpSp>
        <p:nvGrpSpPr>
          <p:cNvPr id="5" name="Group 4">
            <a:extLst>
              <a:ext uri="{FF2B5EF4-FFF2-40B4-BE49-F238E27FC236}">
                <a16:creationId xmlns:a16="http://schemas.microsoft.com/office/drawing/2014/main" id="{EA779488-F5AF-2DF0-4C44-F6AD495315AE}"/>
              </a:ext>
            </a:extLst>
          </p:cNvPr>
          <p:cNvGrpSpPr/>
          <p:nvPr/>
        </p:nvGrpSpPr>
        <p:grpSpPr>
          <a:xfrm>
            <a:off x="1452482" y="3316864"/>
            <a:ext cx="4979391" cy="1961190"/>
            <a:chOff x="3649464" y="3109075"/>
            <a:chExt cx="4979391" cy="1961190"/>
          </a:xfrm>
        </p:grpSpPr>
        <p:sp>
          <p:nvSpPr>
            <p:cNvPr id="6" name="Google Shape;399;p27">
              <a:extLst>
                <a:ext uri="{FF2B5EF4-FFF2-40B4-BE49-F238E27FC236}">
                  <a16:creationId xmlns:a16="http://schemas.microsoft.com/office/drawing/2014/main" id="{C37B97A6-B947-F845-713E-DA41BCEAC95A}"/>
                </a:ext>
              </a:extLst>
            </p:cNvPr>
            <p:cNvSpPr/>
            <p:nvPr/>
          </p:nvSpPr>
          <p:spPr>
            <a:xfrm>
              <a:off x="3649464" y="3208126"/>
              <a:ext cx="1768475" cy="620713"/>
            </a:xfrm>
            <a:prstGeom prst="rect">
              <a:avLst/>
            </a:prstGeom>
            <a:solidFill>
              <a:srgbClr val="F7AE00"/>
            </a:solidFill>
            <a:ln w="15875"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800" b="1" dirty="0">
                  <a:solidFill>
                    <a:schemeClr val="bg1"/>
                  </a:solidFill>
                  <a:latin typeface="Calibri"/>
                  <a:ea typeface="Calibri"/>
                  <a:cs typeface="Calibri"/>
                  <a:sym typeface="Calibri"/>
                </a:rPr>
                <a:t>MATERIA PRIMA</a:t>
              </a:r>
            </a:p>
          </p:txBody>
        </p:sp>
        <p:sp>
          <p:nvSpPr>
            <p:cNvPr id="7" name="Google Shape;401;p27">
              <a:extLst>
                <a:ext uri="{FF2B5EF4-FFF2-40B4-BE49-F238E27FC236}">
                  <a16:creationId xmlns:a16="http://schemas.microsoft.com/office/drawing/2014/main" id="{035E6B6B-058B-ACAB-483E-0EC0180421CD}"/>
                </a:ext>
              </a:extLst>
            </p:cNvPr>
            <p:cNvSpPr/>
            <p:nvPr/>
          </p:nvSpPr>
          <p:spPr>
            <a:xfrm>
              <a:off x="6861968" y="3208126"/>
              <a:ext cx="1766887" cy="620713"/>
            </a:xfrm>
            <a:prstGeom prst="rect">
              <a:avLst/>
            </a:prstGeom>
            <a:solidFill>
              <a:srgbClr val="F7AE00"/>
            </a:solidFill>
            <a:ln w="15875"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800" b="1" dirty="0">
                  <a:solidFill>
                    <a:schemeClr val="bg1"/>
                  </a:solidFill>
                  <a:latin typeface="Calibri"/>
                  <a:ea typeface="Calibri"/>
                  <a:cs typeface="Calibri"/>
                  <a:sym typeface="Calibri"/>
                </a:rPr>
                <a:t>BODEGA</a:t>
              </a:r>
            </a:p>
          </p:txBody>
        </p:sp>
        <p:cxnSp>
          <p:nvCxnSpPr>
            <p:cNvPr id="8" name="Google Shape;403;p27">
              <a:extLst>
                <a:ext uri="{FF2B5EF4-FFF2-40B4-BE49-F238E27FC236}">
                  <a16:creationId xmlns:a16="http://schemas.microsoft.com/office/drawing/2014/main" id="{7A6E6353-F631-36A8-AA48-3CB785E3D940}"/>
                </a:ext>
              </a:extLst>
            </p:cNvPr>
            <p:cNvCxnSpPr/>
            <p:nvPr/>
          </p:nvCxnSpPr>
          <p:spPr>
            <a:xfrm>
              <a:off x="5420518" y="3370686"/>
              <a:ext cx="1441450" cy="0"/>
            </a:xfrm>
            <a:prstGeom prst="straightConnector1">
              <a:avLst/>
            </a:prstGeom>
            <a:noFill/>
            <a:ln w="15875" cap="flat" cmpd="sng">
              <a:solidFill>
                <a:schemeClr val="tx1"/>
              </a:solidFill>
              <a:prstDash val="solid"/>
              <a:round/>
              <a:headEnd type="triangle" w="med" len="med"/>
              <a:tailEnd type="triangle" w="med" len="med"/>
            </a:ln>
          </p:spPr>
        </p:cxnSp>
        <p:cxnSp>
          <p:nvCxnSpPr>
            <p:cNvPr id="9" name="Straight Arrow Connector 8">
              <a:extLst>
                <a:ext uri="{FF2B5EF4-FFF2-40B4-BE49-F238E27FC236}">
                  <a16:creationId xmlns:a16="http://schemas.microsoft.com/office/drawing/2014/main" id="{F236F516-50AD-3491-E52C-962C8ABF18CF}"/>
                </a:ext>
              </a:extLst>
            </p:cNvPr>
            <p:cNvCxnSpPr>
              <a:cxnSpLocks/>
            </p:cNvCxnSpPr>
            <p:nvPr/>
          </p:nvCxnSpPr>
          <p:spPr>
            <a:xfrm>
              <a:off x="6459676" y="3370686"/>
              <a:ext cx="3302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7ED87D2-2A35-1E16-CBF2-C69D0A252CDE}"/>
                </a:ext>
              </a:extLst>
            </p:cNvPr>
            <p:cNvCxnSpPr>
              <a:cxnSpLocks/>
            </p:cNvCxnSpPr>
            <p:nvPr/>
          </p:nvCxnSpPr>
          <p:spPr>
            <a:xfrm flipH="1">
              <a:off x="5490031" y="3370686"/>
              <a:ext cx="3302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Google Shape;399;p27">
              <a:extLst>
                <a:ext uri="{FF2B5EF4-FFF2-40B4-BE49-F238E27FC236}">
                  <a16:creationId xmlns:a16="http://schemas.microsoft.com/office/drawing/2014/main" id="{1DB61AE6-BC4E-4C45-CE96-D7197CA517A5}"/>
                </a:ext>
              </a:extLst>
            </p:cNvPr>
            <p:cNvSpPr/>
            <p:nvPr/>
          </p:nvSpPr>
          <p:spPr>
            <a:xfrm>
              <a:off x="5255715" y="4449552"/>
              <a:ext cx="1768475" cy="620713"/>
            </a:xfrm>
            <a:prstGeom prst="rect">
              <a:avLst/>
            </a:prstGeom>
            <a:solidFill>
              <a:srgbClr val="F7AE00"/>
            </a:solidFill>
            <a:ln w="15875"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800" b="1" dirty="0">
                  <a:solidFill>
                    <a:schemeClr val="bg1"/>
                  </a:solidFill>
                  <a:latin typeface="Calibri"/>
                  <a:ea typeface="Calibri"/>
                  <a:cs typeface="Calibri"/>
                  <a:sym typeface="Calibri"/>
                </a:rPr>
                <a:t>PROVEEDOR</a:t>
              </a:r>
            </a:p>
          </p:txBody>
        </p:sp>
        <p:cxnSp>
          <p:nvCxnSpPr>
            <p:cNvPr id="12" name="Google Shape;403;p27">
              <a:extLst>
                <a:ext uri="{FF2B5EF4-FFF2-40B4-BE49-F238E27FC236}">
                  <a16:creationId xmlns:a16="http://schemas.microsoft.com/office/drawing/2014/main" id="{20CA0B11-A696-4A92-193B-A784214A1C91}"/>
                </a:ext>
              </a:extLst>
            </p:cNvPr>
            <p:cNvCxnSpPr/>
            <p:nvPr/>
          </p:nvCxnSpPr>
          <p:spPr>
            <a:xfrm>
              <a:off x="5420518" y="3712739"/>
              <a:ext cx="1441450" cy="0"/>
            </a:xfrm>
            <a:prstGeom prst="straightConnector1">
              <a:avLst/>
            </a:prstGeom>
            <a:noFill/>
            <a:ln w="15875" cap="flat" cmpd="sng">
              <a:solidFill>
                <a:schemeClr val="tx1"/>
              </a:solidFill>
              <a:prstDash val="solid"/>
              <a:round/>
              <a:headEnd type="triangle" w="med" len="med"/>
              <a:tailEnd type="triangle" w="med" len="med"/>
            </a:ln>
          </p:spPr>
        </p:cxnSp>
        <p:cxnSp>
          <p:nvCxnSpPr>
            <p:cNvPr id="13" name="Straight Arrow Connector 12">
              <a:extLst>
                <a:ext uri="{FF2B5EF4-FFF2-40B4-BE49-F238E27FC236}">
                  <a16:creationId xmlns:a16="http://schemas.microsoft.com/office/drawing/2014/main" id="{9379C85B-5D7A-0BAD-3239-25E3EB714F75}"/>
                </a:ext>
              </a:extLst>
            </p:cNvPr>
            <p:cNvCxnSpPr>
              <a:cxnSpLocks/>
            </p:cNvCxnSpPr>
            <p:nvPr/>
          </p:nvCxnSpPr>
          <p:spPr>
            <a:xfrm>
              <a:off x="6459676" y="3712739"/>
              <a:ext cx="3302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E194B06-A4DB-DC7B-1AE1-897563152CBA}"/>
                </a:ext>
              </a:extLst>
            </p:cNvPr>
            <p:cNvCxnSpPr>
              <a:cxnSpLocks/>
            </p:cNvCxnSpPr>
            <p:nvPr/>
          </p:nvCxnSpPr>
          <p:spPr>
            <a:xfrm flipH="1">
              <a:off x="5490031" y="3712739"/>
              <a:ext cx="3302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752AE09-2B26-252B-69C0-81D40ADD8A69}"/>
                </a:ext>
              </a:extLst>
            </p:cNvPr>
            <p:cNvSpPr txBox="1"/>
            <p:nvPr/>
          </p:nvSpPr>
          <p:spPr>
            <a:xfrm>
              <a:off x="5755920" y="3109075"/>
              <a:ext cx="771365" cy="261610"/>
            </a:xfrm>
            <a:prstGeom prst="rect">
              <a:avLst/>
            </a:prstGeom>
            <a:noFill/>
          </p:spPr>
          <p:txBody>
            <a:bodyPr wrap="none" rtlCol="0">
              <a:spAutoFit/>
            </a:bodyPr>
            <a:lstStyle/>
            <a:p>
              <a:pPr algn="ctr"/>
              <a:r>
                <a:rPr lang="es-CL" sz="1100" dirty="0"/>
                <a:t>Inventario</a:t>
              </a:r>
            </a:p>
          </p:txBody>
        </p:sp>
        <p:sp>
          <p:nvSpPr>
            <p:cNvPr id="16" name="TextBox 15">
              <a:extLst>
                <a:ext uri="{FF2B5EF4-FFF2-40B4-BE49-F238E27FC236}">
                  <a16:creationId xmlns:a16="http://schemas.microsoft.com/office/drawing/2014/main" id="{2EA9379A-6850-52A1-1F10-89BC355D3A6C}"/>
                </a:ext>
              </a:extLst>
            </p:cNvPr>
            <p:cNvSpPr txBox="1"/>
            <p:nvPr/>
          </p:nvSpPr>
          <p:spPr>
            <a:xfrm>
              <a:off x="5545079" y="3451129"/>
              <a:ext cx="1189749" cy="261610"/>
            </a:xfrm>
            <a:prstGeom prst="rect">
              <a:avLst/>
            </a:prstGeom>
            <a:noFill/>
          </p:spPr>
          <p:txBody>
            <a:bodyPr wrap="none" rtlCol="0">
              <a:spAutoFit/>
            </a:bodyPr>
            <a:lstStyle/>
            <a:p>
              <a:pPr algn="ctr"/>
              <a:r>
                <a:rPr lang="es-CL" sz="1100" dirty="0"/>
                <a:t>Orden de compra</a:t>
              </a:r>
            </a:p>
          </p:txBody>
        </p:sp>
        <p:cxnSp>
          <p:nvCxnSpPr>
            <p:cNvPr id="17" name="Straight Arrow Connector 16">
              <a:extLst>
                <a:ext uri="{FF2B5EF4-FFF2-40B4-BE49-F238E27FC236}">
                  <a16:creationId xmlns:a16="http://schemas.microsoft.com/office/drawing/2014/main" id="{2FA1969A-5727-88DD-4828-D8BB3980C783}"/>
                </a:ext>
              </a:extLst>
            </p:cNvPr>
            <p:cNvCxnSpPr>
              <a:stCxn id="16" idx="2"/>
              <a:endCxn id="11" idx="0"/>
            </p:cNvCxnSpPr>
            <p:nvPr/>
          </p:nvCxnSpPr>
          <p:spPr>
            <a:xfrm flipH="1">
              <a:off x="6139953" y="3712739"/>
              <a:ext cx="1" cy="73681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592F639-9E7F-377D-B031-A94C8FBB53F3}"/>
                </a:ext>
              </a:extLst>
            </p:cNvPr>
            <p:cNvCxnSpPr>
              <a:cxnSpLocks/>
              <a:stCxn id="16" idx="2"/>
            </p:cNvCxnSpPr>
            <p:nvPr/>
          </p:nvCxnSpPr>
          <p:spPr>
            <a:xfrm flipH="1">
              <a:off x="6137374" y="3712739"/>
              <a:ext cx="2580" cy="6787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096C8079-29EF-D51C-2EFB-6E9ECCA6F275}"/>
              </a:ext>
            </a:extLst>
          </p:cNvPr>
          <p:cNvGrpSpPr/>
          <p:nvPr/>
        </p:nvGrpSpPr>
        <p:grpSpPr>
          <a:xfrm>
            <a:off x="7364794" y="471608"/>
            <a:ext cx="4562992" cy="5914783"/>
            <a:chOff x="7483139" y="402414"/>
            <a:chExt cx="4562992" cy="5914783"/>
          </a:xfrm>
        </p:grpSpPr>
        <p:grpSp>
          <p:nvGrpSpPr>
            <p:cNvPr id="19" name="Google Shape;559;p35">
              <a:extLst>
                <a:ext uri="{FF2B5EF4-FFF2-40B4-BE49-F238E27FC236}">
                  <a16:creationId xmlns:a16="http://schemas.microsoft.com/office/drawing/2014/main" id="{23A31E3E-AC29-E7F0-2755-F4AC234A80DB}"/>
                </a:ext>
              </a:extLst>
            </p:cNvPr>
            <p:cNvGrpSpPr/>
            <p:nvPr/>
          </p:nvGrpSpPr>
          <p:grpSpPr>
            <a:xfrm>
              <a:off x="8897257" y="843171"/>
              <a:ext cx="353505" cy="768271"/>
              <a:chOff x="9032916" y="1020612"/>
              <a:chExt cx="353505" cy="1035417"/>
            </a:xfrm>
          </p:grpSpPr>
          <p:cxnSp>
            <p:nvCxnSpPr>
              <p:cNvPr id="20" name="Google Shape;560;p35">
                <a:extLst>
                  <a:ext uri="{FF2B5EF4-FFF2-40B4-BE49-F238E27FC236}">
                    <a16:creationId xmlns:a16="http://schemas.microsoft.com/office/drawing/2014/main" id="{CDB5B90D-56D4-050D-FA20-7074DBF55772}"/>
                  </a:ext>
                </a:extLst>
              </p:cNvPr>
              <p:cNvCxnSpPr>
                <a:cxnSpLocks/>
              </p:cNvCxnSpPr>
              <p:nvPr/>
            </p:nvCxnSpPr>
            <p:spPr>
              <a:xfrm>
                <a:off x="9032916" y="1020612"/>
                <a:ext cx="352200" cy="880200"/>
              </a:xfrm>
              <a:prstGeom prst="bentConnector2">
                <a:avLst/>
              </a:prstGeom>
              <a:noFill/>
              <a:ln w="25400" cap="flat" cmpd="sng">
                <a:solidFill>
                  <a:srgbClr val="414751"/>
                </a:solidFill>
                <a:prstDash val="solid"/>
                <a:round/>
                <a:headEnd type="triangle" w="lg" len="lg"/>
                <a:tailEnd type="triangle" w="lg" len="lg"/>
              </a:ln>
            </p:spPr>
          </p:cxnSp>
          <p:cxnSp>
            <p:nvCxnSpPr>
              <p:cNvPr id="21" name="Google Shape;562;p35">
                <a:extLst>
                  <a:ext uri="{FF2B5EF4-FFF2-40B4-BE49-F238E27FC236}">
                    <a16:creationId xmlns:a16="http://schemas.microsoft.com/office/drawing/2014/main" id="{E0FF515E-9B60-4104-8AFA-CDBBB26BFC26}"/>
                  </a:ext>
                </a:extLst>
              </p:cNvPr>
              <p:cNvCxnSpPr/>
              <p:nvPr/>
            </p:nvCxnSpPr>
            <p:spPr>
              <a:xfrm rot="5400000">
                <a:off x="9321082" y="1990689"/>
                <a:ext cx="129374" cy="1305"/>
              </a:xfrm>
              <a:prstGeom prst="straightConnector1">
                <a:avLst/>
              </a:prstGeom>
              <a:noFill/>
              <a:ln w="25400" cap="flat" cmpd="sng">
                <a:solidFill>
                  <a:srgbClr val="414751"/>
                </a:solidFill>
                <a:prstDash val="solid"/>
                <a:round/>
                <a:headEnd type="none" w="sm" len="sm"/>
                <a:tailEnd type="triangle" w="lg" len="lg"/>
              </a:ln>
            </p:spPr>
          </p:cxnSp>
        </p:grpSp>
        <p:grpSp>
          <p:nvGrpSpPr>
            <p:cNvPr id="22" name="Google Shape;563;p35">
              <a:extLst>
                <a:ext uri="{FF2B5EF4-FFF2-40B4-BE49-F238E27FC236}">
                  <a16:creationId xmlns:a16="http://schemas.microsoft.com/office/drawing/2014/main" id="{E13DE01F-9B0E-A127-C540-7D60C0BC1564}"/>
                </a:ext>
              </a:extLst>
            </p:cNvPr>
            <p:cNvGrpSpPr/>
            <p:nvPr/>
          </p:nvGrpSpPr>
          <p:grpSpPr>
            <a:xfrm>
              <a:off x="9556634" y="836393"/>
              <a:ext cx="350710" cy="786338"/>
              <a:chOff x="9966179" y="1020612"/>
              <a:chExt cx="410837" cy="1038666"/>
            </a:xfrm>
          </p:grpSpPr>
          <p:cxnSp>
            <p:nvCxnSpPr>
              <p:cNvPr id="23" name="Google Shape;564;p35">
                <a:extLst>
                  <a:ext uri="{FF2B5EF4-FFF2-40B4-BE49-F238E27FC236}">
                    <a16:creationId xmlns:a16="http://schemas.microsoft.com/office/drawing/2014/main" id="{4F3A13F8-E8EA-EEE5-623B-2D7379EAEC23}"/>
                  </a:ext>
                </a:extLst>
              </p:cNvPr>
              <p:cNvCxnSpPr/>
              <p:nvPr/>
            </p:nvCxnSpPr>
            <p:spPr>
              <a:xfrm flipH="1">
                <a:off x="9966179" y="1020612"/>
                <a:ext cx="410837" cy="880150"/>
              </a:xfrm>
              <a:prstGeom prst="bentConnector2">
                <a:avLst/>
              </a:prstGeom>
              <a:noFill/>
              <a:ln w="25400" cap="flat" cmpd="sng">
                <a:solidFill>
                  <a:srgbClr val="414751"/>
                </a:solidFill>
                <a:prstDash val="solid"/>
                <a:round/>
                <a:headEnd type="triangle" w="lg" len="lg"/>
                <a:tailEnd type="triangle" w="lg" len="lg"/>
              </a:ln>
            </p:spPr>
          </p:cxnSp>
          <p:cxnSp>
            <p:nvCxnSpPr>
              <p:cNvPr id="24" name="Google Shape;565;p35">
                <a:extLst>
                  <a:ext uri="{FF2B5EF4-FFF2-40B4-BE49-F238E27FC236}">
                    <a16:creationId xmlns:a16="http://schemas.microsoft.com/office/drawing/2014/main" id="{60A7EDD3-B413-A8C6-68F4-5A8576274B7D}"/>
                  </a:ext>
                </a:extLst>
              </p:cNvPr>
              <p:cNvCxnSpPr/>
              <p:nvPr/>
            </p:nvCxnSpPr>
            <p:spPr>
              <a:xfrm rot="5400000">
                <a:off x="9902144" y="1993938"/>
                <a:ext cx="129375" cy="1305"/>
              </a:xfrm>
              <a:prstGeom prst="straightConnector1">
                <a:avLst/>
              </a:prstGeom>
              <a:noFill/>
              <a:ln w="25400" cap="flat" cmpd="sng">
                <a:solidFill>
                  <a:srgbClr val="414751"/>
                </a:solidFill>
                <a:prstDash val="solid"/>
                <a:round/>
                <a:headEnd type="none" w="sm" len="sm"/>
                <a:tailEnd type="triangle" w="lg" len="lg"/>
              </a:ln>
            </p:spPr>
          </p:cxnSp>
        </p:grpSp>
        <p:grpSp>
          <p:nvGrpSpPr>
            <p:cNvPr id="34" name="Google Shape;574;p35">
              <a:extLst>
                <a:ext uri="{FF2B5EF4-FFF2-40B4-BE49-F238E27FC236}">
                  <a16:creationId xmlns:a16="http://schemas.microsoft.com/office/drawing/2014/main" id="{F5B26F7F-81C6-EB31-1D2A-2B6987695C4C}"/>
                </a:ext>
              </a:extLst>
            </p:cNvPr>
            <p:cNvGrpSpPr/>
            <p:nvPr/>
          </p:nvGrpSpPr>
          <p:grpSpPr>
            <a:xfrm>
              <a:off x="8046703" y="1325256"/>
              <a:ext cx="463267" cy="2905924"/>
              <a:chOff x="8299280" y="1354464"/>
              <a:chExt cx="634544" cy="2868636"/>
            </a:xfrm>
          </p:grpSpPr>
          <p:cxnSp>
            <p:nvCxnSpPr>
              <p:cNvPr id="35" name="Google Shape;575;p35">
                <a:extLst>
                  <a:ext uri="{FF2B5EF4-FFF2-40B4-BE49-F238E27FC236}">
                    <a16:creationId xmlns:a16="http://schemas.microsoft.com/office/drawing/2014/main" id="{51FDA9A4-AA99-ADBA-3869-D2CB5AEF7C63}"/>
                  </a:ext>
                </a:extLst>
              </p:cNvPr>
              <p:cNvCxnSpPr/>
              <p:nvPr/>
            </p:nvCxnSpPr>
            <p:spPr>
              <a:xfrm rot="-5400000" flipH="1">
                <a:off x="7182234" y="2471510"/>
                <a:ext cx="2868636" cy="634544"/>
              </a:xfrm>
              <a:prstGeom prst="bentConnector2">
                <a:avLst/>
              </a:prstGeom>
              <a:noFill/>
              <a:ln w="25400" cap="flat" cmpd="sng">
                <a:solidFill>
                  <a:srgbClr val="414751"/>
                </a:solidFill>
                <a:prstDash val="solid"/>
                <a:round/>
                <a:headEnd type="triangle" w="lg" len="lg"/>
                <a:tailEnd type="triangle" w="lg" len="lg"/>
              </a:ln>
            </p:spPr>
          </p:cxnSp>
          <p:cxnSp>
            <p:nvCxnSpPr>
              <p:cNvPr id="36" name="Google Shape;576;p35">
                <a:extLst>
                  <a:ext uri="{FF2B5EF4-FFF2-40B4-BE49-F238E27FC236}">
                    <a16:creationId xmlns:a16="http://schemas.microsoft.com/office/drawing/2014/main" id="{9CAF8856-B1FF-AB85-3C90-6B6D8BE877EA}"/>
                  </a:ext>
                </a:extLst>
              </p:cNvPr>
              <p:cNvCxnSpPr/>
              <p:nvPr/>
            </p:nvCxnSpPr>
            <p:spPr>
              <a:xfrm>
                <a:off x="8563962" y="4219258"/>
                <a:ext cx="225317" cy="0"/>
              </a:xfrm>
              <a:prstGeom prst="straightConnector1">
                <a:avLst/>
              </a:prstGeom>
              <a:noFill/>
              <a:ln w="25400" cap="flat" cmpd="sng">
                <a:solidFill>
                  <a:srgbClr val="414751"/>
                </a:solidFill>
                <a:prstDash val="solid"/>
                <a:round/>
                <a:headEnd type="none" w="sm" len="sm"/>
                <a:tailEnd type="triangle" w="lg" len="lg"/>
              </a:ln>
            </p:spPr>
          </p:cxnSp>
        </p:grpSp>
        <p:grpSp>
          <p:nvGrpSpPr>
            <p:cNvPr id="40" name="Google Shape;580;p35">
              <a:extLst>
                <a:ext uri="{FF2B5EF4-FFF2-40B4-BE49-F238E27FC236}">
                  <a16:creationId xmlns:a16="http://schemas.microsoft.com/office/drawing/2014/main" id="{6E7480CF-3D6F-4082-66FA-25A911554BF8}"/>
                </a:ext>
              </a:extLst>
            </p:cNvPr>
            <p:cNvGrpSpPr/>
            <p:nvPr/>
          </p:nvGrpSpPr>
          <p:grpSpPr>
            <a:xfrm>
              <a:off x="10412273" y="1334134"/>
              <a:ext cx="461040" cy="2880000"/>
              <a:chOff x="10441427" y="1326055"/>
              <a:chExt cx="636393" cy="2880000"/>
            </a:xfrm>
          </p:grpSpPr>
          <p:cxnSp>
            <p:nvCxnSpPr>
              <p:cNvPr id="41" name="Google Shape;581;p35">
                <a:extLst>
                  <a:ext uri="{FF2B5EF4-FFF2-40B4-BE49-F238E27FC236}">
                    <a16:creationId xmlns:a16="http://schemas.microsoft.com/office/drawing/2014/main" id="{1CBFA9D5-0E07-3706-CD34-2421DE18800D}"/>
                  </a:ext>
                </a:extLst>
              </p:cNvPr>
              <p:cNvCxnSpPr/>
              <p:nvPr/>
            </p:nvCxnSpPr>
            <p:spPr>
              <a:xfrm rot="5400000">
                <a:off x="9319624" y="2447858"/>
                <a:ext cx="2880000" cy="636393"/>
              </a:xfrm>
              <a:prstGeom prst="bentConnector2">
                <a:avLst/>
              </a:prstGeom>
              <a:noFill/>
              <a:ln w="25400" cap="flat" cmpd="sng">
                <a:solidFill>
                  <a:srgbClr val="414751"/>
                </a:solidFill>
                <a:prstDash val="solid"/>
                <a:round/>
                <a:headEnd type="triangle" w="lg" len="lg"/>
                <a:tailEnd type="triangle" w="lg" len="lg"/>
              </a:ln>
            </p:spPr>
          </p:cxnSp>
          <p:cxnSp>
            <p:nvCxnSpPr>
              <p:cNvPr id="42" name="Google Shape;582;p35">
                <a:extLst>
                  <a:ext uri="{FF2B5EF4-FFF2-40B4-BE49-F238E27FC236}">
                    <a16:creationId xmlns:a16="http://schemas.microsoft.com/office/drawing/2014/main" id="{56561F9C-12CE-836B-64D2-71EB9BF5154F}"/>
                  </a:ext>
                </a:extLst>
              </p:cNvPr>
              <p:cNvCxnSpPr/>
              <p:nvPr/>
            </p:nvCxnSpPr>
            <p:spPr>
              <a:xfrm rot="10800000">
                <a:off x="10607181" y="4205479"/>
                <a:ext cx="225317" cy="0"/>
              </a:xfrm>
              <a:prstGeom prst="straightConnector1">
                <a:avLst/>
              </a:prstGeom>
              <a:noFill/>
              <a:ln w="25400" cap="flat" cmpd="sng">
                <a:solidFill>
                  <a:srgbClr val="414751"/>
                </a:solidFill>
                <a:prstDash val="solid"/>
                <a:round/>
                <a:headEnd type="none" w="sm" len="sm"/>
                <a:tailEnd type="triangle" w="lg" len="lg"/>
              </a:ln>
            </p:spPr>
          </p:cxnSp>
        </p:grpSp>
        <p:grpSp>
          <p:nvGrpSpPr>
            <p:cNvPr id="43" name="Google Shape;583;p35">
              <a:extLst>
                <a:ext uri="{FF2B5EF4-FFF2-40B4-BE49-F238E27FC236}">
                  <a16:creationId xmlns:a16="http://schemas.microsoft.com/office/drawing/2014/main" id="{1D0D94D3-ECE4-D985-26AD-43362A0FFBCF}"/>
                </a:ext>
              </a:extLst>
            </p:cNvPr>
            <p:cNvGrpSpPr/>
            <p:nvPr/>
          </p:nvGrpSpPr>
          <p:grpSpPr>
            <a:xfrm>
              <a:off x="9463775" y="2774134"/>
              <a:ext cx="2055" cy="521700"/>
              <a:chOff x="9643378" y="3047789"/>
              <a:chExt cx="2055" cy="521700"/>
            </a:xfrm>
          </p:grpSpPr>
          <p:cxnSp>
            <p:nvCxnSpPr>
              <p:cNvPr id="44" name="Google Shape;584;p35">
                <a:extLst>
                  <a:ext uri="{FF2B5EF4-FFF2-40B4-BE49-F238E27FC236}">
                    <a16:creationId xmlns:a16="http://schemas.microsoft.com/office/drawing/2014/main" id="{3CAF0813-3995-6D01-5420-12990BA60A65}"/>
                  </a:ext>
                </a:extLst>
              </p:cNvPr>
              <p:cNvCxnSpPr>
                <a:cxnSpLocks/>
              </p:cNvCxnSpPr>
              <p:nvPr/>
            </p:nvCxnSpPr>
            <p:spPr>
              <a:xfrm>
                <a:off x="9643378" y="3047789"/>
                <a:ext cx="0" cy="521700"/>
              </a:xfrm>
              <a:prstGeom prst="straightConnector1">
                <a:avLst/>
              </a:prstGeom>
              <a:noFill/>
              <a:ln w="25400" cap="flat" cmpd="sng">
                <a:solidFill>
                  <a:srgbClr val="414751"/>
                </a:solidFill>
                <a:prstDash val="solid"/>
                <a:round/>
                <a:headEnd type="triangle" w="lg" len="lg"/>
                <a:tailEnd type="triangle" w="lg" len="lg"/>
              </a:ln>
            </p:spPr>
          </p:cxnSp>
          <p:cxnSp>
            <p:nvCxnSpPr>
              <p:cNvPr id="45" name="Google Shape;585;p35">
                <a:extLst>
                  <a:ext uri="{FF2B5EF4-FFF2-40B4-BE49-F238E27FC236}">
                    <a16:creationId xmlns:a16="http://schemas.microsoft.com/office/drawing/2014/main" id="{67D0B2BA-86D1-FD4F-D5EB-9C66BAD9F230}"/>
                  </a:ext>
                </a:extLst>
              </p:cNvPr>
              <p:cNvCxnSpPr/>
              <p:nvPr/>
            </p:nvCxnSpPr>
            <p:spPr>
              <a:xfrm flipH="1">
                <a:off x="9645432" y="3226507"/>
                <a:ext cx="1" cy="228187"/>
              </a:xfrm>
              <a:prstGeom prst="straightConnector1">
                <a:avLst/>
              </a:prstGeom>
              <a:noFill/>
              <a:ln w="25400" cap="flat" cmpd="sng">
                <a:solidFill>
                  <a:srgbClr val="414751"/>
                </a:solidFill>
                <a:prstDash val="solid"/>
                <a:round/>
                <a:headEnd type="none" w="sm" len="sm"/>
                <a:tailEnd type="triangle" w="lg" len="lg"/>
              </a:ln>
            </p:spPr>
          </p:cxnSp>
        </p:grpSp>
        <p:grpSp>
          <p:nvGrpSpPr>
            <p:cNvPr id="49" name="Google Shape;589;p35">
              <a:extLst>
                <a:ext uri="{FF2B5EF4-FFF2-40B4-BE49-F238E27FC236}">
                  <a16:creationId xmlns:a16="http://schemas.microsoft.com/office/drawing/2014/main" id="{815BEFF0-BC0A-81E1-5F13-57C538CE73A0}"/>
                </a:ext>
              </a:extLst>
            </p:cNvPr>
            <p:cNvGrpSpPr/>
            <p:nvPr/>
          </p:nvGrpSpPr>
          <p:grpSpPr>
            <a:xfrm>
              <a:off x="9461720" y="4657341"/>
              <a:ext cx="2055" cy="521570"/>
              <a:chOff x="9651590" y="4699240"/>
              <a:chExt cx="2055" cy="521570"/>
            </a:xfrm>
          </p:grpSpPr>
          <p:cxnSp>
            <p:nvCxnSpPr>
              <p:cNvPr id="50" name="Google Shape;590;p35">
                <a:extLst>
                  <a:ext uri="{FF2B5EF4-FFF2-40B4-BE49-F238E27FC236}">
                    <a16:creationId xmlns:a16="http://schemas.microsoft.com/office/drawing/2014/main" id="{33C9C101-BD0B-A934-470F-F38A1271036A}"/>
                  </a:ext>
                </a:extLst>
              </p:cNvPr>
              <p:cNvCxnSpPr/>
              <p:nvPr/>
            </p:nvCxnSpPr>
            <p:spPr>
              <a:xfrm flipH="1">
                <a:off x="9651590" y="4699240"/>
                <a:ext cx="1" cy="521570"/>
              </a:xfrm>
              <a:prstGeom prst="straightConnector1">
                <a:avLst/>
              </a:prstGeom>
              <a:noFill/>
              <a:ln w="25400" cap="flat" cmpd="sng">
                <a:solidFill>
                  <a:srgbClr val="414751"/>
                </a:solidFill>
                <a:prstDash val="solid"/>
                <a:round/>
                <a:headEnd type="triangle" w="lg" len="lg"/>
                <a:tailEnd type="triangle" w="lg" len="lg"/>
              </a:ln>
            </p:spPr>
          </p:cxnSp>
          <p:cxnSp>
            <p:nvCxnSpPr>
              <p:cNvPr id="51" name="Google Shape;591;p35">
                <a:extLst>
                  <a:ext uri="{FF2B5EF4-FFF2-40B4-BE49-F238E27FC236}">
                    <a16:creationId xmlns:a16="http://schemas.microsoft.com/office/drawing/2014/main" id="{729A766F-74F7-3CAF-60B7-9ADF79C0EF44}"/>
                  </a:ext>
                </a:extLst>
              </p:cNvPr>
              <p:cNvCxnSpPr/>
              <p:nvPr/>
            </p:nvCxnSpPr>
            <p:spPr>
              <a:xfrm flipH="1">
                <a:off x="9653644" y="4803264"/>
                <a:ext cx="1" cy="228187"/>
              </a:xfrm>
              <a:prstGeom prst="straightConnector1">
                <a:avLst/>
              </a:prstGeom>
              <a:noFill/>
              <a:ln w="25400" cap="flat" cmpd="sng">
                <a:solidFill>
                  <a:srgbClr val="414751"/>
                </a:solidFill>
                <a:prstDash val="solid"/>
                <a:round/>
                <a:headEnd type="triangle" w="lg" len="lg"/>
                <a:tailEnd type="none" w="sm" len="sm"/>
              </a:ln>
            </p:spPr>
          </p:cxnSp>
        </p:grpSp>
        <p:grpSp>
          <p:nvGrpSpPr>
            <p:cNvPr id="54" name="Group 53">
              <a:extLst>
                <a:ext uri="{FF2B5EF4-FFF2-40B4-BE49-F238E27FC236}">
                  <a16:creationId xmlns:a16="http://schemas.microsoft.com/office/drawing/2014/main" id="{1978F5BB-8C50-D3C2-B8AD-D7D0C6F1EF03}"/>
                </a:ext>
              </a:extLst>
            </p:cNvPr>
            <p:cNvGrpSpPr/>
            <p:nvPr/>
          </p:nvGrpSpPr>
          <p:grpSpPr>
            <a:xfrm>
              <a:off x="7483139" y="402414"/>
              <a:ext cx="1414108" cy="922842"/>
              <a:chOff x="6822265" y="5125731"/>
              <a:chExt cx="1579213" cy="922842"/>
            </a:xfrm>
          </p:grpSpPr>
          <p:sp>
            <p:nvSpPr>
              <p:cNvPr id="52" name="Rectangle 51">
                <a:extLst>
                  <a:ext uri="{FF2B5EF4-FFF2-40B4-BE49-F238E27FC236}">
                    <a16:creationId xmlns:a16="http://schemas.microsoft.com/office/drawing/2014/main" id="{4EB0C2B6-C49F-3769-656A-E858C8081668}"/>
                  </a:ext>
                </a:extLst>
              </p:cNvPr>
              <p:cNvSpPr/>
              <p:nvPr/>
            </p:nvSpPr>
            <p:spPr>
              <a:xfrm>
                <a:off x="6822265" y="5125731"/>
                <a:ext cx="1579213" cy="406400"/>
              </a:xfrm>
              <a:prstGeom prst="rect">
                <a:avLst/>
              </a:prstGeom>
              <a:solidFill>
                <a:srgbClr val="F7AE00"/>
              </a:solid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dirty="0"/>
                  <a:t>MATERIA-PRIMA</a:t>
                </a:r>
              </a:p>
            </p:txBody>
          </p:sp>
          <p:sp>
            <p:nvSpPr>
              <p:cNvPr id="53" name="TextBox 52">
                <a:extLst>
                  <a:ext uri="{FF2B5EF4-FFF2-40B4-BE49-F238E27FC236}">
                    <a16:creationId xmlns:a16="http://schemas.microsoft.com/office/drawing/2014/main" id="{906F7CE5-B5BC-957D-1992-D6D5920BB85F}"/>
                  </a:ext>
                </a:extLst>
              </p:cNvPr>
              <p:cNvSpPr txBox="1"/>
              <p:nvPr/>
            </p:nvSpPr>
            <p:spPr>
              <a:xfrm>
                <a:off x="6822265" y="5525353"/>
                <a:ext cx="1579213" cy="523220"/>
              </a:xfrm>
              <a:prstGeom prst="rect">
                <a:avLst/>
              </a:prstGeom>
              <a:noFill/>
              <a:ln w="12700">
                <a:solidFill>
                  <a:srgbClr val="F7AE00"/>
                </a:solidFill>
              </a:ln>
            </p:spPr>
            <p:txBody>
              <a:bodyPr wrap="square" rtlCol="0">
                <a:spAutoFit/>
              </a:bodyPr>
              <a:lstStyle/>
              <a:p>
                <a:r>
                  <a:rPr lang="es-CL" sz="1400" u="sng" dirty="0"/>
                  <a:t>#MAT-PRIMA</a:t>
                </a:r>
              </a:p>
              <a:p>
                <a:r>
                  <a:rPr lang="es-CL" sz="1400" dirty="0"/>
                  <a:t>DESCRIPCIÓN</a:t>
                </a:r>
              </a:p>
            </p:txBody>
          </p:sp>
        </p:grpSp>
        <p:grpSp>
          <p:nvGrpSpPr>
            <p:cNvPr id="55" name="Group 54">
              <a:extLst>
                <a:ext uri="{FF2B5EF4-FFF2-40B4-BE49-F238E27FC236}">
                  <a16:creationId xmlns:a16="http://schemas.microsoft.com/office/drawing/2014/main" id="{A53609C2-577F-C4C6-1C04-8CC92AE11EED}"/>
                </a:ext>
              </a:extLst>
            </p:cNvPr>
            <p:cNvGrpSpPr/>
            <p:nvPr/>
          </p:nvGrpSpPr>
          <p:grpSpPr>
            <a:xfrm>
              <a:off x="9907354" y="411292"/>
              <a:ext cx="1668604" cy="922842"/>
              <a:chOff x="6822264" y="5125731"/>
              <a:chExt cx="1863424" cy="922842"/>
            </a:xfrm>
          </p:grpSpPr>
          <p:sp>
            <p:nvSpPr>
              <p:cNvPr id="56" name="Rectangle 55">
                <a:extLst>
                  <a:ext uri="{FF2B5EF4-FFF2-40B4-BE49-F238E27FC236}">
                    <a16:creationId xmlns:a16="http://schemas.microsoft.com/office/drawing/2014/main" id="{826BDEE1-E2C7-AAC8-7F5A-C584AFF91E45}"/>
                  </a:ext>
                </a:extLst>
              </p:cNvPr>
              <p:cNvSpPr/>
              <p:nvPr/>
            </p:nvSpPr>
            <p:spPr>
              <a:xfrm>
                <a:off x="6822265" y="5125731"/>
                <a:ext cx="1863423" cy="406400"/>
              </a:xfrm>
              <a:prstGeom prst="rect">
                <a:avLst/>
              </a:prstGeom>
              <a:solidFill>
                <a:srgbClr val="F7AE00"/>
              </a:solid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dirty="0"/>
                  <a:t>BODEGA</a:t>
                </a:r>
              </a:p>
            </p:txBody>
          </p:sp>
          <p:sp>
            <p:nvSpPr>
              <p:cNvPr id="57" name="TextBox 56">
                <a:extLst>
                  <a:ext uri="{FF2B5EF4-FFF2-40B4-BE49-F238E27FC236}">
                    <a16:creationId xmlns:a16="http://schemas.microsoft.com/office/drawing/2014/main" id="{964ADECF-09AA-023B-72B5-DE79982C2AAF}"/>
                  </a:ext>
                </a:extLst>
              </p:cNvPr>
              <p:cNvSpPr txBox="1"/>
              <p:nvPr/>
            </p:nvSpPr>
            <p:spPr>
              <a:xfrm>
                <a:off x="6822264" y="5525353"/>
                <a:ext cx="1863424" cy="523220"/>
              </a:xfrm>
              <a:prstGeom prst="rect">
                <a:avLst/>
              </a:prstGeom>
              <a:noFill/>
              <a:ln w="12700">
                <a:solidFill>
                  <a:srgbClr val="F7AE00"/>
                </a:solidFill>
              </a:ln>
            </p:spPr>
            <p:txBody>
              <a:bodyPr wrap="square" rtlCol="0">
                <a:spAutoFit/>
              </a:bodyPr>
              <a:lstStyle/>
              <a:p>
                <a:r>
                  <a:rPr lang="es-CL" sz="1400" u="sng" dirty="0"/>
                  <a:t>#BODEGA</a:t>
                </a:r>
              </a:p>
              <a:p>
                <a:r>
                  <a:rPr lang="es-CL" sz="1400" dirty="0"/>
                  <a:t>DIRECCIÓN-BODEGA</a:t>
                </a:r>
              </a:p>
            </p:txBody>
          </p:sp>
        </p:grpSp>
        <p:grpSp>
          <p:nvGrpSpPr>
            <p:cNvPr id="58" name="Group 57">
              <a:extLst>
                <a:ext uri="{FF2B5EF4-FFF2-40B4-BE49-F238E27FC236}">
                  <a16:creationId xmlns:a16="http://schemas.microsoft.com/office/drawing/2014/main" id="{E59A8C6E-EFFB-AD04-4854-83F119FE2849}"/>
                </a:ext>
              </a:extLst>
            </p:cNvPr>
            <p:cNvGrpSpPr/>
            <p:nvPr/>
          </p:nvGrpSpPr>
          <p:grpSpPr>
            <a:xfrm>
              <a:off x="8587922" y="1626910"/>
              <a:ext cx="1737816" cy="1138286"/>
              <a:chOff x="6822264" y="5125731"/>
              <a:chExt cx="1940717" cy="1138286"/>
            </a:xfrm>
          </p:grpSpPr>
          <p:sp>
            <p:nvSpPr>
              <p:cNvPr id="59" name="Rectangle 58">
                <a:extLst>
                  <a:ext uri="{FF2B5EF4-FFF2-40B4-BE49-F238E27FC236}">
                    <a16:creationId xmlns:a16="http://schemas.microsoft.com/office/drawing/2014/main" id="{3F74F040-737E-7167-043B-CAA60C262488}"/>
                  </a:ext>
                </a:extLst>
              </p:cNvPr>
              <p:cNvSpPr/>
              <p:nvPr/>
            </p:nvSpPr>
            <p:spPr>
              <a:xfrm>
                <a:off x="6822267" y="5125731"/>
                <a:ext cx="1940714" cy="406400"/>
              </a:xfrm>
              <a:prstGeom prst="rect">
                <a:avLst/>
              </a:prstGeom>
              <a:solidFill>
                <a:srgbClr val="F7AE00"/>
              </a:solid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dirty="0"/>
                  <a:t>INVENTARIO</a:t>
                </a:r>
              </a:p>
            </p:txBody>
          </p:sp>
          <p:sp>
            <p:nvSpPr>
              <p:cNvPr id="60" name="TextBox 59">
                <a:extLst>
                  <a:ext uri="{FF2B5EF4-FFF2-40B4-BE49-F238E27FC236}">
                    <a16:creationId xmlns:a16="http://schemas.microsoft.com/office/drawing/2014/main" id="{791579A5-F466-00DB-AA6B-93635719EAB6}"/>
                  </a:ext>
                </a:extLst>
              </p:cNvPr>
              <p:cNvSpPr txBox="1"/>
              <p:nvPr/>
            </p:nvSpPr>
            <p:spPr>
              <a:xfrm>
                <a:off x="6822264" y="5525353"/>
                <a:ext cx="1940717" cy="738664"/>
              </a:xfrm>
              <a:prstGeom prst="rect">
                <a:avLst/>
              </a:prstGeom>
              <a:noFill/>
              <a:ln w="12700">
                <a:solidFill>
                  <a:srgbClr val="F7AE00"/>
                </a:solidFill>
              </a:ln>
            </p:spPr>
            <p:txBody>
              <a:bodyPr wrap="square" rtlCol="0">
                <a:spAutoFit/>
              </a:bodyPr>
              <a:lstStyle/>
              <a:p>
                <a:r>
                  <a:rPr lang="es-CL" sz="1400" i="1" u="sng" dirty="0"/>
                  <a:t>#MAT-PRIMA</a:t>
                </a:r>
                <a:endParaRPr lang="es-CL" sz="1400" i="1" dirty="0"/>
              </a:p>
              <a:p>
                <a:r>
                  <a:rPr lang="es-CL" sz="1400" i="1" u="sng" dirty="0"/>
                  <a:t>#BODEGA</a:t>
                </a:r>
              </a:p>
              <a:p>
                <a:r>
                  <a:rPr lang="es-CL" sz="1400" dirty="0"/>
                  <a:t>CANTIDAD-EN-STOCK</a:t>
                </a:r>
              </a:p>
            </p:txBody>
          </p:sp>
        </p:grpSp>
        <p:grpSp>
          <p:nvGrpSpPr>
            <p:cNvPr id="61" name="Group 60">
              <a:extLst>
                <a:ext uri="{FF2B5EF4-FFF2-40B4-BE49-F238E27FC236}">
                  <a16:creationId xmlns:a16="http://schemas.microsoft.com/office/drawing/2014/main" id="{EB9B22CF-ECBD-1632-07EA-12C389B011B7}"/>
                </a:ext>
              </a:extLst>
            </p:cNvPr>
            <p:cNvGrpSpPr/>
            <p:nvPr/>
          </p:nvGrpSpPr>
          <p:grpSpPr>
            <a:xfrm>
              <a:off x="8509971" y="3304772"/>
              <a:ext cx="1901930" cy="1353729"/>
              <a:chOff x="6822264" y="5125731"/>
              <a:chExt cx="2123992" cy="1353729"/>
            </a:xfrm>
          </p:grpSpPr>
          <p:sp>
            <p:nvSpPr>
              <p:cNvPr id="62" name="Rectangle 61">
                <a:extLst>
                  <a:ext uri="{FF2B5EF4-FFF2-40B4-BE49-F238E27FC236}">
                    <a16:creationId xmlns:a16="http://schemas.microsoft.com/office/drawing/2014/main" id="{A0C926FA-6912-C59E-8C37-422D2DB312B0}"/>
                  </a:ext>
                </a:extLst>
              </p:cNvPr>
              <p:cNvSpPr/>
              <p:nvPr/>
            </p:nvSpPr>
            <p:spPr>
              <a:xfrm>
                <a:off x="6822266" y="5125731"/>
                <a:ext cx="2123986" cy="406400"/>
              </a:xfrm>
              <a:prstGeom prst="rect">
                <a:avLst/>
              </a:prstGeom>
              <a:solidFill>
                <a:srgbClr val="F7AE00"/>
              </a:solid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dirty="0"/>
                  <a:t>ORDEN-COMPRA</a:t>
                </a:r>
              </a:p>
            </p:txBody>
          </p:sp>
          <p:sp>
            <p:nvSpPr>
              <p:cNvPr id="63" name="TextBox 62">
                <a:extLst>
                  <a:ext uri="{FF2B5EF4-FFF2-40B4-BE49-F238E27FC236}">
                    <a16:creationId xmlns:a16="http://schemas.microsoft.com/office/drawing/2014/main" id="{BD5CED1A-9E6D-3869-FB1E-FF4420765D57}"/>
                  </a:ext>
                </a:extLst>
              </p:cNvPr>
              <p:cNvSpPr txBox="1"/>
              <p:nvPr/>
            </p:nvSpPr>
            <p:spPr>
              <a:xfrm>
                <a:off x="6822264" y="5525353"/>
                <a:ext cx="2123992" cy="954107"/>
              </a:xfrm>
              <a:prstGeom prst="rect">
                <a:avLst/>
              </a:prstGeom>
              <a:noFill/>
              <a:ln w="12700">
                <a:solidFill>
                  <a:srgbClr val="F7AE00"/>
                </a:solidFill>
              </a:ln>
            </p:spPr>
            <p:txBody>
              <a:bodyPr wrap="square" rtlCol="0">
                <a:spAutoFit/>
              </a:bodyPr>
              <a:lstStyle/>
              <a:p>
                <a:r>
                  <a:rPr lang="es-CL" sz="1400" i="1" u="sng" dirty="0"/>
                  <a:t>#MAT-PRIMA</a:t>
                </a:r>
                <a:endParaRPr lang="es-CL" sz="1400" i="1" dirty="0"/>
              </a:p>
              <a:p>
                <a:r>
                  <a:rPr lang="es-CL" sz="1400" i="1" u="sng" dirty="0"/>
                  <a:t>#BODEGA</a:t>
                </a:r>
              </a:p>
              <a:p>
                <a:r>
                  <a:rPr lang="es-CL" sz="1400" i="1" u="sng" dirty="0"/>
                  <a:t>#PROVEEDOR</a:t>
                </a:r>
              </a:p>
              <a:p>
                <a:r>
                  <a:rPr lang="es-CL" sz="1400" dirty="0"/>
                  <a:t>CANTIDAD-A-ORDENAR</a:t>
                </a:r>
              </a:p>
            </p:txBody>
          </p:sp>
        </p:grpSp>
        <p:grpSp>
          <p:nvGrpSpPr>
            <p:cNvPr id="64" name="Group 63">
              <a:extLst>
                <a:ext uri="{FF2B5EF4-FFF2-40B4-BE49-F238E27FC236}">
                  <a16:creationId xmlns:a16="http://schemas.microsoft.com/office/drawing/2014/main" id="{39E36338-014B-4DF5-8B08-8E017E574A0D}"/>
                </a:ext>
              </a:extLst>
            </p:cNvPr>
            <p:cNvGrpSpPr/>
            <p:nvPr/>
          </p:nvGrpSpPr>
          <p:grpSpPr>
            <a:xfrm>
              <a:off x="8821168" y="5178911"/>
              <a:ext cx="1271324" cy="1138286"/>
              <a:chOff x="6822264" y="5125731"/>
              <a:chExt cx="1419759" cy="1138286"/>
            </a:xfrm>
          </p:grpSpPr>
          <p:sp>
            <p:nvSpPr>
              <p:cNvPr id="65" name="Rectangle 64">
                <a:extLst>
                  <a:ext uri="{FF2B5EF4-FFF2-40B4-BE49-F238E27FC236}">
                    <a16:creationId xmlns:a16="http://schemas.microsoft.com/office/drawing/2014/main" id="{9914A448-A4BA-FD87-97D7-CE0B12784A82}"/>
                  </a:ext>
                </a:extLst>
              </p:cNvPr>
              <p:cNvSpPr/>
              <p:nvPr/>
            </p:nvSpPr>
            <p:spPr>
              <a:xfrm>
                <a:off x="6822268" y="5125731"/>
                <a:ext cx="1419755" cy="406400"/>
              </a:xfrm>
              <a:prstGeom prst="rect">
                <a:avLst/>
              </a:prstGeom>
              <a:solidFill>
                <a:srgbClr val="F7AE00"/>
              </a:solid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dirty="0"/>
                  <a:t>PROVEEDOR</a:t>
                </a:r>
              </a:p>
            </p:txBody>
          </p:sp>
          <p:sp>
            <p:nvSpPr>
              <p:cNvPr id="66" name="TextBox 65">
                <a:extLst>
                  <a:ext uri="{FF2B5EF4-FFF2-40B4-BE49-F238E27FC236}">
                    <a16:creationId xmlns:a16="http://schemas.microsoft.com/office/drawing/2014/main" id="{89F9F728-F1E6-D8F4-3123-C9CC3C510B5D}"/>
                  </a:ext>
                </a:extLst>
              </p:cNvPr>
              <p:cNvSpPr txBox="1"/>
              <p:nvPr/>
            </p:nvSpPr>
            <p:spPr>
              <a:xfrm>
                <a:off x="6822264" y="5525353"/>
                <a:ext cx="1419758" cy="738664"/>
              </a:xfrm>
              <a:prstGeom prst="rect">
                <a:avLst/>
              </a:prstGeom>
              <a:noFill/>
              <a:ln w="12700">
                <a:solidFill>
                  <a:srgbClr val="F7AE00"/>
                </a:solidFill>
              </a:ln>
            </p:spPr>
            <p:txBody>
              <a:bodyPr wrap="square" rtlCol="0">
                <a:spAutoFit/>
              </a:bodyPr>
              <a:lstStyle/>
              <a:p>
                <a:r>
                  <a:rPr lang="es-CL" sz="1400" u="sng" dirty="0"/>
                  <a:t>#PROVEEDOR</a:t>
                </a:r>
                <a:endParaRPr lang="es-CL" sz="1400" dirty="0"/>
              </a:p>
              <a:p>
                <a:r>
                  <a:rPr lang="es-CL" sz="1400" dirty="0"/>
                  <a:t>NOM-P</a:t>
                </a:r>
              </a:p>
              <a:p>
                <a:r>
                  <a:rPr lang="es-CL" sz="1400" dirty="0"/>
                  <a:t>DIRECCION-P</a:t>
                </a:r>
              </a:p>
            </p:txBody>
          </p:sp>
        </p:grpSp>
        <p:sp>
          <p:nvSpPr>
            <p:cNvPr id="67" name="Google Shape;557;p35">
              <a:extLst>
                <a:ext uri="{FF2B5EF4-FFF2-40B4-BE49-F238E27FC236}">
                  <a16:creationId xmlns:a16="http://schemas.microsoft.com/office/drawing/2014/main" id="{ABC77F45-5823-E81E-B0C0-2005F92B1573}"/>
                </a:ext>
              </a:extLst>
            </p:cNvPr>
            <p:cNvSpPr/>
            <p:nvPr/>
          </p:nvSpPr>
          <p:spPr>
            <a:xfrm>
              <a:off x="10227134" y="5607737"/>
              <a:ext cx="1818997" cy="535491"/>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es-CL" sz="1200" dirty="0">
                  <a:ea typeface="Calibri"/>
                  <a:cs typeface="Calibri"/>
                  <a:sym typeface="Calibri"/>
                </a:rPr>
                <a:t>PK = </a:t>
              </a:r>
              <a:r>
                <a:rPr lang="es-CL" sz="1200" u="sng" dirty="0">
                  <a:ea typeface="Calibri"/>
                  <a:cs typeface="Calibri"/>
                  <a:sym typeface="Calibri"/>
                </a:rPr>
                <a:t>Atributos subrayados</a:t>
              </a:r>
              <a:endParaRPr sz="1200" u="sng" dirty="0"/>
            </a:p>
            <a:p>
              <a:pPr marL="0" marR="0" lvl="0" indent="0" algn="just" rtl="0">
                <a:lnSpc>
                  <a:spcPct val="120000"/>
                </a:lnSpc>
                <a:spcBef>
                  <a:spcPts val="0"/>
                </a:spcBef>
                <a:spcAft>
                  <a:spcPts val="0"/>
                </a:spcAft>
                <a:buNone/>
              </a:pPr>
              <a:r>
                <a:rPr lang="es-CL" sz="1200" dirty="0">
                  <a:ea typeface="Calibri"/>
                  <a:cs typeface="Calibri"/>
                  <a:sym typeface="Calibri"/>
                </a:rPr>
                <a:t>FK = </a:t>
              </a:r>
              <a:r>
                <a:rPr lang="es-CL" sz="1200" i="1" dirty="0">
                  <a:ea typeface="Calibri"/>
                  <a:cs typeface="Calibri"/>
                  <a:sym typeface="Calibri"/>
                </a:rPr>
                <a:t>Atributos en cursiva</a:t>
              </a:r>
              <a:endParaRPr sz="1200" i="1" dirty="0"/>
            </a:p>
          </p:txBody>
        </p:sp>
      </p:grpSp>
    </p:spTree>
    <p:extLst>
      <p:ext uri="{BB962C8B-B14F-4D97-AF65-F5344CB8AC3E}">
        <p14:creationId xmlns:p14="http://schemas.microsoft.com/office/powerpoint/2010/main" val="128206344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B8E16-3804-17DD-4AE5-4BD97A1CFA91}"/>
              </a:ext>
            </a:extLst>
          </p:cNvPr>
          <p:cNvSpPr>
            <a:spLocks noGrp="1"/>
          </p:cNvSpPr>
          <p:nvPr>
            <p:ph type="title"/>
          </p:nvPr>
        </p:nvSpPr>
        <p:spPr/>
        <p:txBody>
          <a:bodyPr/>
          <a:lstStyle/>
          <a:p>
            <a:r>
              <a:rPr lang="es-CL" dirty="0"/>
              <a:t>Semántica de los Datos</a:t>
            </a:r>
            <a:br>
              <a:rPr lang="es-CL" dirty="0"/>
            </a:br>
            <a:r>
              <a:rPr lang="es-CL" sz="2800" dirty="0">
                <a:solidFill>
                  <a:srgbClr val="004B85"/>
                </a:solidFill>
              </a:rPr>
              <a:t>III. Dependencia existencial</a:t>
            </a:r>
          </a:p>
        </p:txBody>
      </p:sp>
      <p:sp>
        <p:nvSpPr>
          <p:cNvPr id="3" name="Content Placeholder 2">
            <a:extLst>
              <a:ext uri="{FF2B5EF4-FFF2-40B4-BE49-F238E27FC236}">
                <a16:creationId xmlns:a16="http://schemas.microsoft.com/office/drawing/2014/main" id="{16F11345-9C46-5EEA-3779-54ADDE2A5479}"/>
              </a:ext>
            </a:extLst>
          </p:cNvPr>
          <p:cNvSpPr>
            <a:spLocks noGrp="1"/>
          </p:cNvSpPr>
          <p:nvPr>
            <p:ph idx="1"/>
          </p:nvPr>
        </p:nvSpPr>
        <p:spPr/>
        <p:txBody>
          <a:bodyPr anchor="ctr">
            <a:normAutofit/>
          </a:bodyPr>
          <a:lstStyle/>
          <a:p>
            <a:r>
              <a:rPr lang="es-ES" sz="2600" dirty="0"/>
              <a:t>Se refiere al hecho de que la ocurrencia de una entidad depende de la presencia de otra entidad. </a:t>
            </a:r>
          </a:p>
          <a:p>
            <a:r>
              <a:rPr lang="es-ES" sz="2600" dirty="0"/>
              <a:t>Dentro de este contexto aparece el concepto de </a:t>
            </a:r>
            <a:r>
              <a:rPr lang="es-ES" sz="2600" b="1" dirty="0">
                <a:solidFill>
                  <a:srgbClr val="004B85"/>
                </a:solidFill>
              </a:rPr>
              <a:t>integridad referencial</a:t>
            </a:r>
            <a:r>
              <a:rPr lang="es-ES" sz="2600" dirty="0"/>
              <a:t>.</a:t>
            </a:r>
          </a:p>
          <a:p>
            <a:r>
              <a:rPr lang="es-ES" sz="2600" dirty="0"/>
              <a:t>Una entidad no puede existir sin que previamente exista otra (ej.: una Factura no puede existir sin que el Cliente aún no existe).</a:t>
            </a:r>
          </a:p>
          <a:p>
            <a:r>
              <a:rPr lang="es-ES" sz="2600" dirty="0"/>
              <a:t>Una entidad no puede existir si el que le da sentido es eliminado (ej.: si un Cliente es borrado, deben eliminarse todas las Facturas asociadas a él).</a:t>
            </a:r>
          </a:p>
        </p:txBody>
      </p:sp>
      <p:sp>
        <p:nvSpPr>
          <p:cNvPr id="4" name="Slide Number Placeholder 3">
            <a:extLst>
              <a:ext uri="{FF2B5EF4-FFF2-40B4-BE49-F238E27FC236}">
                <a16:creationId xmlns:a16="http://schemas.microsoft.com/office/drawing/2014/main" id="{1E00F142-1C02-1201-839A-919F0333B656}"/>
              </a:ext>
            </a:extLst>
          </p:cNvPr>
          <p:cNvSpPr>
            <a:spLocks noGrp="1"/>
          </p:cNvSpPr>
          <p:nvPr>
            <p:ph type="sldNum" sz="quarter" idx="12"/>
          </p:nvPr>
        </p:nvSpPr>
        <p:spPr/>
        <p:txBody>
          <a:bodyPr/>
          <a:lstStyle/>
          <a:p>
            <a:fld id="{53277F46-3D48-465E-89EF-2F849361E787}" type="slidenum">
              <a:rPr lang="es-CL" smtClean="0"/>
              <a:t>37</a:t>
            </a:fld>
            <a:endParaRPr lang="es-CL"/>
          </a:p>
        </p:txBody>
      </p:sp>
    </p:spTree>
    <p:extLst>
      <p:ext uri="{BB962C8B-B14F-4D97-AF65-F5344CB8AC3E}">
        <p14:creationId xmlns:p14="http://schemas.microsoft.com/office/powerpoint/2010/main" val="248468902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B8E16-3804-17DD-4AE5-4BD97A1CFA91}"/>
              </a:ext>
            </a:extLst>
          </p:cNvPr>
          <p:cNvSpPr>
            <a:spLocks noGrp="1"/>
          </p:cNvSpPr>
          <p:nvPr>
            <p:ph type="title"/>
          </p:nvPr>
        </p:nvSpPr>
        <p:spPr/>
        <p:txBody>
          <a:bodyPr/>
          <a:lstStyle/>
          <a:p>
            <a:r>
              <a:rPr lang="es-CL" dirty="0"/>
              <a:t>Semántica de los Datos</a:t>
            </a:r>
            <a:br>
              <a:rPr lang="es-CL" dirty="0"/>
            </a:br>
            <a:r>
              <a:rPr lang="es-CL" sz="2800" dirty="0">
                <a:solidFill>
                  <a:srgbClr val="004B85"/>
                </a:solidFill>
              </a:rPr>
              <a:t>III. Dependencia existencial</a:t>
            </a:r>
            <a:endParaRPr lang="es-CL" sz="2800" dirty="0"/>
          </a:p>
        </p:txBody>
      </p:sp>
      <p:sp>
        <p:nvSpPr>
          <p:cNvPr id="3" name="Content Placeholder 2">
            <a:extLst>
              <a:ext uri="{FF2B5EF4-FFF2-40B4-BE49-F238E27FC236}">
                <a16:creationId xmlns:a16="http://schemas.microsoft.com/office/drawing/2014/main" id="{16F11345-9C46-5EEA-3779-54ADDE2A5479}"/>
              </a:ext>
            </a:extLst>
          </p:cNvPr>
          <p:cNvSpPr>
            <a:spLocks noGrp="1"/>
          </p:cNvSpPr>
          <p:nvPr>
            <p:ph idx="1"/>
          </p:nvPr>
        </p:nvSpPr>
        <p:spPr/>
        <p:txBody>
          <a:bodyPr/>
          <a:lstStyle/>
          <a:p>
            <a:r>
              <a:rPr lang="es-ES" sz="2600" dirty="0"/>
              <a:t>Beneficios:</a:t>
            </a:r>
          </a:p>
          <a:p>
            <a:pPr lvl="1"/>
            <a:r>
              <a:rPr lang="es-ES" dirty="0"/>
              <a:t>Integridad referencial asegura calidad de los datos.</a:t>
            </a:r>
          </a:p>
          <a:p>
            <a:pPr lvl="1"/>
            <a:r>
              <a:rPr lang="es-ES" dirty="0"/>
              <a:t>Acceso fácil a la entidad dependiente.</a:t>
            </a:r>
          </a:p>
          <a:p>
            <a:r>
              <a:rPr lang="es-ES" sz="2600" dirty="0"/>
              <a:t>En un modelo relacional está presente gracias a:</a:t>
            </a:r>
          </a:p>
          <a:p>
            <a:pPr lvl="1"/>
            <a:r>
              <a:rPr lang="es-ES" dirty="0"/>
              <a:t>Claves foráneas </a:t>
            </a:r>
          </a:p>
          <a:p>
            <a:pPr lvl="1"/>
            <a:r>
              <a:rPr lang="es-ES" dirty="0"/>
              <a:t>Claves primarias compuestas dentro de “tipos de entidades débiles” (o entidades de intersección, también conocidas como NUB), suele llamarse dependencia por identidad.</a:t>
            </a:r>
          </a:p>
        </p:txBody>
      </p:sp>
      <p:sp>
        <p:nvSpPr>
          <p:cNvPr id="4" name="Slide Number Placeholder 3">
            <a:extLst>
              <a:ext uri="{FF2B5EF4-FFF2-40B4-BE49-F238E27FC236}">
                <a16:creationId xmlns:a16="http://schemas.microsoft.com/office/drawing/2014/main" id="{1E00F142-1C02-1201-839A-919F0333B656}"/>
              </a:ext>
            </a:extLst>
          </p:cNvPr>
          <p:cNvSpPr>
            <a:spLocks noGrp="1"/>
          </p:cNvSpPr>
          <p:nvPr>
            <p:ph type="sldNum" sz="quarter" idx="12"/>
          </p:nvPr>
        </p:nvSpPr>
        <p:spPr/>
        <p:txBody>
          <a:bodyPr/>
          <a:lstStyle/>
          <a:p>
            <a:fld id="{53277F46-3D48-465E-89EF-2F849361E787}" type="slidenum">
              <a:rPr lang="es-CL" smtClean="0"/>
              <a:t>38</a:t>
            </a:fld>
            <a:endParaRPr lang="es-CL"/>
          </a:p>
        </p:txBody>
      </p:sp>
    </p:spTree>
    <p:extLst>
      <p:ext uri="{BB962C8B-B14F-4D97-AF65-F5344CB8AC3E}">
        <p14:creationId xmlns:p14="http://schemas.microsoft.com/office/powerpoint/2010/main" val="373041544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B8E16-3804-17DD-4AE5-4BD97A1CFA91}"/>
              </a:ext>
            </a:extLst>
          </p:cNvPr>
          <p:cNvSpPr>
            <a:spLocks noGrp="1"/>
          </p:cNvSpPr>
          <p:nvPr>
            <p:ph type="title"/>
          </p:nvPr>
        </p:nvSpPr>
        <p:spPr/>
        <p:txBody>
          <a:bodyPr/>
          <a:lstStyle/>
          <a:p>
            <a:r>
              <a:rPr lang="es-CL" dirty="0"/>
              <a:t>Semántica de los Datos</a:t>
            </a:r>
            <a:br>
              <a:rPr lang="es-CL" dirty="0"/>
            </a:br>
            <a:r>
              <a:rPr lang="es-CL" sz="2800" dirty="0">
                <a:solidFill>
                  <a:srgbClr val="004B85"/>
                </a:solidFill>
              </a:rPr>
              <a:t>III. Dependencia existencial</a:t>
            </a:r>
            <a:endParaRPr lang="es-CL" sz="2800" dirty="0"/>
          </a:p>
        </p:txBody>
      </p:sp>
      <p:sp>
        <p:nvSpPr>
          <p:cNvPr id="4" name="Slide Number Placeholder 3">
            <a:extLst>
              <a:ext uri="{FF2B5EF4-FFF2-40B4-BE49-F238E27FC236}">
                <a16:creationId xmlns:a16="http://schemas.microsoft.com/office/drawing/2014/main" id="{1E00F142-1C02-1201-839A-919F0333B656}"/>
              </a:ext>
            </a:extLst>
          </p:cNvPr>
          <p:cNvSpPr>
            <a:spLocks noGrp="1"/>
          </p:cNvSpPr>
          <p:nvPr>
            <p:ph type="sldNum" sz="quarter" idx="12"/>
          </p:nvPr>
        </p:nvSpPr>
        <p:spPr/>
        <p:txBody>
          <a:bodyPr/>
          <a:lstStyle/>
          <a:p>
            <a:fld id="{53277F46-3D48-465E-89EF-2F849361E787}" type="slidenum">
              <a:rPr lang="es-CL" smtClean="0"/>
              <a:t>39</a:t>
            </a:fld>
            <a:endParaRPr lang="es-CL"/>
          </a:p>
        </p:txBody>
      </p:sp>
      <p:graphicFrame>
        <p:nvGraphicFramePr>
          <p:cNvPr id="5" name="Google Shape;630;p38">
            <a:extLst>
              <a:ext uri="{FF2B5EF4-FFF2-40B4-BE49-F238E27FC236}">
                <a16:creationId xmlns:a16="http://schemas.microsoft.com/office/drawing/2014/main" id="{54BCE7BD-A362-B29F-EFAC-62F3D9B0464A}"/>
              </a:ext>
            </a:extLst>
          </p:cNvPr>
          <p:cNvGraphicFramePr/>
          <p:nvPr>
            <p:extLst>
              <p:ext uri="{D42A27DB-BD31-4B8C-83A1-F6EECF244321}">
                <p14:modId xmlns:p14="http://schemas.microsoft.com/office/powerpoint/2010/main" val="4251923409"/>
              </p:ext>
            </p:extLst>
          </p:nvPr>
        </p:nvGraphicFramePr>
        <p:xfrm>
          <a:off x="6096000" y="3196705"/>
          <a:ext cx="4675925" cy="1676450"/>
        </p:xfrm>
        <a:graphic>
          <a:graphicData uri="http://schemas.openxmlformats.org/drawingml/2006/table">
            <a:tbl>
              <a:tblPr>
                <a:noFill/>
              </a:tblPr>
              <a:tblGrid>
                <a:gridCol w="1524449">
                  <a:extLst>
                    <a:ext uri="{9D8B030D-6E8A-4147-A177-3AD203B41FA5}">
                      <a16:colId xmlns:a16="http://schemas.microsoft.com/office/drawing/2014/main" val="20000"/>
                    </a:ext>
                  </a:extLst>
                </a:gridCol>
                <a:gridCol w="1627027">
                  <a:extLst>
                    <a:ext uri="{9D8B030D-6E8A-4147-A177-3AD203B41FA5}">
                      <a16:colId xmlns:a16="http://schemas.microsoft.com/office/drawing/2014/main" val="20001"/>
                    </a:ext>
                  </a:extLst>
                </a:gridCol>
                <a:gridCol w="1524449">
                  <a:extLst>
                    <a:ext uri="{9D8B030D-6E8A-4147-A177-3AD203B41FA5}">
                      <a16:colId xmlns:a16="http://schemas.microsoft.com/office/drawing/2014/main" val="20002"/>
                    </a:ext>
                  </a:extLst>
                </a:gridCol>
              </a:tblGrid>
              <a:tr h="0">
                <a:tc>
                  <a:txBody>
                    <a:bodyPr/>
                    <a:lstStyle/>
                    <a:p>
                      <a:pPr marL="0" marR="0" lvl="0" indent="0" algn="ctr" rtl="0">
                        <a:lnSpc>
                          <a:spcPct val="100000"/>
                        </a:lnSpc>
                        <a:spcBef>
                          <a:spcPts val="0"/>
                        </a:spcBef>
                        <a:spcAft>
                          <a:spcPts val="0"/>
                        </a:spcAft>
                        <a:buClr>
                          <a:srgbClr val="FFFFFF"/>
                        </a:buClr>
                        <a:buSzPts val="1400"/>
                        <a:buFont typeface="Century Schoolbook"/>
                        <a:buNone/>
                      </a:pPr>
                      <a:r>
                        <a:rPr lang="es-CL" sz="1600" b="1" i="0" u="sng" strike="noStrike" cap="none" dirty="0">
                          <a:solidFill>
                            <a:srgbClr val="FFFFFF"/>
                          </a:solidFill>
                          <a:latin typeface="+mn-lt"/>
                          <a:ea typeface="Century Schoolbook"/>
                          <a:cs typeface="Century Schoolbook"/>
                          <a:sym typeface="Century Schoolbook"/>
                        </a:rPr>
                        <a:t>NRO-FACTURA</a:t>
                      </a:r>
                      <a:endParaRPr sz="1600" dirty="0">
                        <a:latin typeface="+mn-lt"/>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4B85"/>
                    </a:solidFill>
                  </a:tcPr>
                </a:tc>
                <a:tc>
                  <a:txBody>
                    <a:bodyPr/>
                    <a:lstStyle/>
                    <a:p>
                      <a:pPr marL="0" marR="0" lvl="0" indent="0" algn="ctr" rtl="0">
                        <a:lnSpc>
                          <a:spcPct val="100000"/>
                        </a:lnSpc>
                        <a:spcBef>
                          <a:spcPts val="0"/>
                        </a:spcBef>
                        <a:spcAft>
                          <a:spcPts val="0"/>
                        </a:spcAft>
                        <a:buClr>
                          <a:srgbClr val="FFFFFF"/>
                        </a:buClr>
                        <a:buSzPts val="1400"/>
                        <a:buFont typeface="Century Schoolbook"/>
                        <a:buNone/>
                      </a:pPr>
                      <a:r>
                        <a:rPr lang="es-CL" sz="1600" b="1" i="0" u="none" strike="noStrike" cap="none" dirty="0">
                          <a:solidFill>
                            <a:srgbClr val="FFFFFF"/>
                          </a:solidFill>
                          <a:latin typeface="+mn-lt"/>
                          <a:ea typeface="Century Schoolbook"/>
                          <a:cs typeface="Century Schoolbook"/>
                          <a:sym typeface="Century Schoolbook"/>
                        </a:rPr>
                        <a:t>FECHA</a:t>
                      </a:r>
                      <a:r>
                        <a:rPr lang="es-CL" sz="1600" b="0" i="0" u="none" strike="noStrike" cap="none" dirty="0">
                          <a:solidFill>
                            <a:schemeClr val="tx1"/>
                          </a:solidFill>
                          <a:latin typeface="+mn-lt"/>
                          <a:ea typeface="+mn-ea"/>
                          <a:cs typeface="+mn-cs"/>
                          <a:sym typeface="Century Schoolbook"/>
                        </a:rPr>
                        <a:t> </a:t>
                      </a:r>
                      <a:r>
                        <a:rPr lang="es-CL" sz="1600" b="1" i="0" u="none" strike="noStrike" cap="none" dirty="0">
                          <a:solidFill>
                            <a:srgbClr val="FFFFFF"/>
                          </a:solidFill>
                          <a:latin typeface="+mn-lt"/>
                          <a:ea typeface="Century Schoolbook"/>
                          <a:cs typeface="Century Schoolbook"/>
                          <a:sym typeface="Century Schoolbook"/>
                        </a:rPr>
                        <a:t>FACTURA</a:t>
                      </a:r>
                      <a:endParaRPr sz="1600" dirty="0">
                        <a:latin typeface="+mn-lt"/>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4B85"/>
                    </a:solidFill>
                  </a:tcPr>
                </a:tc>
                <a:tc>
                  <a:txBody>
                    <a:bodyPr/>
                    <a:lstStyle/>
                    <a:p>
                      <a:pPr marL="0" marR="0" lvl="0" indent="0" algn="ctr" rtl="0">
                        <a:lnSpc>
                          <a:spcPct val="100000"/>
                        </a:lnSpc>
                        <a:spcBef>
                          <a:spcPts val="0"/>
                        </a:spcBef>
                        <a:spcAft>
                          <a:spcPts val="0"/>
                        </a:spcAft>
                        <a:buClr>
                          <a:srgbClr val="FFFFFF"/>
                        </a:buClr>
                        <a:buSzPts val="1400"/>
                        <a:buFont typeface="Century Schoolbook"/>
                        <a:buNone/>
                      </a:pPr>
                      <a:r>
                        <a:rPr lang="es-CL" sz="1600" b="1" i="1" u="none" strike="noStrike" cap="none" dirty="0">
                          <a:solidFill>
                            <a:srgbClr val="FFFFFF"/>
                          </a:solidFill>
                          <a:latin typeface="+mn-lt"/>
                          <a:ea typeface="Century Schoolbook"/>
                          <a:cs typeface="Century Schoolbook"/>
                          <a:sym typeface="Century Schoolbook"/>
                        </a:rPr>
                        <a:t>RUT-CLTE</a:t>
                      </a:r>
                      <a:endParaRPr sz="1600" dirty="0">
                        <a:latin typeface="+mn-lt"/>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4B85"/>
                    </a:solidFill>
                  </a:tcPr>
                </a:tc>
                <a:extLst>
                  <a:ext uri="{0D108BD9-81ED-4DB2-BD59-A6C34878D82A}">
                    <a16:rowId xmlns:a16="http://schemas.microsoft.com/office/drawing/2014/main" val="10000"/>
                  </a:ext>
                </a:extLst>
              </a:tr>
              <a:tr h="0">
                <a:tc>
                  <a:txBody>
                    <a:bodyPr/>
                    <a:lstStyle/>
                    <a:p>
                      <a:pPr marL="0" marR="0" lvl="0" indent="0" algn="ctr" rtl="0">
                        <a:lnSpc>
                          <a:spcPct val="100000"/>
                        </a:lnSpc>
                        <a:spcBef>
                          <a:spcPts val="0"/>
                        </a:spcBef>
                        <a:spcAft>
                          <a:spcPts val="0"/>
                        </a:spcAft>
                        <a:buClr>
                          <a:srgbClr val="7F7F7F"/>
                        </a:buClr>
                        <a:buSzPts val="1400"/>
                        <a:buFont typeface="Century Schoolbook"/>
                        <a:buNone/>
                      </a:pPr>
                      <a:r>
                        <a:rPr lang="es-CL" sz="1600" b="0" i="0" u="none" strike="noStrike" cap="none" dirty="0">
                          <a:solidFill>
                            <a:schemeClr val="tx1"/>
                          </a:solidFill>
                          <a:latin typeface="+mn-lt"/>
                          <a:ea typeface="Century Schoolbook"/>
                          <a:cs typeface="Century Schoolbook"/>
                          <a:sym typeface="Century Schoolbook"/>
                        </a:rPr>
                        <a:t>25678-1</a:t>
                      </a:r>
                      <a:endParaRPr sz="1600" dirty="0">
                        <a:solidFill>
                          <a:schemeClr val="tx1"/>
                        </a:solidFill>
                        <a:latin typeface="+mn-lt"/>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B85">
                        <a:alpha val="20000"/>
                      </a:srgbClr>
                    </a:solidFill>
                  </a:tcPr>
                </a:tc>
                <a:tc>
                  <a:txBody>
                    <a:bodyPr/>
                    <a:lstStyle/>
                    <a:p>
                      <a:pPr marL="0" marR="0" lvl="0" indent="0" algn="ctr" rtl="0">
                        <a:lnSpc>
                          <a:spcPct val="100000"/>
                        </a:lnSpc>
                        <a:spcBef>
                          <a:spcPts val="0"/>
                        </a:spcBef>
                        <a:spcAft>
                          <a:spcPts val="0"/>
                        </a:spcAft>
                        <a:buClr>
                          <a:srgbClr val="7F7F7F"/>
                        </a:buClr>
                        <a:buSzPts val="1400"/>
                        <a:buFont typeface="Century Schoolbook"/>
                        <a:buNone/>
                      </a:pPr>
                      <a:r>
                        <a:rPr lang="es-CL" sz="1600" b="0" i="0" u="none" strike="noStrike" cap="none">
                          <a:solidFill>
                            <a:schemeClr val="tx1"/>
                          </a:solidFill>
                          <a:latin typeface="+mn-lt"/>
                          <a:ea typeface="Century Schoolbook"/>
                          <a:cs typeface="Century Schoolbook"/>
                          <a:sym typeface="Century Schoolbook"/>
                        </a:rPr>
                        <a:t>12/12/2008</a:t>
                      </a:r>
                      <a:endParaRPr sz="1600">
                        <a:solidFill>
                          <a:schemeClr val="tx1"/>
                        </a:solidFill>
                        <a:latin typeface="+mn-lt"/>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B85">
                        <a:alpha val="20000"/>
                      </a:srgbClr>
                    </a:solidFill>
                  </a:tcPr>
                </a:tc>
                <a:tc>
                  <a:txBody>
                    <a:bodyPr/>
                    <a:lstStyle/>
                    <a:p>
                      <a:pPr marL="0" marR="0" lvl="0" indent="0" algn="ctr" rtl="0">
                        <a:lnSpc>
                          <a:spcPct val="100000"/>
                        </a:lnSpc>
                        <a:spcBef>
                          <a:spcPts val="0"/>
                        </a:spcBef>
                        <a:spcAft>
                          <a:spcPts val="0"/>
                        </a:spcAft>
                        <a:buClr>
                          <a:srgbClr val="7F7F7F"/>
                        </a:buClr>
                        <a:buSzPts val="1400"/>
                        <a:buFont typeface="Century Schoolbook"/>
                        <a:buNone/>
                      </a:pPr>
                      <a:r>
                        <a:rPr lang="es-CL" sz="1600" b="0" i="0" u="none" strike="noStrike" cap="none" dirty="0">
                          <a:solidFill>
                            <a:schemeClr val="tx1"/>
                          </a:solidFill>
                          <a:latin typeface="+mn-lt"/>
                          <a:ea typeface="Century Schoolbook"/>
                          <a:cs typeface="Century Schoolbook"/>
                          <a:sym typeface="Century Schoolbook"/>
                        </a:rPr>
                        <a:t>7.434.000-1</a:t>
                      </a:r>
                      <a:endParaRPr sz="1600" dirty="0">
                        <a:solidFill>
                          <a:schemeClr val="tx1"/>
                        </a:solidFill>
                        <a:latin typeface="+mn-lt"/>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B85">
                        <a:alpha val="20000"/>
                      </a:srgbClr>
                    </a:solidFill>
                  </a:tcPr>
                </a:tc>
                <a:extLst>
                  <a:ext uri="{0D108BD9-81ED-4DB2-BD59-A6C34878D82A}">
                    <a16:rowId xmlns:a16="http://schemas.microsoft.com/office/drawing/2014/main" val="10001"/>
                  </a:ext>
                </a:extLst>
              </a:tr>
              <a:tr h="0">
                <a:tc>
                  <a:txBody>
                    <a:bodyPr/>
                    <a:lstStyle/>
                    <a:p>
                      <a:pPr marL="0" marR="0" lvl="0" indent="0" algn="ctr" rtl="0">
                        <a:lnSpc>
                          <a:spcPct val="100000"/>
                        </a:lnSpc>
                        <a:spcBef>
                          <a:spcPts val="0"/>
                        </a:spcBef>
                        <a:spcAft>
                          <a:spcPts val="0"/>
                        </a:spcAft>
                        <a:buClr>
                          <a:srgbClr val="7F7F7F"/>
                        </a:buClr>
                        <a:buSzPts val="1400"/>
                        <a:buFont typeface="Century Schoolbook"/>
                        <a:buNone/>
                      </a:pPr>
                      <a:r>
                        <a:rPr lang="es-CL" sz="1600" b="0" i="0" u="none" strike="noStrike" cap="none">
                          <a:solidFill>
                            <a:schemeClr val="tx1"/>
                          </a:solidFill>
                          <a:latin typeface="+mn-lt"/>
                          <a:ea typeface="Century Schoolbook"/>
                          <a:cs typeface="Century Schoolbook"/>
                          <a:sym typeface="Century Schoolbook"/>
                        </a:rPr>
                        <a:t>28978-3</a:t>
                      </a:r>
                      <a:endParaRPr sz="1600">
                        <a:solidFill>
                          <a:schemeClr val="tx1"/>
                        </a:solidFill>
                        <a:latin typeface="+mn-lt"/>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B85">
                        <a:alpha val="10196"/>
                      </a:srgbClr>
                    </a:solidFill>
                  </a:tcPr>
                </a:tc>
                <a:tc>
                  <a:txBody>
                    <a:bodyPr/>
                    <a:lstStyle/>
                    <a:p>
                      <a:pPr marL="0" marR="0" lvl="0" indent="0" algn="ctr" rtl="0">
                        <a:lnSpc>
                          <a:spcPct val="100000"/>
                        </a:lnSpc>
                        <a:spcBef>
                          <a:spcPts val="0"/>
                        </a:spcBef>
                        <a:spcAft>
                          <a:spcPts val="0"/>
                        </a:spcAft>
                        <a:buClr>
                          <a:srgbClr val="7F7F7F"/>
                        </a:buClr>
                        <a:buSzPts val="1400"/>
                        <a:buFont typeface="Century Schoolbook"/>
                        <a:buNone/>
                      </a:pPr>
                      <a:r>
                        <a:rPr lang="es-CL" sz="1600" b="0" i="0" u="none" strike="noStrike" cap="none">
                          <a:solidFill>
                            <a:schemeClr val="tx1"/>
                          </a:solidFill>
                          <a:latin typeface="+mn-lt"/>
                          <a:ea typeface="Century Schoolbook"/>
                          <a:cs typeface="Century Schoolbook"/>
                          <a:sym typeface="Century Schoolbook"/>
                        </a:rPr>
                        <a:t>15/12/2008</a:t>
                      </a:r>
                      <a:endParaRPr sz="1600">
                        <a:solidFill>
                          <a:schemeClr val="tx1"/>
                        </a:solidFill>
                        <a:latin typeface="+mn-lt"/>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B85">
                        <a:alpha val="10196"/>
                      </a:srgbClr>
                    </a:solidFill>
                  </a:tcPr>
                </a:tc>
                <a:tc>
                  <a:txBody>
                    <a:bodyPr/>
                    <a:lstStyle/>
                    <a:p>
                      <a:pPr marL="0" marR="0" lvl="0" indent="0" algn="ctr" rtl="0">
                        <a:lnSpc>
                          <a:spcPct val="100000"/>
                        </a:lnSpc>
                        <a:spcBef>
                          <a:spcPts val="0"/>
                        </a:spcBef>
                        <a:spcAft>
                          <a:spcPts val="0"/>
                        </a:spcAft>
                        <a:buClr>
                          <a:srgbClr val="7F7F7F"/>
                        </a:buClr>
                        <a:buSzPts val="1400"/>
                        <a:buFont typeface="Century Schoolbook"/>
                        <a:buNone/>
                      </a:pPr>
                      <a:r>
                        <a:rPr lang="es-CL" sz="1600" b="0" i="0" u="none" strike="noStrike" cap="none" dirty="0">
                          <a:solidFill>
                            <a:schemeClr val="tx1"/>
                          </a:solidFill>
                          <a:latin typeface="+mn-lt"/>
                          <a:ea typeface="Century Schoolbook"/>
                          <a:cs typeface="Century Schoolbook"/>
                          <a:sym typeface="Century Schoolbook"/>
                        </a:rPr>
                        <a:t>8.434.900-6</a:t>
                      </a:r>
                      <a:endParaRPr sz="1600" dirty="0">
                        <a:solidFill>
                          <a:schemeClr val="tx1"/>
                        </a:solidFill>
                        <a:latin typeface="+mn-lt"/>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B85">
                        <a:alpha val="10196"/>
                      </a:srgbClr>
                    </a:solidFill>
                  </a:tcPr>
                </a:tc>
                <a:extLst>
                  <a:ext uri="{0D108BD9-81ED-4DB2-BD59-A6C34878D82A}">
                    <a16:rowId xmlns:a16="http://schemas.microsoft.com/office/drawing/2014/main" val="10002"/>
                  </a:ext>
                </a:extLst>
              </a:tr>
              <a:tr h="0">
                <a:tc>
                  <a:txBody>
                    <a:bodyPr/>
                    <a:lstStyle/>
                    <a:p>
                      <a:pPr marL="0" marR="0" lvl="0" indent="0" algn="ctr" rtl="0">
                        <a:lnSpc>
                          <a:spcPct val="100000"/>
                        </a:lnSpc>
                        <a:spcBef>
                          <a:spcPts val="0"/>
                        </a:spcBef>
                        <a:spcAft>
                          <a:spcPts val="0"/>
                        </a:spcAft>
                        <a:buClr>
                          <a:srgbClr val="7F7F7F"/>
                        </a:buClr>
                        <a:buSzPts val="1400"/>
                        <a:buFont typeface="Century Schoolbook"/>
                        <a:buNone/>
                      </a:pPr>
                      <a:r>
                        <a:rPr lang="es-CL" sz="1600" b="0" i="0" u="none" strike="noStrike" cap="none">
                          <a:solidFill>
                            <a:schemeClr val="tx1"/>
                          </a:solidFill>
                          <a:latin typeface="+mn-lt"/>
                          <a:ea typeface="Century Schoolbook"/>
                          <a:cs typeface="Century Schoolbook"/>
                          <a:sym typeface="Century Schoolbook"/>
                        </a:rPr>
                        <a:t>29077-5</a:t>
                      </a:r>
                      <a:endParaRPr sz="1600">
                        <a:solidFill>
                          <a:schemeClr val="tx1"/>
                        </a:solidFill>
                        <a:latin typeface="+mn-lt"/>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B85">
                        <a:alpha val="20000"/>
                      </a:srgbClr>
                    </a:solidFill>
                  </a:tcPr>
                </a:tc>
                <a:tc>
                  <a:txBody>
                    <a:bodyPr/>
                    <a:lstStyle/>
                    <a:p>
                      <a:pPr marL="0" marR="0" lvl="0" indent="0" algn="ctr" rtl="0">
                        <a:lnSpc>
                          <a:spcPct val="100000"/>
                        </a:lnSpc>
                        <a:spcBef>
                          <a:spcPts val="0"/>
                        </a:spcBef>
                        <a:spcAft>
                          <a:spcPts val="0"/>
                        </a:spcAft>
                        <a:buClr>
                          <a:srgbClr val="7F7F7F"/>
                        </a:buClr>
                        <a:buSzPts val="1400"/>
                        <a:buFont typeface="Century Schoolbook"/>
                        <a:buNone/>
                      </a:pPr>
                      <a:r>
                        <a:rPr lang="es-CL" sz="1600" b="0" i="0" u="none" strike="noStrike" cap="none">
                          <a:solidFill>
                            <a:schemeClr val="tx1"/>
                          </a:solidFill>
                          <a:latin typeface="+mn-lt"/>
                          <a:ea typeface="Century Schoolbook"/>
                          <a:cs typeface="Century Schoolbook"/>
                          <a:sym typeface="Century Schoolbook"/>
                        </a:rPr>
                        <a:t>15/12/2008</a:t>
                      </a:r>
                      <a:endParaRPr sz="1600">
                        <a:solidFill>
                          <a:schemeClr val="tx1"/>
                        </a:solidFill>
                        <a:latin typeface="+mn-lt"/>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B85">
                        <a:alpha val="20000"/>
                      </a:srgbClr>
                    </a:solidFill>
                  </a:tcPr>
                </a:tc>
                <a:tc>
                  <a:txBody>
                    <a:bodyPr/>
                    <a:lstStyle/>
                    <a:p>
                      <a:pPr marL="0" marR="0" lvl="0" indent="0" algn="ctr" rtl="0">
                        <a:lnSpc>
                          <a:spcPct val="100000"/>
                        </a:lnSpc>
                        <a:spcBef>
                          <a:spcPts val="0"/>
                        </a:spcBef>
                        <a:spcAft>
                          <a:spcPts val="0"/>
                        </a:spcAft>
                        <a:buClr>
                          <a:srgbClr val="7F7F7F"/>
                        </a:buClr>
                        <a:buSzPts val="1400"/>
                        <a:buFont typeface="Century Schoolbook"/>
                        <a:buNone/>
                      </a:pPr>
                      <a:r>
                        <a:rPr lang="es-CL" sz="1600" b="0" i="0" u="none" strike="noStrike" cap="none" dirty="0">
                          <a:solidFill>
                            <a:schemeClr val="tx1"/>
                          </a:solidFill>
                          <a:latin typeface="+mn-lt"/>
                          <a:ea typeface="Century Schoolbook"/>
                          <a:cs typeface="Century Schoolbook"/>
                          <a:sym typeface="Century Schoolbook"/>
                        </a:rPr>
                        <a:t>7.434.000-1</a:t>
                      </a:r>
                      <a:endParaRPr sz="1600" dirty="0">
                        <a:solidFill>
                          <a:schemeClr val="tx1"/>
                        </a:solidFill>
                        <a:latin typeface="+mn-lt"/>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B85">
                        <a:alpha val="20000"/>
                      </a:srgbClr>
                    </a:solidFill>
                  </a:tcPr>
                </a:tc>
                <a:extLst>
                  <a:ext uri="{0D108BD9-81ED-4DB2-BD59-A6C34878D82A}">
                    <a16:rowId xmlns:a16="http://schemas.microsoft.com/office/drawing/2014/main" val="10003"/>
                  </a:ext>
                </a:extLst>
              </a:tr>
              <a:tr h="0">
                <a:tc>
                  <a:txBody>
                    <a:bodyPr/>
                    <a:lstStyle/>
                    <a:p>
                      <a:pPr marL="0" marR="0" lvl="0" indent="0" algn="ctr" rtl="0">
                        <a:lnSpc>
                          <a:spcPct val="100000"/>
                        </a:lnSpc>
                        <a:spcBef>
                          <a:spcPts val="0"/>
                        </a:spcBef>
                        <a:spcAft>
                          <a:spcPts val="0"/>
                        </a:spcAft>
                        <a:buClr>
                          <a:srgbClr val="7F7F7F"/>
                        </a:buClr>
                        <a:buSzPts val="1400"/>
                        <a:buFont typeface="Century Schoolbook"/>
                        <a:buNone/>
                      </a:pPr>
                      <a:r>
                        <a:rPr lang="es-CL" sz="1600" b="0" i="0" u="none" strike="noStrike" cap="none" dirty="0">
                          <a:solidFill>
                            <a:schemeClr val="tx1"/>
                          </a:solidFill>
                          <a:latin typeface="+mn-lt"/>
                          <a:ea typeface="Century Schoolbook"/>
                          <a:cs typeface="Century Schoolbook"/>
                          <a:sym typeface="Century Schoolbook"/>
                        </a:rPr>
                        <a:t>29979-1</a:t>
                      </a:r>
                      <a:endParaRPr sz="1600" dirty="0">
                        <a:solidFill>
                          <a:schemeClr val="tx1"/>
                        </a:solidFill>
                        <a:latin typeface="+mn-lt"/>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B85">
                        <a:alpha val="10196"/>
                      </a:srgbClr>
                    </a:solidFill>
                  </a:tcPr>
                </a:tc>
                <a:tc>
                  <a:txBody>
                    <a:bodyPr/>
                    <a:lstStyle/>
                    <a:p>
                      <a:pPr marL="0" marR="0" lvl="0" indent="0" algn="ctr" rtl="0">
                        <a:lnSpc>
                          <a:spcPct val="100000"/>
                        </a:lnSpc>
                        <a:spcBef>
                          <a:spcPts val="0"/>
                        </a:spcBef>
                        <a:spcAft>
                          <a:spcPts val="0"/>
                        </a:spcAft>
                        <a:buClr>
                          <a:srgbClr val="7F7F7F"/>
                        </a:buClr>
                        <a:buSzPts val="1400"/>
                        <a:buFont typeface="Century Schoolbook"/>
                        <a:buNone/>
                      </a:pPr>
                      <a:r>
                        <a:rPr lang="es-CL" sz="1600" b="0" i="0" u="none" strike="noStrike" cap="none">
                          <a:solidFill>
                            <a:schemeClr val="tx1"/>
                          </a:solidFill>
                          <a:latin typeface="+mn-lt"/>
                          <a:ea typeface="Century Schoolbook"/>
                          <a:cs typeface="Century Schoolbook"/>
                          <a:sym typeface="Century Schoolbook"/>
                        </a:rPr>
                        <a:t>22/12/2008</a:t>
                      </a:r>
                      <a:endParaRPr sz="1600">
                        <a:solidFill>
                          <a:schemeClr val="tx1"/>
                        </a:solidFill>
                        <a:latin typeface="+mn-lt"/>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B85">
                        <a:alpha val="10196"/>
                      </a:srgbClr>
                    </a:solidFill>
                  </a:tcPr>
                </a:tc>
                <a:tc>
                  <a:txBody>
                    <a:bodyPr/>
                    <a:lstStyle/>
                    <a:p>
                      <a:pPr marL="0" marR="0" lvl="0" indent="0" algn="ctr" rtl="0">
                        <a:lnSpc>
                          <a:spcPct val="100000"/>
                        </a:lnSpc>
                        <a:spcBef>
                          <a:spcPts val="0"/>
                        </a:spcBef>
                        <a:spcAft>
                          <a:spcPts val="0"/>
                        </a:spcAft>
                        <a:buClr>
                          <a:srgbClr val="7F7F7F"/>
                        </a:buClr>
                        <a:buSzPts val="1400"/>
                        <a:buFont typeface="Century Schoolbook"/>
                        <a:buNone/>
                      </a:pPr>
                      <a:r>
                        <a:rPr lang="es-CL" sz="1600" b="0" i="0" u="none" strike="noStrike" cap="none" dirty="0">
                          <a:solidFill>
                            <a:schemeClr val="tx1"/>
                          </a:solidFill>
                          <a:latin typeface="+mn-lt"/>
                          <a:ea typeface="Century Schoolbook"/>
                          <a:cs typeface="Century Schoolbook"/>
                          <a:sym typeface="Century Schoolbook"/>
                        </a:rPr>
                        <a:t>9.484.567-9</a:t>
                      </a:r>
                      <a:endParaRPr sz="1600" dirty="0">
                        <a:solidFill>
                          <a:schemeClr val="tx1"/>
                        </a:solidFill>
                        <a:latin typeface="+mn-lt"/>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B85">
                        <a:alpha val="10196"/>
                      </a:srgbClr>
                    </a:solidFill>
                  </a:tcPr>
                </a:tc>
                <a:extLst>
                  <a:ext uri="{0D108BD9-81ED-4DB2-BD59-A6C34878D82A}">
                    <a16:rowId xmlns:a16="http://schemas.microsoft.com/office/drawing/2014/main" val="10004"/>
                  </a:ext>
                </a:extLst>
              </a:tr>
            </a:tbl>
          </a:graphicData>
        </a:graphic>
      </p:graphicFrame>
      <p:graphicFrame>
        <p:nvGraphicFramePr>
          <p:cNvPr id="6" name="Google Shape;631;p38">
            <a:extLst>
              <a:ext uri="{FF2B5EF4-FFF2-40B4-BE49-F238E27FC236}">
                <a16:creationId xmlns:a16="http://schemas.microsoft.com/office/drawing/2014/main" id="{A705E386-F4E9-EE01-95C7-4E542EE8953A}"/>
              </a:ext>
            </a:extLst>
          </p:cNvPr>
          <p:cNvGraphicFramePr/>
          <p:nvPr>
            <p:extLst>
              <p:ext uri="{D42A27DB-BD31-4B8C-83A1-F6EECF244321}">
                <p14:modId xmlns:p14="http://schemas.microsoft.com/office/powerpoint/2010/main" val="3322560236"/>
              </p:ext>
            </p:extLst>
          </p:nvPr>
        </p:nvGraphicFramePr>
        <p:xfrm>
          <a:off x="1780866" y="3196705"/>
          <a:ext cx="2808612" cy="1676450"/>
        </p:xfrm>
        <a:graphic>
          <a:graphicData uri="http://schemas.openxmlformats.org/drawingml/2006/table">
            <a:tbl>
              <a:tblPr>
                <a:noFill/>
              </a:tblPr>
              <a:tblGrid>
                <a:gridCol w="1260360">
                  <a:extLst>
                    <a:ext uri="{9D8B030D-6E8A-4147-A177-3AD203B41FA5}">
                      <a16:colId xmlns:a16="http://schemas.microsoft.com/office/drawing/2014/main" val="20000"/>
                    </a:ext>
                  </a:extLst>
                </a:gridCol>
                <a:gridCol w="1548252">
                  <a:extLst>
                    <a:ext uri="{9D8B030D-6E8A-4147-A177-3AD203B41FA5}">
                      <a16:colId xmlns:a16="http://schemas.microsoft.com/office/drawing/2014/main" val="20001"/>
                    </a:ext>
                  </a:extLst>
                </a:gridCol>
              </a:tblGrid>
              <a:tr h="297718">
                <a:tc>
                  <a:txBody>
                    <a:bodyPr/>
                    <a:lstStyle/>
                    <a:p>
                      <a:pPr marL="0" marR="0" lvl="0" indent="0" algn="ctr" rtl="0">
                        <a:lnSpc>
                          <a:spcPct val="100000"/>
                        </a:lnSpc>
                        <a:spcBef>
                          <a:spcPts val="0"/>
                        </a:spcBef>
                        <a:spcAft>
                          <a:spcPts val="0"/>
                        </a:spcAft>
                        <a:buClr>
                          <a:srgbClr val="FFFFFF"/>
                        </a:buClr>
                        <a:buSzPts val="1400"/>
                        <a:buFont typeface="Century Schoolbook"/>
                        <a:buNone/>
                      </a:pPr>
                      <a:r>
                        <a:rPr lang="es-CL" sz="1600" b="1" i="0" u="sng" strike="noStrike" cap="none" dirty="0">
                          <a:solidFill>
                            <a:srgbClr val="FFFFFF"/>
                          </a:solidFill>
                          <a:latin typeface="+mn-lt"/>
                          <a:ea typeface="Century Schoolbook"/>
                          <a:cs typeface="Century Schoolbook"/>
                          <a:sym typeface="Century Schoolbook"/>
                        </a:rPr>
                        <a:t>RUT-CLTE</a:t>
                      </a:r>
                      <a:endParaRPr sz="1600" dirty="0">
                        <a:latin typeface="+mn-lt"/>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4B85"/>
                    </a:solidFill>
                  </a:tcPr>
                </a:tc>
                <a:tc>
                  <a:txBody>
                    <a:bodyPr/>
                    <a:lstStyle/>
                    <a:p>
                      <a:pPr marL="0" marR="0" lvl="0" indent="0" algn="ctr" rtl="0">
                        <a:lnSpc>
                          <a:spcPct val="100000"/>
                        </a:lnSpc>
                        <a:spcBef>
                          <a:spcPts val="0"/>
                        </a:spcBef>
                        <a:spcAft>
                          <a:spcPts val="0"/>
                        </a:spcAft>
                        <a:buClr>
                          <a:srgbClr val="FFFFFF"/>
                        </a:buClr>
                        <a:buSzPts val="1400"/>
                        <a:buFont typeface="Century Schoolbook"/>
                        <a:buNone/>
                      </a:pPr>
                      <a:r>
                        <a:rPr lang="es-CL" sz="1600" b="1" i="0" u="none" strike="noStrike" cap="none" dirty="0">
                          <a:solidFill>
                            <a:srgbClr val="FFFFFF"/>
                          </a:solidFill>
                          <a:latin typeface="+mn-lt"/>
                          <a:ea typeface="Century Schoolbook"/>
                          <a:cs typeface="Century Schoolbook"/>
                          <a:sym typeface="Century Schoolbook"/>
                        </a:rPr>
                        <a:t>NOM-CLTE</a:t>
                      </a:r>
                      <a:endParaRPr sz="1600" dirty="0">
                        <a:latin typeface="+mn-lt"/>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4B85"/>
                    </a:solidFill>
                  </a:tcPr>
                </a:tc>
                <a:extLst>
                  <a:ext uri="{0D108BD9-81ED-4DB2-BD59-A6C34878D82A}">
                    <a16:rowId xmlns:a16="http://schemas.microsoft.com/office/drawing/2014/main" val="10000"/>
                  </a:ext>
                </a:extLst>
              </a:tr>
              <a:tr h="0">
                <a:tc>
                  <a:txBody>
                    <a:bodyPr/>
                    <a:lstStyle/>
                    <a:p>
                      <a:pPr marL="0" marR="0" lvl="0" indent="0" algn="ctr" rtl="0">
                        <a:lnSpc>
                          <a:spcPct val="100000"/>
                        </a:lnSpc>
                        <a:spcBef>
                          <a:spcPts val="0"/>
                        </a:spcBef>
                        <a:spcAft>
                          <a:spcPts val="0"/>
                        </a:spcAft>
                        <a:buClr>
                          <a:srgbClr val="7F7F7F"/>
                        </a:buClr>
                        <a:buSzPts val="1400"/>
                        <a:buFont typeface="Century Schoolbook"/>
                        <a:buNone/>
                      </a:pPr>
                      <a:r>
                        <a:rPr lang="es-CL" sz="1600" b="0" i="0" u="none" strike="noStrike" cap="none" dirty="0">
                          <a:solidFill>
                            <a:schemeClr val="tx1"/>
                          </a:solidFill>
                          <a:latin typeface="+mn-lt"/>
                          <a:ea typeface="Century Schoolbook"/>
                          <a:cs typeface="Century Schoolbook"/>
                          <a:sym typeface="Century Schoolbook"/>
                        </a:rPr>
                        <a:t>7.434.000-1</a:t>
                      </a:r>
                      <a:endParaRPr sz="1600" dirty="0">
                        <a:solidFill>
                          <a:schemeClr val="tx1"/>
                        </a:solidFill>
                        <a:latin typeface="+mn-lt"/>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B85">
                        <a:alpha val="20000"/>
                      </a:srgbClr>
                    </a:solidFill>
                  </a:tcPr>
                </a:tc>
                <a:tc>
                  <a:txBody>
                    <a:bodyPr/>
                    <a:lstStyle/>
                    <a:p>
                      <a:pPr marL="0" marR="0" lvl="0" indent="0" algn="l" rtl="0">
                        <a:lnSpc>
                          <a:spcPct val="100000"/>
                        </a:lnSpc>
                        <a:spcBef>
                          <a:spcPts val="0"/>
                        </a:spcBef>
                        <a:spcAft>
                          <a:spcPts val="0"/>
                        </a:spcAft>
                        <a:buClr>
                          <a:srgbClr val="7F7F7F"/>
                        </a:buClr>
                        <a:buSzPts val="1400"/>
                        <a:buFont typeface="Century Schoolbook"/>
                        <a:buNone/>
                      </a:pPr>
                      <a:r>
                        <a:rPr lang="es-CL" sz="1600" b="0" i="0" u="none" strike="noStrike" cap="none" dirty="0">
                          <a:solidFill>
                            <a:schemeClr val="tx1"/>
                          </a:solidFill>
                          <a:latin typeface="+mn-lt"/>
                          <a:ea typeface="Century Schoolbook"/>
                          <a:cs typeface="Century Schoolbook"/>
                          <a:sym typeface="Century Schoolbook"/>
                        </a:rPr>
                        <a:t>Mario Aldunate</a:t>
                      </a:r>
                      <a:endParaRPr sz="1600" dirty="0">
                        <a:solidFill>
                          <a:schemeClr val="tx1"/>
                        </a:solidFill>
                        <a:latin typeface="+mn-lt"/>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B85">
                        <a:alpha val="20000"/>
                      </a:srgbClr>
                    </a:solidFill>
                  </a:tcPr>
                </a:tc>
                <a:extLst>
                  <a:ext uri="{0D108BD9-81ED-4DB2-BD59-A6C34878D82A}">
                    <a16:rowId xmlns:a16="http://schemas.microsoft.com/office/drawing/2014/main" val="10001"/>
                  </a:ext>
                </a:extLst>
              </a:tr>
              <a:tr h="0">
                <a:tc>
                  <a:txBody>
                    <a:bodyPr/>
                    <a:lstStyle/>
                    <a:p>
                      <a:pPr marL="0" marR="0" lvl="0" indent="0" algn="ctr" rtl="0">
                        <a:lnSpc>
                          <a:spcPct val="100000"/>
                        </a:lnSpc>
                        <a:spcBef>
                          <a:spcPts val="0"/>
                        </a:spcBef>
                        <a:spcAft>
                          <a:spcPts val="0"/>
                        </a:spcAft>
                        <a:buClr>
                          <a:srgbClr val="7F7F7F"/>
                        </a:buClr>
                        <a:buSzPts val="1400"/>
                        <a:buFont typeface="Century Schoolbook"/>
                        <a:buNone/>
                      </a:pPr>
                      <a:r>
                        <a:rPr lang="es-CL" sz="1600" b="0" i="0" u="none" strike="noStrike" cap="none" dirty="0">
                          <a:solidFill>
                            <a:schemeClr val="tx1"/>
                          </a:solidFill>
                          <a:latin typeface="+mn-lt"/>
                          <a:ea typeface="Century Schoolbook"/>
                          <a:cs typeface="Century Schoolbook"/>
                          <a:sym typeface="Century Schoolbook"/>
                        </a:rPr>
                        <a:t>8.434.900-6</a:t>
                      </a:r>
                      <a:endParaRPr sz="1600" dirty="0">
                        <a:solidFill>
                          <a:schemeClr val="tx1"/>
                        </a:solidFill>
                        <a:latin typeface="+mn-lt"/>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B85">
                        <a:alpha val="10196"/>
                      </a:srgbClr>
                    </a:solidFill>
                  </a:tcPr>
                </a:tc>
                <a:tc>
                  <a:txBody>
                    <a:bodyPr/>
                    <a:lstStyle/>
                    <a:p>
                      <a:pPr marL="0" marR="0" lvl="0" indent="0" algn="l" rtl="0">
                        <a:lnSpc>
                          <a:spcPct val="100000"/>
                        </a:lnSpc>
                        <a:spcBef>
                          <a:spcPts val="0"/>
                        </a:spcBef>
                        <a:spcAft>
                          <a:spcPts val="0"/>
                        </a:spcAft>
                        <a:buClr>
                          <a:srgbClr val="7F7F7F"/>
                        </a:buClr>
                        <a:buSzPts val="1400"/>
                        <a:buFont typeface="Century Schoolbook"/>
                        <a:buNone/>
                      </a:pPr>
                      <a:r>
                        <a:rPr lang="es-CL" sz="1600" b="0" i="0" u="none" strike="noStrike" cap="none" dirty="0">
                          <a:solidFill>
                            <a:schemeClr val="tx1"/>
                          </a:solidFill>
                          <a:latin typeface="+mn-lt"/>
                          <a:ea typeface="Century Schoolbook"/>
                          <a:cs typeface="Century Schoolbook"/>
                          <a:sym typeface="Century Schoolbook"/>
                        </a:rPr>
                        <a:t>Cecilia Bustos</a:t>
                      </a:r>
                      <a:endParaRPr sz="1600" dirty="0">
                        <a:solidFill>
                          <a:schemeClr val="tx1"/>
                        </a:solidFill>
                        <a:latin typeface="+mn-lt"/>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B85">
                        <a:alpha val="10196"/>
                      </a:srgbClr>
                    </a:solidFill>
                  </a:tcPr>
                </a:tc>
                <a:extLst>
                  <a:ext uri="{0D108BD9-81ED-4DB2-BD59-A6C34878D82A}">
                    <a16:rowId xmlns:a16="http://schemas.microsoft.com/office/drawing/2014/main" val="10002"/>
                  </a:ext>
                </a:extLst>
              </a:tr>
              <a:tr h="0">
                <a:tc>
                  <a:txBody>
                    <a:bodyPr/>
                    <a:lstStyle/>
                    <a:p>
                      <a:pPr marL="0" marR="0" lvl="0" indent="0" algn="ctr" rtl="0">
                        <a:lnSpc>
                          <a:spcPct val="100000"/>
                        </a:lnSpc>
                        <a:spcBef>
                          <a:spcPts val="0"/>
                        </a:spcBef>
                        <a:spcAft>
                          <a:spcPts val="0"/>
                        </a:spcAft>
                        <a:buClr>
                          <a:srgbClr val="7F7F7F"/>
                        </a:buClr>
                        <a:buSzPts val="1400"/>
                        <a:buFont typeface="Century Schoolbook"/>
                        <a:buNone/>
                      </a:pPr>
                      <a:r>
                        <a:rPr lang="es-CL" sz="1600" b="0" i="0" u="none" strike="noStrike" cap="none" dirty="0">
                          <a:solidFill>
                            <a:schemeClr val="tx1"/>
                          </a:solidFill>
                          <a:latin typeface="+mn-lt"/>
                          <a:ea typeface="Century Schoolbook"/>
                          <a:cs typeface="Century Schoolbook"/>
                          <a:sym typeface="Century Schoolbook"/>
                        </a:rPr>
                        <a:t>8.674.008-1</a:t>
                      </a:r>
                      <a:endParaRPr sz="1600" dirty="0">
                        <a:solidFill>
                          <a:schemeClr val="tx1"/>
                        </a:solidFill>
                        <a:latin typeface="+mn-lt"/>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B85">
                        <a:alpha val="20000"/>
                      </a:srgbClr>
                    </a:solidFill>
                  </a:tcPr>
                </a:tc>
                <a:tc>
                  <a:txBody>
                    <a:bodyPr/>
                    <a:lstStyle/>
                    <a:p>
                      <a:pPr marL="0" marR="0" lvl="0" indent="0" algn="l" rtl="0">
                        <a:lnSpc>
                          <a:spcPct val="100000"/>
                        </a:lnSpc>
                        <a:spcBef>
                          <a:spcPts val="0"/>
                        </a:spcBef>
                        <a:spcAft>
                          <a:spcPts val="0"/>
                        </a:spcAft>
                        <a:buClr>
                          <a:srgbClr val="7F7F7F"/>
                        </a:buClr>
                        <a:buSzPts val="1400"/>
                        <a:buFont typeface="Century Schoolbook"/>
                        <a:buNone/>
                      </a:pPr>
                      <a:r>
                        <a:rPr lang="es-CL" sz="1600" b="0" i="0" u="none" strike="noStrike" cap="none" dirty="0">
                          <a:solidFill>
                            <a:schemeClr val="tx1"/>
                          </a:solidFill>
                          <a:latin typeface="+mn-lt"/>
                          <a:ea typeface="Century Schoolbook"/>
                          <a:cs typeface="Century Schoolbook"/>
                          <a:sym typeface="Century Schoolbook"/>
                        </a:rPr>
                        <a:t>Felipe Miranda</a:t>
                      </a:r>
                      <a:endParaRPr sz="1600" dirty="0">
                        <a:solidFill>
                          <a:schemeClr val="tx1"/>
                        </a:solidFill>
                        <a:latin typeface="+mn-lt"/>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B85">
                        <a:alpha val="20000"/>
                      </a:srgbClr>
                    </a:solidFill>
                  </a:tcPr>
                </a:tc>
                <a:extLst>
                  <a:ext uri="{0D108BD9-81ED-4DB2-BD59-A6C34878D82A}">
                    <a16:rowId xmlns:a16="http://schemas.microsoft.com/office/drawing/2014/main" val="10003"/>
                  </a:ext>
                </a:extLst>
              </a:tr>
              <a:tr h="169593">
                <a:tc>
                  <a:txBody>
                    <a:bodyPr/>
                    <a:lstStyle/>
                    <a:p>
                      <a:pPr marL="0" marR="0" lvl="0" indent="0" algn="ctr" rtl="0">
                        <a:lnSpc>
                          <a:spcPct val="100000"/>
                        </a:lnSpc>
                        <a:spcBef>
                          <a:spcPts val="0"/>
                        </a:spcBef>
                        <a:spcAft>
                          <a:spcPts val="0"/>
                        </a:spcAft>
                        <a:buClr>
                          <a:srgbClr val="7F7F7F"/>
                        </a:buClr>
                        <a:buSzPts val="1400"/>
                        <a:buFont typeface="Century Schoolbook"/>
                        <a:buNone/>
                      </a:pPr>
                      <a:r>
                        <a:rPr lang="es-CL" sz="1600" b="0" i="0" u="none" strike="noStrike" cap="none" dirty="0">
                          <a:solidFill>
                            <a:schemeClr val="tx1"/>
                          </a:solidFill>
                          <a:latin typeface="+mn-lt"/>
                          <a:ea typeface="Century Schoolbook"/>
                          <a:cs typeface="Century Schoolbook"/>
                          <a:sym typeface="Century Schoolbook"/>
                        </a:rPr>
                        <a:t>9.484.567-9</a:t>
                      </a:r>
                      <a:endParaRPr sz="1600" dirty="0">
                        <a:solidFill>
                          <a:schemeClr val="tx1"/>
                        </a:solidFill>
                        <a:latin typeface="+mn-lt"/>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B85">
                        <a:alpha val="10196"/>
                      </a:srgbClr>
                    </a:solidFill>
                  </a:tcPr>
                </a:tc>
                <a:tc>
                  <a:txBody>
                    <a:bodyPr/>
                    <a:lstStyle/>
                    <a:p>
                      <a:pPr marL="0" marR="0" lvl="0" indent="0" algn="l" rtl="0">
                        <a:lnSpc>
                          <a:spcPct val="100000"/>
                        </a:lnSpc>
                        <a:spcBef>
                          <a:spcPts val="0"/>
                        </a:spcBef>
                        <a:spcAft>
                          <a:spcPts val="0"/>
                        </a:spcAft>
                        <a:buClr>
                          <a:srgbClr val="7F7F7F"/>
                        </a:buClr>
                        <a:buSzPts val="1400"/>
                        <a:buFont typeface="Century Schoolbook"/>
                        <a:buNone/>
                      </a:pPr>
                      <a:r>
                        <a:rPr lang="es-CL" sz="1600" b="0" i="0" u="none" strike="noStrike" cap="none" dirty="0">
                          <a:solidFill>
                            <a:schemeClr val="tx1"/>
                          </a:solidFill>
                          <a:latin typeface="+mn-lt"/>
                          <a:ea typeface="Century Schoolbook"/>
                          <a:cs typeface="Century Schoolbook"/>
                          <a:sym typeface="Century Schoolbook"/>
                        </a:rPr>
                        <a:t>Andrea Gómez</a:t>
                      </a:r>
                      <a:endParaRPr sz="1600" dirty="0">
                        <a:solidFill>
                          <a:schemeClr val="tx1"/>
                        </a:solidFill>
                        <a:latin typeface="+mn-lt"/>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B85">
                        <a:alpha val="10196"/>
                      </a:srgbClr>
                    </a:solidFill>
                  </a:tcPr>
                </a:tc>
                <a:extLst>
                  <a:ext uri="{0D108BD9-81ED-4DB2-BD59-A6C34878D82A}">
                    <a16:rowId xmlns:a16="http://schemas.microsoft.com/office/drawing/2014/main" val="10004"/>
                  </a:ext>
                </a:extLst>
              </a:tr>
            </a:tbl>
          </a:graphicData>
        </a:graphic>
      </p:graphicFrame>
      <p:sp>
        <p:nvSpPr>
          <p:cNvPr id="7" name="Google Shape;632;p38">
            <a:extLst>
              <a:ext uri="{FF2B5EF4-FFF2-40B4-BE49-F238E27FC236}">
                <a16:creationId xmlns:a16="http://schemas.microsoft.com/office/drawing/2014/main" id="{B698EC57-0758-8484-4FA3-88374C5F6895}"/>
              </a:ext>
            </a:extLst>
          </p:cNvPr>
          <p:cNvSpPr txBox="1"/>
          <p:nvPr/>
        </p:nvSpPr>
        <p:spPr>
          <a:xfrm>
            <a:off x="1780866" y="2768598"/>
            <a:ext cx="2808612" cy="3365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E8637"/>
              </a:buClr>
              <a:buSzPts val="1600"/>
              <a:buFont typeface="Noto Sans Symbols"/>
              <a:buNone/>
            </a:pPr>
            <a:r>
              <a:rPr lang="es-CL" sz="1600" b="1" dirty="0">
                <a:ea typeface="Arial"/>
                <a:cs typeface="Arial"/>
                <a:sym typeface="Arial"/>
              </a:rPr>
              <a:t>Cliente</a:t>
            </a:r>
            <a:r>
              <a:rPr lang="es-CL" sz="1600" b="1" dirty="0">
                <a:solidFill>
                  <a:srgbClr val="7F7F7F"/>
                </a:solidFill>
                <a:latin typeface="Arial"/>
                <a:ea typeface="Arial"/>
                <a:cs typeface="Arial"/>
                <a:sym typeface="Arial"/>
              </a:rPr>
              <a:t> </a:t>
            </a:r>
            <a:r>
              <a:rPr lang="es-CL" sz="1400" b="1" dirty="0">
                <a:solidFill>
                  <a:srgbClr val="7F7F7F"/>
                </a:solidFill>
                <a:latin typeface="Arial"/>
                <a:ea typeface="Arial"/>
                <a:cs typeface="Arial"/>
                <a:sym typeface="Arial"/>
              </a:rPr>
              <a:t> </a:t>
            </a:r>
            <a:endParaRPr dirty="0"/>
          </a:p>
        </p:txBody>
      </p:sp>
      <p:sp>
        <p:nvSpPr>
          <p:cNvPr id="8" name="Google Shape;633;p38">
            <a:extLst>
              <a:ext uri="{FF2B5EF4-FFF2-40B4-BE49-F238E27FC236}">
                <a16:creationId xmlns:a16="http://schemas.microsoft.com/office/drawing/2014/main" id="{E443B2E3-3547-597D-44F0-EA8C773028D5}"/>
              </a:ext>
            </a:extLst>
          </p:cNvPr>
          <p:cNvSpPr txBox="1"/>
          <p:nvPr/>
        </p:nvSpPr>
        <p:spPr>
          <a:xfrm>
            <a:off x="6095999" y="2768598"/>
            <a:ext cx="4675925" cy="3365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E8637"/>
              </a:buClr>
              <a:buSzPts val="1600"/>
              <a:buFont typeface="Noto Sans Symbols"/>
              <a:buNone/>
            </a:pPr>
            <a:r>
              <a:rPr lang="es-CL" sz="1600" b="1" dirty="0">
                <a:ea typeface="Arial"/>
                <a:cs typeface="Arial" panose="020B0604020202020204" pitchFamily="34" charset="0"/>
                <a:sym typeface="Arial"/>
              </a:rPr>
              <a:t>Factura</a:t>
            </a:r>
            <a:r>
              <a:rPr lang="es-CL" sz="1400" b="1" dirty="0">
                <a:solidFill>
                  <a:srgbClr val="7F7F7F"/>
                </a:solidFill>
                <a:latin typeface="Arial"/>
                <a:ea typeface="Arial"/>
                <a:cs typeface="Arial"/>
                <a:sym typeface="Arial"/>
              </a:rPr>
              <a:t> </a:t>
            </a:r>
            <a:endParaRPr dirty="0"/>
          </a:p>
        </p:txBody>
      </p:sp>
      <p:sp>
        <p:nvSpPr>
          <p:cNvPr id="9" name="Google Shape;634;p38">
            <a:extLst>
              <a:ext uri="{FF2B5EF4-FFF2-40B4-BE49-F238E27FC236}">
                <a16:creationId xmlns:a16="http://schemas.microsoft.com/office/drawing/2014/main" id="{E05244FE-FD2D-18B5-07F3-E35154DCC229}"/>
              </a:ext>
            </a:extLst>
          </p:cNvPr>
          <p:cNvSpPr txBox="1"/>
          <p:nvPr/>
        </p:nvSpPr>
        <p:spPr>
          <a:xfrm>
            <a:off x="838200" y="1629478"/>
            <a:ext cx="8359551"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accent1"/>
              </a:buClr>
              <a:buSzPts val="2000"/>
              <a:buFont typeface="Noto Sans Symbols"/>
              <a:buNone/>
            </a:pPr>
            <a:r>
              <a:rPr lang="es-CL" sz="2000" b="1" dirty="0">
                <a:ea typeface="Arial"/>
                <a:cs typeface="Arial"/>
                <a:sym typeface="Arial"/>
              </a:rPr>
              <a:t>Ejemplo con clave foránea</a:t>
            </a:r>
            <a:endParaRPr sz="2400" b="1" dirty="0">
              <a:ea typeface="Arial"/>
              <a:cs typeface="Arial"/>
              <a:sym typeface="Arial"/>
            </a:endParaRPr>
          </a:p>
        </p:txBody>
      </p:sp>
    </p:spTree>
    <p:extLst>
      <p:ext uri="{BB962C8B-B14F-4D97-AF65-F5344CB8AC3E}">
        <p14:creationId xmlns:p14="http://schemas.microsoft.com/office/powerpoint/2010/main" val="150195189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C5D75-B8E6-8D0B-311F-D3EE996FE78F}"/>
              </a:ext>
            </a:extLst>
          </p:cNvPr>
          <p:cNvSpPr>
            <a:spLocks noGrp="1"/>
          </p:cNvSpPr>
          <p:nvPr>
            <p:ph type="title"/>
          </p:nvPr>
        </p:nvSpPr>
        <p:spPr/>
        <p:txBody>
          <a:bodyPr/>
          <a:lstStyle/>
          <a:p>
            <a:r>
              <a:rPr lang="es-CL" dirty="0"/>
              <a:t>Característica del Dato</a:t>
            </a:r>
          </a:p>
        </p:txBody>
      </p:sp>
      <p:sp>
        <p:nvSpPr>
          <p:cNvPr id="3" name="Content Placeholder 2">
            <a:extLst>
              <a:ext uri="{FF2B5EF4-FFF2-40B4-BE49-F238E27FC236}">
                <a16:creationId xmlns:a16="http://schemas.microsoft.com/office/drawing/2014/main" id="{DDB2FA55-6182-2CF4-EE08-FE6C611E8C27}"/>
              </a:ext>
            </a:extLst>
          </p:cNvPr>
          <p:cNvSpPr>
            <a:spLocks noGrp="1"/>
          </p:cNvSpPr>
          <p:nvPr>
            <p:ph idx="1"/>
          </p:nvPr>
        </p:nvSpPr>
        <p:spPr>
          <a:xfrm>
            <a:off x="838200" y="1825625"/>
            <a:ext cx="10515600" cy="3152601"/>
          </a:xfrm>
        </p:spPr>
        <p:txBody>
          <a:bodyPr>
            <a:normAutofit/>
          </a:bodyPr>
          <a:lstStyle/>
          <a:p>
            <a:pPr marL="0" indent="0">
              <a:lnSpc>
                <a:spcPct val="120000"/>
              </a:lnSpc>
              <a:buNone/>
            </a:pPr>
            <a:r>
              <a:rPr lang="es-ES" sz="2400" dirty="0"/>
              <a:t>Para describir qué es un dato, deben considerarse tres niveles de abstracción o estados en que se puede encontrar el dato:</a:t>
            </a:r>
          </a:p>
          <a:p>
            <a:pPr>
              <a:lnSpc>
                <a:spcPct val="120000"/>
              </a:lnSpc>
            </a:pPr>
            <a:r>
              <a:rPr lang="es-ES" sz="2400" dirty="0"/>
              <a:t>Realidad constituida por entidades de tipo personas, objetos, lugares y eventos.</a:t>
            </a:r>
          </a:p>
          <a:p>
            <a:pPr>
              <a:lnSpc>
                <a:spcPct val="120000"/>
              </a:lnSpc>
            </a:pPr>
            <a:r>
              <a:rPr lang="es-ES" sz="2400" dirty="0"/>
              <a:t>Diccionario de Datos donde se almacenan los metadatos o definiciones sobre los datos.</a:t>
            </a:r>
          </a:p>
          <a:p>
            <a:pPr>
              <a:lnSpc>
                <a:spcPct val="120000"/>
              </a:lnSpc>
            </a:pPr>
            <a:r>
              <a:rPr lang="es-ES" sz="2400" dirty="0"/>
              <a:t>Base de Datos donde se almacenan los valores.</a:t>
            </a:r>
          </a:p>
        </p:txBody>
      </p:sp>
      <p:sp>
        <p:nvSpPr>
          <p:cNvPr id="4" name="Slide Number Placeholder 3">
            <a:extLst>
              <a:ext uri="{FF2B5EF4-FFF2-40B4-BE49-F238E27FC236}">
                <a16:creationId xmlns:a16="http://schemas.microsoft.com/office/drawing/2014/main" id="{583BCA6D-E90C-9BFF-FD19-3C46D90ACB33}"/>
              </a:ext>
            </a:extLst>
          </p:cNvPr>
          <p:cNvSpPr>
            <a:spLocks noGrp="1"/>
          </p:cNvSpPr>
          <p:nvPr>
            <p:ph type="sldNum" sz="quarter" idx="12"/>
          </p:nvPr>
        </p:nvSpPr>
        <p:spPr/>
        <p:txBody>
          <a:bodyPr/>
          <a:lstStyle/>
          <a:p>
            <a:fld id="{53277F46-3D48-465E-89EF-2F849361E787}" type="slidenum">
              <a:rPr lang="es-CL" smtClean="0"/>
              <a:t>4</a:t>
            </a:fld>
            <a:endParaRPr lang="es-CL" dirty="0"/>
          </a:p>
        </p:txBody>
      </p:sp>
      <p:grpSp>
        <p:nvGrpSpPr>
          <p:cNvPr id="14" name="Group 13">
            <a:extLst>
              <a:ext uri="{FF2B5EF4-FFF2-40B4-BE49-F238E27FC236}">
                <a16:creationId xmlns:a16="http://schemas.microsoft.com/office/drawing/2014/main" id="{93887C70-B749-3C57-D694-6EA82A722FE1}"/>
              </a:ext>
            </a:extLst>
          </p:cNvPr>
          <p:cNvGrpSpPr/>
          <p:nvPr/>
        </p:nvGrpSpPr>
        <p:grpSpPr>
          <a:xfrm>
            <a:off x="2617395" y="5113163"/>
            <a:ext cx="6957209" cy="853268"/>
            <a:chOff x="2760851" y="4890061"/>
            <a:chExt cx="6957209" cy="853268"/>
          </a:xfrm>
        </p:grpSpPr>
        <p:sp>
          <p:nvSpPr>
            <p:cNvPr id="5" name="Google Shape;119;p4">
              <a:extLst>
                <a:ext uri="{FF2B5EF4-FFF2-40B4-BE49-F238E27FC236}">
                  <a16:creationId xmlns:a16="http://schemas.microsoft.com/office/drawing/2014/main" id="{F140569F-D518-DFF4-E217-3A3014CD11CA}"/>
                </a:ext>
              </a:extLst>
            </p:cNvPr>
            <p:cNvSpPr txBox="1"/>
            <p:nvPr/>
          </p:nvSpPr>
          <p:spPr>
            <a:xfrm>
              <a:off x="2760851" y="4930872"/>
              <a:ext cx="1428750"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L" sz="1600" b="1" i="0" u="none" strike="noStrike" cap="none" dirty="0">
                  <a:ea typeface="Arial"/>
                  <a:cs typeface="Arial"/>
                  <a:sym typeface="Arial"/>
                </a:rPr>
                <a:t>Realidad</a:t>
              </a:r>
              <a:endParaRPr dirty="0"/>
            </a:p>
          </p:txBody>
        </p:sp>
        <p:sp>
          <p:nvSpPr>
            <p:cNvPr id="6" name="Google Shape;120;p4">
              <a:extLst>
                <a:ext uri="{FF2B5EF4-FFF2-40B4-BE49-F238E27FC236}">
                  <a16:creationId xmlns:a16="http://schemas.microsoft.com/office/drawing/2014/main" id="{BDA131CA-951B-8AB6-B9A2-47360670F8B3}"/>
                </a:ext>
              </a:extLst>
            </p:cNvPr>
            <p:cNvSpPr txBox="1"/>
            <p:nvPr/>
          </p:nvSpPr>
          <p:spPr>
            <a:xfrm>
              <a:off x="5198970" y="4930872"/>
              <a:ext cx="1428750"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L" sz="1600" b="1" i="0" u="none" strike="noStrike" cap="none" dirty="0">
                  <a:ea typeface="Arial"/>
                  <a:cs typeface="Arial"/>
                  <a:sym typeface="Arial"/>
                </a:rPr>
                <a:t>Metadatos</a:t>
              </a:r>
              <a:endParaRPr dirty="0"/>
            </a:p>
          </p:txBody>
        </p:sp>
        <p:sp>
          <p:nvSpPr>
            <p:cNvPr id="7" name="Google Shape;121;p4">
              <a:extLst>
                <a:ext uri="{FF2B5EF4-FFF2-40B4-BE49-F238E27FC236}">
                  <a16:creationId xmlns:a16="http://schemas.microsoft.com/office/drawing/2014/main" id="{5153AB67-4BF0-7BF4-1A59-F89A282C032D}"/>
                </a:ext>
              </a:extLst>
            </p:cNvPr>
            <p:cNvSpPr txBox="1"/>
            <p:nvPr/>
          </p:nvSpPr>
          <p:spPr>
            <a:xfrm>
              <a:off x="7561488" y="4930872"/>
              <a:ext cx="2156572"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L" sz="1600" b="1" i="0" u="none" strike="noStrike" cap="none" dirty="0">
                  <a:ea typeface="Arial"/>
                  <a:cs typeface="Arial"/>
                  <a:sym typeface="Arial"/>
                </a:rPr>
                <a:t>Datos (o valores)</a:t>
              </a:r>
              <a:endParaRPr dirty="0"/>
            </a:p>
          </p:txBody>
        </p:sp>
        <p:sp>
          <p:nvSpPr>
            <p:cNvPr id="8" name="Google Shape;122;p4">
              <a:extLst>
                <a:ext uri="{FF2B5EF4-FFF2-40B4-BE49-F238E27FC236}">
                  <a16:creationId xmlns:a16="http://schemas.microsoft.com/office/drawing/2014/main" id="{CB77CF83-861A-792B-DE0D-6D054E302BE3}"/>
                </a:ext>
              </a:extLst>
            </p:cNvPr>
            <p:cNvSpPr/>
            <p:nvPr/>
          </p:nvSpPr>
          <p:spPr>
            <a:xfrm>
              <a:off x="4198568" y="4901599"/>
              <a:ext cx="928687" cy="407612"/>
            </a:xfrm>
            <a:prstGeom prst="rightArrow">
              <a:avLst>
                <a:gd name="adj1" fmla="val 50000"/>
                <a:gd name="adj2" fmla="val 50000"/>
              </a:avLst>
            </a:prstGeom>
            <a:solidFill>
              <a:srgbClr val="F7AE00"/>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chemeClr val="lt1"/>
                </a:solidFill>
                <a:latin typeface="Calibri"/>
                <a:ea typeface="Calibri"/>
                <a:cs typeface="Calibri"/>
                <a:sym typeface="Calibri"/>
              </a:endParaRPr>
            </a:p>
          </p:txBody>
        </p:sp>
        <p:sp>
          <p:nvSpPr>
            <p:cNvPr id="9" name="Google Shape;123;p4">
              <a:extLst>
                <a:ext uri="{FF2B5EF4-FFF2-40B4-BE49-F238E27FC236}">
                  <a16:creationId xmlns:a16="http://schemas.microsoft.com/office/drawing/2014/main" id="{D38C2889-F2B0-7B90-EA50-135CBA0FE82C}"/>
                </a:ext>
              </a:extLst>
            </p:cNvPr>
            <p:cNvSpPr/>
            <p:nvPr/>
          </p:nvSpPr>
          <p:spPr>
            <a:xfrm>
              <a:off x="6632801" y="4890061"/>
              <a:ext cx="928687" cy="407612"/>
            </a:xfrm>
            <a:prstGeom prst="rightArrow">
              <a:avLst>
                <a:gd name="adj1" fmla="val 50000"/>
                <a:gd name="adj2" fmla="val 50000"/>
              </a:avLst>
            </a:prstGeom>
            <a:solidFill>
              <a:srgbClr val="F7AE00"/>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chemeClr val="lt1"/>
                </a:solidFill>
                <a:latin typeface="Calibri"/>
                <a:ea typeface="Calibri"/>
                <a:cs typeface="Calibri"/>
                <a:sym typeface="Calibri"/>
              </a:endParaRPr>
            </a:p>
          </p:txBody>
        </p:sp>
        <p:grpSp>
          <p:nvGrpSpPr>
            <p:cNvPr id="10" name="Google Shape;124;p4">
              <a:extLst>
                <a:ext uri="{FF2B5EF4-FFF2-40B4-BE49-F238E27FC236}">
                  <a16:creationId xmlns:a16="http://schemas.microsoft.com/office/drawing/2014/main" id="{CB92211C-B757-3A86-59E1-AD7AD6E79791}"/>
                </a:ext>
              </a:extLst>
            </p:cNvPr>
            <p:cNvGrpSpPr/>
            <p:nvPr/>
          </p:nvGrpSpPr>
          <p:grpSpPr>
            <a:xfrm>
              <a:off x="2920011" y="5404775"/>
              <a:ext cx="6430126" cy="338554"/>
              <a:chOff x="3043669" y="5445305"/>
              <a:chExt cx="5855895" cy="338554"/>
            </a:xfrm>
          </p:grpSpPr>
          <p:sp>
            <p:nvSpPr>
              <p:cNvPr id="11" name="Google Shape;125;p4">
                <a:extLst>
                  <a:ext uri="{FF2B5EF4-FFF2-40B4-BE49-F238E27FC236}">
                    <a16:creationId xmlns:a16="http://schemas.microsoft.com/office/drawing/2014/main" id="{DF39FEFF-81F8-3084-DAD8-6871C5761936}"/>
                  </a:ext>
                </a:extLst>
              </p:cNvPr>
              <p:cNvSpPr txBox="1"/>
              <p:nvPr/>
            </p:nvSpPr>
            <p:spPr>
              <a:xfrm>
                <a:off x="3043669" y="5445305"/>
                <a:ext cx="1011264"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L" sz="1600" b="1" i="0" u="none" strike="noStrike" cap="none" dirty="0">
                    <a:solidFill>
                      <a:srgbClr val="F7AE00"/>
                    </a:solidFill>
                    <a:latin typeface="Calibri"/>
                    <a:ea typeface="Calibri"/>
                    <a:cs typeface="Calibri"/>
                    <a:sym typeface="Calibri"/>
                  </a:rPr>
                  <a:t>+</a:t>
                </a:r>
                <a:r>
                  <a:rPr lang="es-CL" sz="1600" b="0" i="0" u="none" strike="noStrike" cap="none" dirty="0">
                    <a:solidFill>
                      <a:srgbClr val="7F7F7F"/>
                    </a:solidFill>
                    <a:latin typeface="Calibri"/>
                    <a:ea typeface="Calibri"/>
                    <a:cs typeface="Calibri"/>
                    <a:sym typeface="Calibri"/>
                  </a:rPr>
                  <a:t> </a:t>
                </a:r>
                <a:r>
                  <a:rPr lang="es-CL" sz="1600" b="0" i="0" u="none" strike="noStrike" cap="none" dirty="0">
                    <a:latin typeface="Calibri"/>
                    <a:ea typeface="Calibri"/>
                    <a:cs typeface="Calibri"/>
                    <a:sym typeface="Calibri"/>
                  </a:rPr>
                  <a:t>abstracto</a:t>
                </a:r>
                <a:endParaRPr dirty="0"/>
              </a:p>
            </p:txBody>
          </p:sp>
          <p:sp>
            <p:nvSpPr>
              <p:cNvPr id="12" name="Google Shape;126;p4">
                <a:extLst>
                  <a:ext uri="{FF2B5EF4-FFF2-40B4-BE49-F238E27FC236}">
                    <a16:creationId xmlns:a16="http://schemas.microsoft.com/office/drawing/2014/main" id="{27494791-E481-DB04-DE4F-F830F5CCCEEE}"/>
                  </a:ext>
                </a:extLst>
              </p:cNvPr>
              <p:cNvSpPr txBox="1"/>
              <p:nvPr/>
            </p:nvSpPr>
            <p:spPr>
              <a:xfrm>
                <a:off x="7605713" y="5445305"/>
                <a:ext cx="1293851"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L" sz="1600" b="1" dirty="0">
                    <a:solidFill>
                      <a:srgbClr val="F7AE00"/>
                    </a:solidFill>
                    <a:latin typeface="Calibri"/>
                    <a:ea typeface="Calibri"/>
                    <a:cs typeface="Calibri"/>
                    <a:sym typeface="Calibri"/>
                  </a:rPr>
                  <a:t>-</a:t>
                </a:r>
                <a:r>
                  <a:rPr lang="es-CL" sz="1600" b="1" dirty="0">
                    <a:solidFill>
                      <a:schemeClr val="accent2"/>
                    </a:solidFill>
                    <a:latin typeface="Calibri"/>
                    <a:ea typeface="Calibri"/>
                    <a:cs typeface="Calibri"/>
                    <a:sym typeface="Calibri"/>
                  </a:rPr>
                  <a:t> </a:t>
                </a:r>
                <a:r>
                  <a:rPr lang="es-CL" sz="1600" dirty="0">
                    <a:latin typeface="Calibri"/>
                    <a:ea typeface="Calibri"/>
                    <a:cs typeface="Calibri"/>
                    <a:sym typeface="Calibri"/>
                  </a:rPr>
                  <a:t>abstracto</a:t>
                </a:r>
                <a:endParaRPr dirty="0"/>
              </a:p>
            </p:txBody>
          </p:sp>
          <p:cxnSp>
            <p:nvCxnSpPr>
              <p:cNvPr id="13" name="Google Shape;127;p4">
                <a:extLst>
                  <a:ext uri="{FF2B5EF4-FFF2-40B4-BE49-F238E27FC236}">
                    <a16:creationId xmlns:a16="http://schemas.microsoft.com/office/drawing/2014/main" id="{76A91EB8-095F-F933-7F58-A91842F04BAF}"/>
                  </a:ext>
                </a:extLst>
              </p:cNvPr>
              <p:cNvCxnSpPr/>
              <p:nvPr/>
            </p:nvCxnSpPr>
            <p:spPr>
              <a:xfrm>
                <a:off x="4270283" y="5634318"/>
                <a:ext cx="3205719" cy="13447"/>
              </a:xfrm>
              <a:prstGeom prst="straightConnector1">
                <a:avLst/>
              </a:prstGeom>
              <a:noFill/>
              <a:ln w="25400" cap="flat" cmpd="sng">
                <a:solidFill>
                  <a:schemeClr val="tx1"/>
                </a:solidFill>
                <a:prstDash val="dash"/>
                <a:miter lim="800000"/>
                <a:headEnd type="none" w="sm" len="sm"/>
                <a:tailEnd type="triangle" w="med" len="med"/>
              </a:ln>
            </p:spPr>
          </p:cxnSp>
        </p:grpSp>
      </p:grpSp>
    </p:spTree>
    <p:extLst>
      <p:ext uri="{BB962C8B-B14F-4D97-AF65-F5344CB8AC3E}">
        <p14:creationId xmlns:p14="http://schemas.microsoft.com/office/powerpoint/2010/main" val="16202171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B8E16-3804-17DD-4AE5-4BD97A1CFA91}"/>
              </a:ext>
            </a:extLst>
          </p:cNvPr>
          <p:cNvSpPr>
            <a:spLocks noGrp="1"/>
          </p:cNvSpPr>
          <p:nvPr>
            <p:ph type="title"/>
          </p:nvPr>
        </p:nvSpPr>
        <p:spPr/>
        <p:txBody>
          <a:bodyPr/>
          <a:lstStyle/>
          <a:p>
            <a:r>
              <a:rPr lang="es-CL" dirty="0"/>
              <a:t>Semántica de los Datos</a:t>
            </a:r>
            <a:br>
              <a:rPr lang="es-CL" dirty="0"/>
            </a:br>
            <a:r>
              <a:rPr lang="es-CL" sz="2800" dirty="0">
                <a:solidFill>
                  <a:srgbClr val="004B85"/>
                </a:solidFill>
              </a:rPr>
              <a:t>III. Dependencia existencial</a:t>
            </a:r>
            <a:endParaRPr lang="es-CL" sz="2800" dirty="0"/>
          </a:p>
        </p:txBody>
      </p:sp>
      <p:sp>
        <p:nvSpPr>
          <p:cNvPr id="4" name="Slide Number Placeholder 3">
            <a:extLst>
              <a:ext uri="{FF2B5EF4-FFF2-40B4-BE49-F238E27FC236}">
                <a16:creationId xmlns:a16="http://schemas.microsoft.com/office/drawing/2014/main" id="{1E00F142-1C02-1201-839A-919F0333B656}"/>
              </a:ext>
            </a:extLst>
          </p:cNvPr>
          <p:cNvSpPr>
            <a:spLocks noGrp="1"/>
          </p:cNvSpPr>
          <p:nvPr>
            <p:ph type="sldNum" sz="quarter" idx="12"/>
          </p:nvPr>
        </p:nvSpPr>
        <p:spPr/>
        <p:txBody>
          <a:bodyPr/>
          <a:lstStyle/>
          <a:p>
            <a:fld id="{53277F46-3D48-465E-89EF-2F849361E787}" type="slidenum">
              <a:rPr lang="es-CL" smtClean="0"/>
              <a:t>40</a:t>
            </a:fld>
            <a:endParaRPr lang="es-CL"/>
          </a:p>
        </p:txBody>
      </p:sp>
      <p:grpSp>
        <p:nvGrpSpPr>
          <p:cNvPr id="5" name="Group 4">
            <a:extLst>
              <a:ext uri="{FF2B5EF4-FFF2-40B4-BE49-F238E27FC236}">
                <a16:creationId xmlns:a16="http://schemas.microsoft.com/office/drawing/2014/main" id="{5B2FFF59-90F7-6274-E21B-23CF42CAFC69}"/>
              </a:ext>
            </a:extLst>
          </p:cNvPr>
          <p:cNvGrpSpPr/>
          <p:nvPr/>
        </p:nvGrpSpPr>
        <p:grpSpPr>
          <a:xfrm>
            <a:off x="3438786" y="2361454"/>
            <a:ext cx="5314428" cy="3171738"/>
            <a:chOff x="2918280" y="2165085"/>
            <a:chExt cx="5314428" cy="3171738"/>
          </a:xfrm>
        </p:grpSpPr>
        <p:grpSp>
          <p:nvGrpSpPr>
            <p:cNvPr id="6" name="Group 5">
              <a:extLst>
                <a:ext uri="{FF2B5EF4-FFF2-40B4-BE49-F238E27FC236}">
                  <a16:creationId xmlns:a16="http://schemas.microsoft.com/office/drawing/2014/main" id="{FFA299C0-74AA-C04A-8CD1-83BC871117C6}"/>
                </a:ext>
              </a:extLst>
            </p:cNvPr>
            <p:cNvGrpSpPr/>
            <p:nvPr/>
          </p:nvGrpSpPr>
          <p:grpSpPr>
            <a:xfrm>
              <a:off x="2918280" y="2368285"/>
              <a:ext cx="1579213" cy="991175"/>
              <a:chOff x="2004907" y="2458720"/>
              <a:chExt cx="1467453" cy="991175"/>
            </a:xfrm>
          </p:grpSpPr>
          <p:sp>
            <p:nvSpPr>
              <p:cNvPr id="19" name="Rectangle 18">
                <a:extLst>
                  <a:ext uri="{FF2B5EF4-FFF2-40B4-BE49-F238E27FC236}">
                    <a16:creationId xmlns:a16="http://schemas.microsoft.com/office/drawing/2014/main" id="{2A1059AA-F260-7A52-0F4C-AF5B7C74939E}"/>
                  </a:ext>
                </a:extLst>
              </p:cNvPr>
              <p:cNvSpPr/>
              <p:nvPr/>
            </p:nvSpPr>
            <p:spPr>
              <a:xfrm>
                <a:off x="2004907" y="2458720"/>
                <a:ext cx="1467453" cy="406400"/>
              </a:xfrm>
              <a:prstGeom prst="rect">
                <a:avLst/>
              </a:prstGeom>
              <a:solidFill>
                <a:srgbClr val="F7AE00"/>
              </a:solid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ALUMNO</a:t>
                </a:r>
              </a:p>
            </p:txBody>
          </p:sp>
          <p:sp>
            <p:nvSpPr>
              <p:cNvPr id="20" name="TextBox 19">
                <a:extLst>
                  <a:ext uri="{FF2B5EF4-FFF2-40B4-BE49-F238E27FC236}">
                    <a16:creationId xmlns:a16="http://schemas.microsoft.com/office/drawing/2014/main" id="{6167E7EA-60CE-D8D1-B601-996C92F5B94F}"/>
                  </a:ext>
                </a:extLst>
              </p:cNvPr>
              <p:cNvSpPr txBox="1"/>
              <p:nvPr/>
            </p:nvSpPr>
            <p:spPr>
              <a:xfrm>
                <a:off x="2004907" y="2865120"/>
                <a:ext cx="1467453" cy="584775"/>
              </a:xfrm>
              <a:prstGeom prst="rect">
                <a:avLst/>
              </a:prstGeom>
              <a:noFill/>
              <a:ln w="12700">
                <a:solidFill>
                  <a:srgbClr val="F7AE00"/>
                </a:solidFill>
              </a:ln>
            </p:spPr>
            <p:txBody>
              <a:bodyPr wrap="none" rtlCol="0">
                <a:spAutoFit/>
              </a:bodyPr>
              <a:lstStyle/>
              <a:p>
                <a:r>
                  <a:rPr lang="es-CL" sz="1600" u="sng" dirty="0"/>
                  <a:t>ROL-ALUMNO</a:t>
                </a:r>
              </a:p>
              <a:p>
                <a:r>
                  <a:rPr lang="es-CL" sz="1600" dirty="0"/>
                  <a:t>NOM-ALUMNO</a:t>
                </a:r>
              </a:p>
            </p:txBody>
          </p:sp>
        </p:grpSp>
        <p:grpSp>
          <p:nvGrpSpPr>
            <p:cNvPr id="7" name="Group 6">
              <a:extLst>
                <a:ext uri="{FF2B5EF4-FFF2-40B4-BE49-F238E27FC236}">
                  <a16:creationId xmlns:a16="http://schemas.microsoft.com/office/drawing/2014/main" id="{A123CD0E-7DDA-08BD-D03F-E96BAFACCBEA}"/>
                </a:ext>
              </a:extLst>
            </p:cNvPr>
            <p:cNvGrpSpPr/>
            <p:nvPr/>
          </p:nvGrpSpPr>
          <p:grpSpPr>
            <a:xfrm>
              <a:off x="6370595" y="2165085"/>
              <a:ext cx="1862113" cy="1483618"/>
              <a:chOff x="5889689" y="4468018"/>
              <a:chExt cx="1862113" cy="1483618"/>
            </a:xfrm>
          </p:grpSpPr>
          <p:sp>
            <p:nvSpPr>
              <p:cNvPr id="17" name="Rectangle 16">
                <a:extLst>
                  <a:ext uri="{FF2B5EF4-FFF2-40B4-BE49-F238E27FC236}">
                    <a16:creationId xmlns:a16="http://schemas.microsoft.com/office/drawing/2014/main" id="{A19E0FE8-BCD7-93F1-3594-C55025BFBE9C}"/>
                  </a:ext>
                </a:extLst>
              </p:cNvPr>
              <p:cNvSpPr/>
              <p:nvPr/>
            </p:nvSpPr>
            <p:spPr>
              <a:xfrm>
                <a:off x="5889689" y="4468018"/>
                <a:ext cx="1862113" cy="406400"/>
              </a:xfrm>
              <a:prstGeom prst="rect">
                <a:avLst/>
              </a:prstGeom>
              <a:solidFill>
                <a:srgbClr val="F7AE00"/>
              </a:solid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ASIGNATURA</a:t>
                </a:r>
              </a:p>
            </p:txBody>
          </p:sp>
          <p:sp>
            <p:nvSpPr>
              <p:cNvPr id="18" name="TextBox 17">
                <a:extLst>
                  <a:ext uri="{FF2B5EF4-FFF2-40B4-BE49-F238E27FC236}">
                    <a16:creationId xmlns:a16="http://schemas.microsoft.com/office/drawing/2014/main" id="{250F7F74-3954-46B3-3277-1E04B22E7744}"/>
                  </a:ext>
                </a:extLst>
              </p:cNvPr>
              <p:cNvSpPr txBox="1"/>
              <p:nvPr/>
            </p:nvSpPr>
            <p:spPr>
              <a:xfrm>
                <a:off x="5889689" y="4874418"/>
                <a:ext cx="1862113" cy="1077218"/>
              </a:xfrm>
              <a:prstGeom prst="rect">
                <a:avLst/>
              </a:prstGeom>
              <a:noFill/>
              <a:ln w="12700">
                <a:solidFill>
                  <a:srgbClr val="F7AE00"/>
                </a:solidFill>
              </a:ln>
            </p:spPr>
            <p:txBody>
              <a:bodyPr wrap="none" rtlCol="0">
                <a:spAutoFit/>
              </a:bodyPr>
              <a:lstStyle/>
              <a:p>
                <a:r>
                  <a:rPr lang="es-CL" sz="1600" u="sng" dirty="0"/>
                  <a:t>CLAVE-ASIGNATURA</a:t>
                </a:r>
              </a:p>
              <a:p>
                <a:r>
                  <a:rPr lang="es-CL" sz="1600" dirty="0"/>
                  <a:t>NOM-ASIGNATURA</a:t>
                </a:r>
              </a:p>
              <a:p>
                <a:r>
                  <a:rPr lang="es-CL" sz="1600" dirty="0"/>
                  <a:t>CRÉDITOS</a:t>
                </a:r>
              </a:p>
              <a:p>
                <a:r>
                  <a:rPr lang="es-CL" sz="1600" dirty="0"/>
                  <a:t>DESCRIPCIÓN</a:t>
                </a:r>
              </a:p>
            </p:txBody>
          </p:sp>
        </p:grpSp>
        <p:grpSp>
          <p:nvGrpSpPr>
            <p:cNvPr id="8" name="Group 7">
              <a:extLst>
                <a:ext uri="{FF2B5EF4-FFF2-40B4-BE49-F238E27FC236}">
                  <a16:creationId xmlns:a16="http://schemas.microsoft.com/office/drawing/2014/main" id="{CD7FB322-7391-1A6F-FD62-A8E9D45569A2}"/>
                </a:ext>
              </a:extLst>
            </p:cNvPr>
            <p:cNvGrpSpPr/>
            <p:nvPr/>
          </p:nvGrpSpPr>
          <p:grpSpPr>
            <a:xfrm>
              <a:off x="4508482" y="4055103"/>
              <a:ext cx="1862113" cy="1281720"/>
              <a:chOff x="3688080" y="2458720"/>
              <a:chExt cx="1862113" cy="1281720"/>
            </a:xfrm>
          </p:grpSpPr>
          <p:sp>
            <p:nvSpPr>
              <p:cNvPr id="15" name="Rectangle 14">
                <a:extLst>
                  <a:ext uri="{FF2B5EF4-FFF2-40B4-BE49-F238E27FC236}">
                    <a16:creationId xmlns:a16="http://schemas.microsoft.com/office/drawing/2014/main" id="{C2ECDC4C-FCA1-FA05-5421-843B81716EC9}"/>
                  </a:ext>
                </a:extLst>
              </p:cNvPr>
              <p:cNvSpPr/>
              <p:nvPr/>
            </p:nvSpPr>
            <p:spPr>
              <a:xfrm>
                <a:off x="3688080" y="2458720"/>
                <a:ext cx="1862113" cy="406400"/>
              </a:xfrm>
              <a:prstGeom prst="rect">
                <a:avLst/>
              </a:prstGeom>
              <a:solidFill>
                <a:srgbClr val="F7AE00"/>
              </a:solid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NOTA</a:t>
                </a:r>
              </a:p>
            </p:txBody>
          </p:sp>
          <p:sp>
            <p:nvSpPr>
              <p:cNvPr id="16" name="TextBox 15">
                <a:extLst>
                  <a:ext uri="{FF2B5EF4-FFF2-40B4-BE49-F238E27FC236}">
                    <a16:creationId xmlns:a16="http://schemas.microsoft.com/office/drawing/2014/main" id="{13EB5026-F475-5AB5-2CEA-1FD2CB9DA3F0}"/>
                  </a:ext>
                </a:extLst>
              </p:cNvPr>
              <p:cNvSpPr txBox="1"/>
              <p:nvPr/>
            </p:nvSpPr>
            <p:spPr>
              <a:xfrm>
                <a:off x="3688080" y="2878666"/>
                <a:ext cx="1862113" cy="861774"/>
              </a:xfrm>
              <a:prstGeom prst="rect">
                <a:avLst/>
              </a:prstGeom>
              <a:noFill/>
              <a:ln w="12700">
                <a:solidFill>
                  <a:srgbClr val="F7AE00"/>
                </a:solidFill>
              </a:ln>
            </p:spPr>
            <p:txBody>
              <a:bodyPr wrap="none" rtlCol="0">
                <a:spAutoFit/>
              </a:bodyPr>
              <a:lstStyle/>
              <a:p>
                <a:r>
                  <a:rPr lang="es-CL" sz="1600" u="sng" dirty="0"/>
                  <a:t>ROL-ALUMNO</a:t>
                </a:r>
              </a:p>
              <a:p>
                <a:r>
                  <a:rPr lang="es-CL" sz="1600" u="sng" dirty="0"/>
                  <a:t>CLAVE-ASIGNATURA</a:t>
                </a:r>
              </a:p>
              <a:p>
                <a:r>
                  <a:rPr lang="es-CL" sz="1600" dirty="0"/>
                  <a:t>NOTA</a:t>
                </a:r>
              </a:p>
            </p:txBody>
          </p:sp>
        </p:grpSp>
        <p:cxnSp>
          <p:nvCxnSpPr>
            <p:cNvPr id="9" name="Connector: Elbow 8">
              <a:extLst>
                <a:ext uri="{FF2B5EF4-FFF2-40B4-BE49-F238E27FC236}">
                  <a16:creationId xmlns:a16="http://schemas.microsoft.com/office/drawing/2014/main" id="{CFDA01E4-A3CD-8EAE-E6B3-8BC3B688DB9D}"/>
                </a:ext>
              </a:extLst>
            </p:cNvPr>
            <p:cNvCxnSpPr>
              <a:stCxn id="20" idx="3"/>
            </p:cNvCxnSpPr>
            <p:nvPr/>
          </p:nvCxnSpPr>
          <p:spPr>
            <a:xfrm>
              <a:off x="4497493" y="3067073"/>
              <a:ext cx="521547" cy="988030"/>
            </a:xfrm>
            <a:prstGeom prst="bentConnector2">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AD49D9F1-0CBA-5F14-D4D9-EEAEB16078BD}"/>
                </a:ext>
              </a:extLst>
            </p:cNvPr>
            <p:cNvCxnSpPr>
              <a:cxnSpLocks/>
              <a:stCxn id="20" idx="3"/>
            </p:cNvCxnSpPr>
            <p:nvPr/>
          </p:nvCxnSpPr>
          <p:spPr>
            <a:xfrm>
              <a:off x="4497493" y="3067073"/>
              <a:ext cx="521547" cy="908874"/>
            </a:xfrm>
            <a:prstGeom prst="bentConnector2">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C7C76ED2-86E9-C46D-03D7-33AD9D42B27E}"/>
                </a:ext>
              </a:extLst>
            </p:cNvPr>
            <p:cNvCxnSpPr>
              <a:cxnSpLocks/>
            </p:cNvCxnSpPr>
            <p:nvPr/>
          </p:nvCxnSpPr>
          <p:spPr>
            <a:xfrm flipH="1">
              <a:off x="5849048" y="3065387"/>
              <a:ext cx="521547" cy="988030"/>
            </a:xfrm>
            <a:prstGeom prst="bentConnector2">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A11BE969-459C-8C83-D073-B329044382AA}"/>
                </a:ext>
              </a:extLst>
            </p:cNvPr>
            <p:cNvCxnSpPr>
              <a:cxnSpLocks/>
            </p:cNvCxnSpPr>
            <p:nvPr/>
          </p:nvCxnSpPr>
          <p:spPr>
            <a:xfrm flipH="1">
              <a:off x="5849048" y="3065387"/>
              <a:ext cx="521547" cy="908874"/>
            </a:xfrm>
            <a:prstGeom prst="bentConnector2">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21" name="Google Shape;634;p38">
            <a:extLst>
              <a:ext uri="{FF2B5EF4-FFF2-40B4-BE49-F238E27FC236}">
                <a16:creationId xmlns:a16="http://schemas.microsoft.com/office/drawing/2014/main" id="{280027AD-B609-61A7-45B2-BA1D9080A7B8}"/>
              </a:ext>
            </a:extLst>
          </p:cNvPr>
          <p:cNvSpPr txBox="1"/>
          <p:nvPr/>
        </p:nvSpPr>
        <p:spPr>
          <a:xfrm>
            <a:off x="838200" y="1629478"/>
            <a:ext cx="8359551"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accent1"/>
              </a:buClr>
              <a:buSzPts val="2000"/>
              <a:buFont typeface="Noto Sans Symbols"/>
              <a:buNone/>
            </a:pPr>
            <a:r>
              <a:rPr lang="es-CL" sz="2000" b="1" dirty="0">
                <a:ea typeface="Arial"/>
                <a:cs typeface="Arial"/>
                <a:sym typeface="Arial"/>
              </a:rPr>
              <a:t>Ejemplo con clave primaria compuesta</a:t>
            </a:r>
            <a:endParaRPr sz="2400" b="1" dirty="0">
              <a:ea typeface="Arial"/>
              <a:cs typeface="Arial"/>
              <a:sym typeface="Arial"/>
            </a:endParaRPr>
          </a:p>
        </p:txBody>
      </p:sp>
    </p:spTree>
    <p:extLst>
      <p:ext uri="{BB962C8B-B14F-4D97-AF65-F5344CB8AC3E}">
        <p14:creationId xmlns:p14="http://schemas.microsoft.com/office/powerpoint/2010/main" val="86071836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B8E16-3804-17DD-4AE5-4BD97A1CFA91}"/>
              </a:ext>
            </a:extLst>
          </p:cNvPr>
          <p:cNvSpPr>
            <a:spLocks noGrp="1"/>
          </p:cNvSpPr>
          <p:nvPr>
            <p:ph type="title"/>
          </p:nvPr>
        </p:nvSpPr>
        <p:spPr/>
        <p:txBody>
          <a:bodyPr/>
          <a:lstStyle/>
          <a:p>
            <a:r>
              <a:rPr lang="es-CL" dirty="0"/>
              <a:t>Semántica de los Datos</a:t>
            </a:r>
            <a:br>
              <a:rPr lang="es-CL" dirty="0"/>
            </a:br>
            <a:r>
              <a:rPr lang="es-CL" sz="2800" dirty="0">
                <a:solidFill>
                  <a:srgbClr val="004B85"/>
                </a:solidFill>
              </a:rPr>
              <a:t>III. Dependencia existencial</a:t>
            </a:r>
            <a:endParaRPr lang="es-CL" sz="2800" dirty="0"/>
          </a:p>
        </p:txBody>
      </p:sp>
      <p:sp>
        <p:nvSpPr>
          <p:cNvPr id="4" name="Slide Number Placeholder 3">
            <a:extLst>
              <a:ext uri="{FF2B5EF4-FFF2-40B4-BE49-F238E27FC236}">
                <a16:creationId xmlns:a16="http://schemas.microsoft.com/office/drawing/2014/main" id="{1E00F142-1C02-1201-839A-919F0333B656}"/>
              </a:ext>
            </a:extLst>
          </p:cNvPr>
          <p:cNvSpPr>
            <a:spLocks noGrp="1"/>
          </p:cNvSpPr>
          <p:nvPr>
            <p:ph type="sldNum" sz="quarter" idx="12"/>
          </p:nvPr>
        </p:nvSpPr>
        <p:spPr/>
        <p:txBody>
          <a:bodyPr/>
          <a:lstStyle/>
          <a:p>
            <a:fld id="{53277F46-3D48-465E-89EF-2F849361E787}" type="slidenum">
              <a:rPr lang="es-CL" smtClean="0"/>
              <a:t>41</a:t>
            </a:fld>
            <a:endParaRPr lang="es-CL"/>
          </a:p>
        </p:txBody>
      </p:sp>
      <p:sp>
        <p:nvSpPr>
          <p:cNvPr id="5" name="Google Shape;634;p38">
            <a:extLst>
              <a:ext uri="{FF2B5EF4-FFF2-40B4-BE49-F238E27FC236}">
                <a16:creationId xmlns:a16="http://schemas.microsoft.com/office/drawing/2014/main" id="{F3A5FD80-99B5-6554-F1BF-AE4AF6F69EC9}"/>
              </a:ext>
            </a:extLst>
          </p:cNvPr>
          <p:cNvSpPr txBox="1"/>
          <p:nvPr/>
        </p:nvSpPr>
        <p:spPr>
          <a:xfrm>
            <a:off x="838200" y="1629478"/>
            <a:ext cx="8359551"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accent1"/>
              </a:buClr>
              <a:buSzPts val="2000"/>
              <a:buFont typeface="Noto Sans Symbols"/>
              <a:buNone/>
            </a:pPr>
            <a:r>
              <a:rPr lang="es-CL" sz="2000" b="1" dirty="0">
                <a:ea typeface="Arial"/>
                <a:cs typeface="Arial"/>
                <a:sym typeface="Arial"/>
              </a:rPr>
              <a:t>Preguntas “Semántica de Dependencia – Integridad Referencial”</a:t>
            </a:r>
          </a:p>
        </p:txBody>
      </p:sp>
      <p:graphicFrame>
        <p:nvGraphicFramePr>
          <p:cNvPr id="6" name="Google Shape;665;p40">
            <a:extLst>
              <a:ext uri="{FF2B5EF4-FFF2-40B4-BE49-F238E27FC236}">
                <a16:creationId xmlns:a16="http://schemas.microsoft.com/office/drawing/2014/main" id="{A4E9EC9B-F683-D384-DCC0-E7E65DFD3684}"/>
              </a:ext>
            </a:extLst>
          </p:cNvPr>
          <p:cNvGraphicFramePr/>
          <p:nvPr>
            <p:extLst>
              <p:ext uri="{D42A27DB-BD31-4B8C-83A1-F6EECF244321}">
                <p14:modId xmlns:p14="http://schemas.microsoft.com/office/powerpoint/2010/main" val="1980495110"/>
              </p:ext>
            </p:extLst>
          </p:nvPr>
        </p:nvGraphicFramePr>
        <p:xfrm>
          <a:off x="950285" y="2514883"/>
          <a:ext cx="2866677" cy="1341160"/>
        </p:xfrm>
        <a:graphic>
          <a:graphicData uri="http://schemas.openxmlformats.org/drawingml/2006/table">
            <a:tbl>
              <a:tblPr>
                <a:noFill/>
              </a:tblPr>
              <a:tblGrid>
                <a:gridCol w="1223602">
                  <a:extLst>
                    <a:ext uri="{9D8B030D-6E8A-4147-A177-3AD203B41FA5}">
                      <a16:colId xmlns:a16="http://schemas.microsoft.com/office/drawing/2014/main" val="20000"/>
                    </a:ext>
                  </a:extLst>
                </a:gridCol>
                <a:gridCol w="1643075">
                  <a:extLst>
                    <a:ext uri="{9D8B030D-6E8A-4147-A177-3AD203B41FA5}">
                      <a16:colId xmlns:a16="http://schemas.microsoft.com/office/drawing/2014/main" val="20001"/>
                    </a:ext>
                  </a:extLst>
                </a:gridCol>
              </a:tblGrid>
              <a:tr h="140263">
                <a:tc>
                  <a:txBody>
                    <a:bodyPr/>
                    <a:lstStyle/>
                    <a:p>
                      <a:pPr marL="0" marR="0" lvl="0" indent="0" algn="ctr" rtl="0">
                        <a:spcBef>
                          <a:spcPts val="0"/>
                        </a:spcBef>
                        <a:spcAft>
                          <a:spcPts val="0"/>
                        </a:spcAft>
                        <a:buNone/>
                      </a:pPr>
                      <a:r>
                        <a:rPr lang="es-CL" sz="1600" b="1" u="none" strike="noStrike" cap="none">
                          <a:solidFill>
                            <a:schemeClr val="bg1"/>
                          </a:solidFill>
                        </a:rPr>
                        <a:t>NRO-DEPTO</a:t>
                      </a:r>
                      <a:endParaRPr b="1">
                        <a:solidFill>
                          <a:schemeClr val="bg1"/>
                        </a:solidFill>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4B85"/>
                    </a:solidFill>
                  </a:tcPr>
                </a:tc>
                <a:tc>
                  <a:txBody>
                    <a:bodyPr/>
                    <a:lstStyle/>
                    <a:p>
                      <a:pPr marL="0" marR="0" lvl="0" indent="0" algn="ctr" rtl="0">
                        <a:spcBef>
                          <a:spcPts val="0"/>
                        </a:spcBef>
                        <a:spcAft>
                          <a:spcPts val="0"/>
                        </a:spcAft>
                        <a:buNone/>
                      </a:pPr>
                      <a:r>
                        <a:rPr lang="es-CL" sz="1600" b="1" u="none" strike="noStrike" cap="none" dirty="0">
                          <a:solidFill>
                            <a:schemeClr val="bg1"/>
                          </a:solidFill>
                        </a:rPr>
                        <a:t>NOMBRE</a:t>
                      </a:r>
                      <a:endParaRPr b="1" dirty="0">
                        <a:solidFill>
                          <a:schemeClr val="bg1"/>
                        </a:solidFill>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4B85"/>
                    </a:solidFill>
                  </a:tcPr>
                </a:tc>
                <a:extLst>
                  <a:ext uri="{0D108BD9-81ED-4DB2-BD59-A6C34878D82A}">
                    <a16:rowId xmlns:a16="http://schemas.microsoft.com/office/drawing/2014/main" val="10000"/>
                  </a:ext>
                </a:extLst>
              </a:tr>
              <a:tr h="0">
                <a:tc>
                  <a:txBody>
                    <a:bodyPr/>
                    <a:lstStyle/>
                    <a:p>
                      <a:pPr marL="0" marR="0" lvl="0" indent="0" algn="ctr" rtl="0">
                        <a:spcBef>
                          <a:spcPts val="0"/>
                        </a:spcBef>
                        <a:spcAft>
                          <a:spcPts val="0"/>
                        </a:spcAft>
                        <a:buNone/>
                      </a:pPr>
                      <a:r>
                        <a:rPr lang="es-CL" sz="1600" u="none" strike="noStrike" cap="none" dirty="0">
                          <a:solidFill>
                            <a:schemeClr val="tx1"/>
                          </a:solidFill>
                        </a:rPr>
                        <a:t>100</a:t>
                      </a:r>
                      <a:endParaRPr dirty="0">
                        <a:solidFill>
                          <a:schemeClr val="tx1"/>
                        </a:solidFill>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B85">
                        <a:alpha val="20000"/>
                      </a:srgbClr>
                    </a:solidFill>
                  </a:tcPr>
                </a:tc>
                <a:tc>
                  <a:txBody>
                    <a:bodyPr/>
                    <a:lstStyle/>
                    <a:p>
                      <a:pPr marL="0" marR="0" lvl="0" indent="0" algn="l" rtl="0">
                        <a:spcBef>
                          <a:spcPts val="0"/>
                        </a:spcBef>
                        <a:spcAft>
                          <a:spcPts val="0"/>
                        </a:spcAft>
                        <a:buNone/>
                      </a:pPr>
                      <a:r>
                        <a:rPr lang="es-CL" sz="1600" u="none" strike="noStrike" cap="none" dirty="0">
                          <a:solidFill>
                            <a:schemeClr val="tx1"/>
                          </a:solidFill>
                        </a:rPr>
                        <a:t>Producción</a:t>
                      </a:r>
                      <a:endParaRPr dirty="0">
                        <a:solidFill>
                          <a:schemeClr val="tx1"/>
                        </a:solidFill>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B85">
                        <a:alpha val="20000"/>
                      </a:srgbClr>
                    </a:solidFill>
                  </a:tcPr>
                </a:tc>
                <a:extLst>
                  <a:ext uri="{0D108BD9-81ED-4DB2-BD59-A6C34878D82A}">
                    <a16:rowId xmlns:a16="http://schemas.microsoft.com/office/drawing/2014/main" val="10001"/>
                  </a:ext>
                </a:extLst>
              </a:tr>
              <a:tr h="0">
                <a:tc>
                  <a:txBody>
                    <a:bodyPr/>
                    <a:lstStyle/>
                    <a:p>
                      <a:pPr marL="0" marR="0" lvl="0" indent="0" algn="ctr" rtl="0">
                        <a:spcBef>
                          <a:spcPts val="0"/>
                        </a:spcBef>
                        <a:spcAft>
                          <a:spcPts val="0"/>
                        </a:spcAft>
                        <a:buNone/>
                      </a:pPr>
                      <a:r>
                        <a:rPr lang="es-CL" sz="1600">
                          <a:solidFill>
                            <a:schemeClr val="tx1"/>
                          </a:solidFill>
                        </a:rPr>
                        <a:t>150</a:t>
                      </a:r>
                      <a:endParaRPr>
                        <a:solidFill>
                          <a:schemeClr val="tx1"/>
                        </a:solidFill>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B85">
                        <a:alpha val="10196"/>
                      </a:srgbClr>
                    </a:solidFill>
                  </a:tcPr>
                </a:tc>
                <a:tc>
                  <a:txBody>
                    <a:bodyPr/>
                    <a:lstStyle/>
                    <a:p>
                      <a:pPr marL="0" marR="0" lvl="0" indent="0" algn="l" rtl="0">
                        <a:spcBef>
                          <a:spcPts val="0"/>
                        </a:spcBef>
                        <a:spcAft>
                          <a:spcPts val="0"/>
                        </a:spcAft>
                        <a:buNone/>
                      </a:pPr>
                      <a:r>
                        <a:rPr lang="es-CL" sz="1600" dirty="0">
                          <a:solidFill>
                            <a:schemeClr val="tx1"/>
                          </a:solidFill>
                        </a:rPr>
                        <a:t>Ventas</a:t>
                      </a:r>
                      <a:endParaRPr dirty="0">
                        <a:solidFill>
                          <a:schemeClr val="tx1"/>
                        </a:solidFill>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B85">
                        <a:alpha val="10196"/>
                      </a:srgbClr>
                    </a:solidFill>
                  </a:tcPr>
                </a:tc>
                <a:extLst>
                  <a:ext uri="{0D108BD9-81ED-4DB2-BD59-A6C34878D82A}">
                    <a16:rowId xmlns:a16="http://schemas.microsoft.com/office/drawing/2014/main" val="10002"/>
                  </a:ext>
                </a:extLst>
              </a:tr>
              <a:tr h="0">
                <a:tc>
                  <a:txBody>
                    <a:bodyPr/>
                    <a:lstStyle/>
                    <a:p>
                      <a:pPr marL="0" marR="0" lvl="0" indent="0" algn="ctr" rtl="0">
                        <a:spcBef>
                          <a:spcPts val="0"/>
                        </a:spcBef>
                        <a:spcAft>
                          <a:spcPts val="0"/>
                        </a:spcAft>
                        <a:buNone/>
                      </a:pPr>
                      <a:r>
                        <a:rPr lang="es-CL" sz="1600">
                          <a:solidFill>
                            <a:schemeClr val="tx1"/>
                          </a:solidFill>
                        </a:rPr>
                        <a:t>200</a:t>
                      </a:r>
                      <a:endParaRPr>
                        <a:solidFill>
                          <a:schemeClr val="tx1"/>
                        </a:solidFill>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B85">
                        <a:alpha val="20000"/>
                      </a:srgbClr>
                    </a:solidFill>
                  </a:tcPr>
                </a:tc>
                <a:tc>
                  <a:txBody>
                    <a:bodyPr/>
                    <a:lstStyle/>
                    <a:p>
                      <a:pPr marL="0" marR="0" lvl="0" indent="0" algn="l" rtl="0">
                        <a:spcBef>
                          <a:spcPts val="0"/>
                        </a:spcBef>
                        <a:spcAft>
                          <a:spcPts val="0"/>
                        </a:spcAft>
                        <a:buNone/>
                      </a:pPr>
                      <a:r>
                        <a:rPr lang="es-CL" sz="1600" dirty="0">
                          <a:solidFill>
                            <a:schemeClr val="tx1"/>
                          </a:solidFill>
                        </a:rPr>
                        <a:t>Compras</a:t>
                      </a:r>
                      <a:endParaRPr dirty="0">
                        <a:solidFill>
                          <a:schemeClr val="tx1"/>
                        </a:solidFill>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B85">
                        <a:alpha val="20000"/>
                      </a:srgbClr>
                    </a:solidFill>
                  </a:tcPr>
                </a:tc>
                <a:extLst>
                  <a:ext uri="{0D108BD9-81ED-4DB2-BD59-A6C34878D82A}">
                    <a16:rowId xmlns:a16="http://schemas.microsoft.com/office/drawing/2014/main" val="10003"/>
                  </a:ext>
                </a:extLst>
              </a:tr>
            </a:tbl>
          </a:graphicData>
        </a:graphic>
      </p:graphicFrame>
      <p:graphicFrame>
        <p:nvGraphicFramePr>
          <p:cNvPr id="7" name="Google Shape;666;p40">
            <a:extLst>
              <a:ext uri="{FF2B5EF4-FFF2-40B4-BE49-F238E27FC236}">
                <a16:creationId xmlns:a16="http://schemas.microsoft.com/office/drawing/2014/main" id="{A5E147E4-8E5B-C085-B007-242173113679}"/>
              </a:ext>
            </a:extLst>
          </p:cNvPr>
          <p:cNvGraphicFramePr/>
          <p:nvPr>
            <p:extLst>
              <p:ext uri="{D42A27DB-BD31-4B8C-83A1-F6EECF244321}">
                <p14:modId xmlns:p14="http://schemas.microsoft.com/office/powerpoint/2010/main" val="2111569184"/>
              </p:ext>
            </p:extLst>
          </p:nvPr>
        </p:nvGraphicFramePr>
        <p:xfrm>
          <a:off x="950285" y="4403843"/>
          <a:ext cx="4358330" cy="1676450"/>
        </p:xfrm>
        <a:graphic>
          <a:graphicData uri="http://schemas.openxmlformats.org/drawingml/2006/table">
            <a:tbl>
              <a:tblPr>
                <a:noFill/>
              </a:tblPr>
              <a:tblGrid>
                <a:gridCol w="1058819">
                  <a:extLst>
                    <a:ext uri="{9D8B030D-6E8A-4147-A177-3AD203B41FA5}">
                      <a16:colId xmlns:a16="http://schemas.microsoft.com/office/drawing/2014/main" val="20000"/>
                    </a:ext>
                  </a:extLst>
                </a:gridCol>
                <a:gridCol w="1515511">
                  <a:extLst>
                    <a:ext uri="{9D8B030D-6E8A-4147-A177-3AD203B41FA5}">
                      <a16:colId xmlns:a16="http://schemas.microsoft.com/office/drawing/2014/main" val="20001"/>
                    </a:ext>
                  </a:extLst>
                </a:gridCol>
                <a:gridCol w="1784000">
                  <a:extLst>
                    <a:ext uri="{9D8B030D-6E8A-4147-A177-3AD203B41FA5}">
                      <a16:colId xmlns:a16="http://schemas.microsoft.com/office/drawing/2014/main" val="20002"/>
                    </a:ext>
                  </a:extLst>
                </a:gridCol>
              </a:tblGrid>
              <a:tr h="227398">
                <a:tc>
                  <a:txBody>
                    <a:bodyPr/>
                    <a:lstStyle/>
                    <a:p>
                      <a:pPr marL="0" marR="0" lvl="0" indent="0" algn="ctr" rtl="0">
                        <a:spcBef>
                          <a:spcPts val="0"/>
                        </a:spcBef>
                        <a:spcAft>
                          <a:spcPts val="0"/>
                        </a:spcAft>
                        <a:buNone/>
                      </a:pPr>
                      <a:r>
                        <a:rPr lang="es-CL" sz="1600" b="1">
                          <a:solidFill>
                            <a:schemeClr val="bg1"/>
                          </a:solidFill>
                        </a:rPr>
                        <a:t>NRO-EMP</a:t>
                      </a:r>
                      <a:endParaRPr b="1">
                        <a:solidFill>
                          <a:schemeClr val="bg1"/>
                        </a:solidFill>
                      </a:endParaRPr>
                    </a:p>
                  </a:txBody>
                  <a:tcPr marL="91450" marR="91450" marT="45725" marB="457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4B85"/>
                    </a:solidFill>
                  </a:tcPr>
                </a:tc>
                <a:tc>
                  <a:txBody>
                    <a:bodyPr/>
                    <a:lstStyle/>
                    <a:p>
                      <a:pPr marL="0" marR="0" lvl="0" indent="0" algn="ctr" rtl="0">
                        <a:spcBef>
                          <a:spcPts val="0"/>
                        </a:spcBef>
                        <a:spcAft>
                          <a:spcPts val="0"/>
                        </a:spcAft>
                        <a:buNone/>
                      </a:pPr>
                      <a:r>
                        <a:rPr lang="es-CL" sz="1600" b="1" dirty="0">
                          <a:solidFill>
                            <a:schemeClr val="bg1"/>
                          </a:solidFill>
                        </a:rPr>
                        <a:t>NOM-EMP</a:t>
                      </a:r>
                      <a:endParaRPr b="1" dirty="0">
                        <a:solidFill>
                          <a:schemeClr val="bg1"/>
                        </a:solidFill>
                      </a:endParaRPr>
                    </a:p>
                  </a:txBody>
                  <a:tcPr marL="91450" marR="91450" marT="45725" marB="457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4B85"/>
                    </a:solidFill>
                  </a:tcPr>
                </a:tc>
                <a:tc>
                  <a:txBody>
                    <a:bodyPr/>
                    <a:lstStyle/>
                    <a:p>
                      <a:pPr marL="0" marR="0" lvl="0" indent="0" algn="ctr" rtl="0">
                        <a:spcBef>
                          <a:spcPts val="0"/>
                        </a:spcBef>
                        <a:spcAft>
                          <a:spcPts val="0"/>
                        </a:spcAft>
                        <a:buNone/>
                      </a:pPr>
                      <a:r>
                        <a:rPr lang="es-CL" sz="1600" b="1" dirty="0">
                          <a:solidFill>
                            <a:schemeClr val="bg1"/>
                          </a:solidFill>
                        </a:rPr>
                        <a:t>NRO-DEPTO</a:t>
                      </a:r>
                      <a:endParaRPr b="1" dirty="0">
                        <a:solidFill>
                          <a:schemeClr val="bg1"/>
                        </a:solidFill>
                      </a:endParaRPr>
                    </a:p>
                  </a:txBody>
                  <a:tcPr marL="91450" marR="91450" marT="45725" marB="45725">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4B85"/>
                    </a:solidFill>
                  </a:tcPr>
                </a:tc>
                <a:extLst>
                  <a:ext uri="{0D108BD9-81ED-4DB2-BD59-A6C34878D82A}">
                    <a16:rowId xmlns:a16="http://schemas.microsoft.com/office/drawing/2014/main" val="10000"/>
                  </a:ext>
                </a:extLst>
              </a:tr>
              <a:tr h="0">
                <a:tc>
                  <a:txBody>
                    <a:bodyPr/>
                    <a:lstStyle/>
                    <a:p>
                      <a:pPr marL="0" marR="0" lvl="0" indent="0" algn="ctr" rtl="0">
                        <a:spcBef>
                          <a:spcPts val="0"/>
                        </a:spcBef>
                        <a:spcAft>
                          <a:spcPts val="0"/>
                        </a:spcAft>
                        <a:buNone/>
                      </a:pPr>
                      <a:r>
                        <a:rPr lang="es-CL" sz="1600">
                          <a:solidFill>
                            <a:schemeClr val="tx1"/>
                          </a:solidFill>
                        </a:rPr>
                        <a:t>4340</a:t>
                      </a:r>
                      <a:endParaRPr>
                        <a:solidFill>
                          <a:schemeClr val="tx1"/>
                        </a:solidFill>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B85">
                        <a:alpha val="20000"/>
                      </a:srgbClr>
                    </a:solidFill>
                  </a:tcPr>
                </a:tc>
                <a:tc>
                  <a:txBody>
                    <a:bodyPr/>
                    <a:lstStyle/>
                    <a:p>
                      <a:pPr marL="0" marR="0" lvl="0" indent="0" algn="l" rtl="0">
                        <a:spcBef>
                          <a:spcPts val="0"/>
                        </a:spcBef>
                        <a:spcAft>
                          <a:spcPts val="0"/>
                        </a:spcAft>
                        <a:buNone/>
                      </a:pPr>
                      <a:r>
                        <a:rPr lang="es-CL" sz="1600">
                          <a:solidFill>
                            <a:schemeClr val="tx1"/>
                          </a:solidFill>
                        </a:rPr>
                        <a:t>Mario Aldunate</a:t>
                      </a:r>
                      <a:endParaRPr sz="1600">
                        <a:solidFill>
                          <a:schemeClr val="tx1"/>
                        </a:solidFill>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B85">
                        <a:alpha val="20000"/>
                      </a:srgbClr>
                    </a:solidFill>
                  </a:tcPr>
                </a:tc>
                <a:tc>
                  <a:txBody>
                    <a:bodyPr/>
                    <a:lstStyle/>
                    <a:p>
                      <a:pPr marL="0" marR="0" lvl="0" indent="0" algn="ctr" rtl="0">
                        <a:spcBef>
                          <a:spcPts val="0"/>
                        </a:spcBef>
                        <a:spcAft>
                          <a:spcPts val="0"/>
                        </a:spcAft>
                        <a:buNone/>
                      </a:pPr>
                      <a:r>
                        <a:rPr lang="es-CL" sz="1600" dirty="0">
                          <a:solidFill>
                            <a:schemeClr val="tx1"/>
                          </a:solidFill>
                        </a:rPr>
                        <a:t>100</a:t>
                      </a:r>
                      <a:endParaRPr dirty="0">
                        <a:solidFill>
                          <a:schemeClr val="tx1"/>
                        </a:solidFill>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B85">
                        <a:alpha val="20000"/>
                      </a:srgbClr>
                    </a:solidFill>
                  </a:tcPr>
                </a:tc>
                <a:extLst>
                  <a:ext uri="{0D108BD9-81ED-4DB2-BD59-A6C34878D82A}">
                    <a16:rowId xmlns:a16="http://schemas.microsoft.com/office/drawing/2014/main" val="10001"/>
                  </a:ext>
                </a:extLst>
              </a:tr>
              <a:tr h="0">
                <a:tc>
                  <a:txBody>
                    <a:bodyPr/>
                    <a:lstStyle/>
                    <a:p>
                      <a:pPr marL="0" marR="0" lvl="0" indent="0" algn="ctr" rtl="0">
                        <a:spcBef>
                          <a:spcPts val="0"/>
                        </a:spcBef>
                        <a:spcAft>
                          <a:spcPts val="0"/>
                        </a:spcAft>
                        <a:buNone/>
                      </a:pPr>
                      <a:r>
                        <a:rPr lang="es-CL" sz="1600">
                          <a:solidFill>
                            <a:schemeClr val="tx1"/>
                          </a:solidFill>
                        </a:rPr>
                        <a:t>4980</a:t>
                      </a:r>
                      <a:endParaRPr>
                        <a:solidFill>
                          <a:schemeClr val="tx1"/>
                        </a:solidFill>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B85">
                        <a:alpha val="10196"/>
                      </a:srgbClr>
                    </a:solidFill>
                  </a:tcPr>
                </a:tc>
                <a:tc>
                  <a:txBody>
                    <a:bodyPr/>
                    <a:lstStyle/>
                    <a:p>
                      <a:pPr marL="0" marR="0" lvl="0" indent="0" algn="l" rtl="0">
                        <a:spcBef>
                          <a:spcPts val="0"/>
                        </a:spcBef>
                        <a:spcAft>
                          <a:spcPts val="0"/>
                        </a:spcAft>
                        <a:buNone/>
                      </a:pPr>
                      <a:r>
                        <a:rPr lang="es-CL" sz="1600">
                          <a:solidFill>
                            <a:schemeClr val="tx1"/>
                          </a:solidFill>
                        </a:rPr>
                        <a:t>Cecilia Bustos</a:t>
                      </a:r>
                      <a:endParaRPr>
                        <a:solidFill>
                          <a:schemeClr val="tx1"/>
                        </a:solidFill>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B85">
                        <a:alpha val="10196"/>
                      </a:srgbClr>
                    </a:solidFill>
                  </a:tcPr>
                </a:tc>
                <a:tc>
                  <a:txBody>
                    <a:bodyPr/>
                    <a:lstStyle/>
                    <a:p>
                      <a:pPr marL="0" marR="0" lvl="0" indent="0" algn="ctr" rtl="0">
                        <a:spcBef>
                          <a:spcPts val="0"/>
                        </a:spcBef>
                        <a:spcAft>
                          <a:spcPts val="0"/>
                        </a:spcAft>
                        <a:buNone/>
                      </a:pPr>
                      <a:r>
                        <a:rPr lang="es-CL" sz="1600" dirty="0">
                          <a:solidFill>
                            <a:schemeClr val="tx1"/>
                          </a:solidFill>
                        </a:rPr>
                        <a:t>150</a:t>
                      </a:r>
                      <a:endParaRPr dirty="0">
                        <a:solidFill>
                          <a:schemeClr val="tx1"/>
                        </a:solidFill>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B85">
                        <a:alpha val="10196"/>
                      </a:srgbClr>
                    </a:solidFill>
                  </a:tcPr>
                </a:tc>
                <a:extLst>
                  <a:ext uri="{0D108BD9-81ED-4DB2-BD59-A6C34878D82A}">
                    <a16:rowId xmlns:a16="http://schemas.microsoft.com/office/drawing/2014/main" val="10002"/>
                  </a:ext>
                </a:extLst>
              </a:tr>
              <a:tr h="0">
                <a:tc>
                  <a:txBody>
                    <a:bodyPr/>
                    <a:lstStyle/>
                    <a:p>
                      <a:pPr marL="0" marR="0" lvl="0" indent="0" algn="ctr" rtl="0">
                        <a:spcBef>
                          <a:spcPts val="0"/>
                        </a:spcBef>
                        <a:spcAft>
                          <a:spcPts val="0"/>
                        </a:spcAft>
                        <a:buNone/>
                      </a:pPr>
                      <a:r>
                        <a:rPr lang="es-CL" sz="1600">
                          <a:solidFill>
                            <a:schemeClr val="tx1"/>
                          </a:solidFill>
                        </a:rPr>
                        <a:t>6065</a:t>
                      </a:r>
                      <a:endParaRPr>
                        <a:solidFill>
                          <a:schemeClr val="tx1"/>
                        </a:solidFill>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B85">
                        <a:alpha val="20000"/>
                      </a:srgbClr>
                    </a:solidFill>
                  </a:tcPr>
                </a:tc>
                <a:tc>
                  <a:txBody>
                    <a:bodyPr/>
                    <a:lstStyle/>
                    <a:p>
                      <a:pPr marL="0" marR="0" lvl="0" indent="0" algn="l" rtl="0">
                        <a:spcBef>
                          <a:spcPts val="0"/>
                        </a:spcBef>
                        <a:spcAft>
                          <a:spcPts val="0"/>
                        </a:spcAft>
                        <a:buNone/>
                      </a:pPr>
                      <a:r>
                        <a:rPr lang="es-CL" sz="1600">
                          <a:solidFill>
                            <a:schemeClr val="tx1"/>
                          </a:solidFill>
                        </a:rPr>
                        <a:t>Felipe Miranda</a:t>
                      </a:r>
                      <a:endParaRPr sz="1600">
                        <a:solidFill>
                          <a:schemeClr val="tx1"/>
                        </a:solidFill>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B85">
                        <a:alpha val="20000"/>
                      </a:srgbClr>
                    </a:solidFill>
                  </a:tcPr>
                </a:tc>
                <a:tc>
                  <a:txBody>
                    <a:bodyPr/>
                    <a:lstStyle/>
                    <a:p>
                      <a:pPr marL="0" marR="0" lvl="0" indent="0" algn="ctr" rtl="0">
                        <a:spcBef>
                          <a:spcPts val="0"/>
                        </a:spcBef>
                        <a:spcAft>
                          <a:spcPts val="0"/>
                        </a:spcAft>
                        <a:buNone/>
                      </a:pPr>
                      <a:r>
                        <a:rPr lang="es-CL" sz="1600" dirty="0">
                          <a:solidFill>
                            <a:schemeClr val="tx1"/>
                          </a:solidFill>
                        </a:rPr>
                        <a:t>150</a:t>
                      </a:r>
                      <a:endParaRPr dirty="0">
                        <a:solidFill>
                          <a:schemeClr val="tx1"/>
                        </a:solidFill>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B85">
                        <a:alpha val="20000"/>
                      </a:srgbClr>
                    </a:solidFill>
                  </a:tcPr>
                </a:tc>
                <a:extLst>
                  <a:ext uri="{0D108BD9-81ED-4DB2-BD59-A6C34878D82A}">
                    <a16:rowId xmlns:a16="http://schemas.microsoft.com/office/drawing/2014/main" val="10003"/>
                  </a:ext>
                </a:extLst>
              </a:tr>
              <a:tr h="0">
                <a:tc>
                  <a:txBody>
                    <a:bodyPr/>
                    <a:lstStyle/>
                    <a:p>
                      <a:pPr marL="0" marR="0" lvl="0" indent="0" algn="ctr" rtl="0">
                        <a:spcBef>
                          <a:spcPts val="0"/>
                        </a:spcBef>
                        <a:spcAft>
                          <a:spcPts val="0"/>
                        </a:spcAft>
                        <a:buNone/>
                      </a:pPr>
                      <a:r>
                        <a:rPr lang="es-CL" sz="1600">
                          <a:solidFill>
                            <a:schemeClr val="tx1"/>
                          </a:solidFill>
                        </a:rPr>
                        <a:t>6670</a:t>
                      </a:r>
                      <a:endParaRPr>
                        <a:solidFill>
                          <a:schemeClr val="tx1"/>
                        </a:solidFill>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B85">
                        <a:alpha val="10196"/>
                      </a:srgbClr>
                    </a:solidFill>
                  </a:tcPr>
                </a:tc>
                <a:tc>
                  <a:txBody>
                    <a:bodyPr/>
                    <a:lstStyle/>
                    <a:p>
                      <a:pPr marL="0" marR="0" lvl="0" indent="0" algn="l" rtl="0">
                        <a:spcBef>
                          <a:spcPts val="0"/>
                        </a:spcBef>
                        <a:spcAft>
                          <a:spcPts val="0"/>
                        </a:spcAft>
                        <a:buNone/>
                      </a:pPr>
                      <a:r>
                        <a:rPr lang="es-CL" sz="1600">
                          <a:solidFill>
                            <a:schemeClr val="tx1"/>
                          </a:solidFill>
                        </a:rPr>
                        <a:t>Andrea Gómez</a:t>
                      </a:r>
                      <a:endParaRPr>
                        <a:solidFill>
                          <a:schemeClr val="tx1"/>
                        </a:solidFill>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B85">
                        <a:alpha val="10196"/>
                      </a:srgbClr>
                    </a:solidFill>
                  </a:tcPr>
                </a:tc>
                <a:tc>
                  <a:txBody>
                    <a:bodyPr/>
                    <a:lstStyle/>
                    <a:p>
                      <a:pPr marL="0" marR="0" lvl="0" indent="0" algn="ctr" rtl="0">
                        <a:spcBef>
                          <a:spcPts val="0"/>
                        </a:spcBef>
                        <a:spcAft>
                          <a:spcPts val="0"/>
                        </a:spcAft>
                        <a:buNone/>
                      </a:pPr>
                      <a:r>
                        <a:rPr lang="es-CL" sz="1600" dirty="0">
                          <a:solidFill>
                            <a:schemeClr val="tx1"/>
                          </a:solidFill>
                        </a:rPr>
                        <a:t>120</a:t>
                      </a:r>
                      <a:endParaRPr dirty="0">
                        <a:solidFill>
                          <a:schemeClr val="tx1"/>
                        </a:solidFill>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B85">
                        <a:alpha val="10196"/>
                      </a:srgbClr>
                    </a:solidFill>
                  </a:tcPr>
                </a:tc>
                <a:extLst>
                  <a:ext uri="{0D108BD9-81ED-4DB2-BD59-A6C34878D82A}">
                    <a16:rowId xmlns:a16="http://schemas.microsoft.com/office/drawing/2014/main" val="10004"/>
                  </a:ext>
                </a:extLst>
              </a:tr>
            </a:tbl>
          </a:graphicData>
        </a:graphic>
      </p:graphicFrame>
      <p:sp>
        <p:nvSpPr>
          <p:cNvPr id="8" name="Google Shape;668;p40">
            <a:extLst>
              <a:ext uri="{FF2B5EF4-FFF2-40B4-BE49-F238E27FC236}">
                <a16:creationId xmlns:a16="http://schemas.microsoft.com/office/drawing/2014/main" id="{001EE053-B62B-BD02-1EFD-77719F83F58D}"/>
              </a:ext>
            </a:extLst>
          </p:cNvPr>
          <p:cNvSpPr txBox="1"/>
          <p:nvPr/>
        </p:nvSpPr>
        <p:spPr>
          <a:xfrm>
            <a:off x="950285" y="4067293"/>
            <a:ext cx="1584325" cy="3365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E8637"/>
              </a:buClr>
              <a:buSzPts val="1600"/>
              <a:buFont typeface="Noto Sans Symbols"/>
              <a:buNone/>
            </a:pPr>
            <a:r>
              <a:rPr lang="es-CL" sz="1600" b="1" dirty="0">
                <a:ea typeface="Arial"/>
                <a:cs typeface="Arial"/>
                <a:sym typeface="Arial"/>
              </a:rPr>
              <a:t>Empleado</a:t>
            </a:r>
            <a:r>
              <a:rPr lang="es-CL" sz="1400" b="1" dirty="0">
                <a:solidFill>
                  <a:srgbClr val="7F7F7F"/>
                </a:solidFill>
                <a:latin typeface="Arial"/>
                <a:ea typeface="Arial"/>
                <a:cs typeface="Arial"/>
                <a:sym typeface="Arial"/>
              </a:rPr>
              <a:t> </a:t>
            </a:r>
            <a:endParaRPr dirty="0"/>
          </a:p>
        </p:txBody>
      </p:sp>
      <p:sp>
        <p:nvSpPr>
          <p:cNvPr id="9" name="Google Shape;669;p40">
            <a:extLst>
              <a:ext uri="{FF2B5EF4-FFF2-40B4-BE49-F238E27FC236}">
                <a16:creationId xmlns:a16="http://schemas.microsoft.com/office/drawing/2014/main" id="{BC95B023-BC84-8E99-6747-852AD8457B24}"/>
              </a:ext>
            </a:extLst>
          </p:cNvPr>
          <p:cNvSpPr txBox="1"/>
          <p:nvPr/>
        </p:nvSpPr>
        <p:spPr>
          <a:xfrm>
            <a:off x="950285" y="2176746"/>
            <a:ext cx="2866677" cy="33813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E8637"/>
              </a:buClr>
              <a:buSzPts val="1600"/>
              <a:buFont typeface="Noto Sans Symbols"/>
              <a:buNone/>
            </a:pPr>
            <a:r>
              <a:rPr lang="es-CL" sz="1600" b="1" dirty="0">
                <a:ea typeface="Arial"/>
                <a:cs typeface="Arial"/>
                <a:sym typeface="Arial"/>
              </a:rPr>
              <a:t>Departamento</a:t>
            </a:r>
            <a:r>
              <a:rPr lang="es-CL" sz="1400" b="1" dirty="0">
                <a:solidFill>
                  <a:srgbClr val="7F7F7F"/>
                </a:solidFill>
                <a:latin typeface="Arial"/>
                <a:ea typeface="Arial"/>
                <a:cs typeface="Arial"/>
                <a:sym typeface="Arial"/>
              </a:rPr>
              <a:t> </a:t>
            </a:r>
            <a:endParaRPr dirty="0"/>
          </a:p>
        </p:txBody>
      </p:sp>
      <p:sp>
        <p:nvSpPr>
          <p:cNvPr id="10" name="Rectangle: Rounded Corners 9">
            <a:extLst>
              <a:ext uri="{FF2B5EF4-FFF2-40B4-BE49-F238E27FC236}">
                <a16:creationId xmlns:a16="http://schemas.microsoft.com/office/drawing/2014/main" id="{8F4F5CD5-EF29-8869-9644-C1F2343D57D1}"/>
              </a:ext>
            </a:extLst>
          </p:cNvPr>
          <p:cNvSpPr/>
          <p:nvPr/>
        </p:nvSpPr>
        <p:spPr>
          <a:xfrm>
            <a:off x="5967307" y="3156373"/>
            <a:ext cx="5872480" cy="1720428"/>
          </a:xfrm>
          <a:prstGeom prst="roundRect">
            <a:avLst/>
          </a:prstGeom>
          <a:solidFill>
            <a:srgbClr val="004B85">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ES" sz="1600" dirty="0">
                <a:solidFill>
                  <a:schemeClr val="tx1"/>
                </a:solidFill>
              </a:rPr>
              <a:t> ¿Qué problema de Integridad Referencial existe en estas tablas?</a:t>
            </a:r>
          </a:p>
          <a:p>
            <a:pPr algn="ctr">
              <a:lnSpc>
                <a:spcPct val="200000"/>
              </a:lnSpc>
            </a:pPr>
            <a:r>
              <a:rPr lang="es-ES" sz="1600" dirty="0">
                <a:solidFill>
                  <a:schemeClr val="tx1"/>
                </a:solidFill>
              </a:rPr>
              <a:t> ¿Por qué se pudo haber generado este problema? </a:t>
            </a:r>
          </a:p>
          <a:p>
            <a:pPr algn="ctr">
              <a:lnSpc>
                <a:spcPct val="200000"/>
              </a:lnSpc>
            </a:pPr>
            <a:r>
              <a:rPr lang="es-ES" sz="1600" dirty="0">
                <a:solidFill>
                  <a:schemeClr val="tx1"/>
                </a:solidFill>
              </a:rPr>
              <a:t> ¿Cómo se soluciona el problema encontrado?</a:t>
            </a:r>
          </a:p>
        </p:txBody>
      </p:sp>
    </p:spTree>
    <p:extLst>
      <p:ext uri="{BB962C8B-B14F-4D97-AF65-F5344CB8AC3E}">
        <p14:creationId xmlns:p14="http://schemas.microsoft.com/office/powerpoint/2010/main" val="386598882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1403-D495-87AE-6134-E7CC8C89946B}"/>
              </a:ext>
            </a:extLst>
          </p:cNvPr>
          <p:cNvSpPr>
            <a:spLocks noGrp="1"/>
          </p:cNvSpPr>
          <p:nvPr>
            <p:ph type="title"/>
          </p:nvPr>
        </p:nvSpPr>
        <p:spPr/>
        <p:txBody>
          <a:bodyPr/>
          <a:lstStyle/>
          <a:p>
            <a:r>
              <a:rPr lang="es-CL" dirty="0"/>
              <a:t>Semántica de los Datos</a:t>
            </a:r>
            <a:br>
              <a:rPr lang="es-CL" dirty="0"/>
            </a:br>
            <a:r>
              <a:rPr lang="es-CL" sz="2800" dirty="0">
                <a:solidFill>
                  <a:srgbClr val="004B85"/>
                </a:solidFill>
              </a:rPr>
              <a:t>IV. Tiempo</a:t>
            </a:r>
          </a:p>
        </p:txBody>
      </p:sp>
      <p:sp>
        <p:nvSpPr>
          <p:cNvPr id="3" name="Content Placeholder 2">
            <a:extLst>
              <a:ext uri="{FF2B5EF4-FFF2-40B4-BE49-F238E27FC236}">
                <a16:creationId xmlns:a16="http://schemas.microsoft.com/office/drawing/2014/main" id="{A7D32203-D0DA-ACC4-83FD-19CA4B0F6FA0}"/>
              </a:ext>
            </a:extLst>
          </p:cNvPr>
          <p:cNvSpPr>
            <a:spLocks noGrp="1"/>
          </p:cNvSpPr>
          <p:nvPr>
            <p:ph idx="1"/>
          </p:nvPr>
        </p:nvSpPr>
        <p:spPr/>
        <p:txBody>
          <a:bodyPr anchor="ctr"/>
          <a:lstStyle/>
          <a:p>
            <a:pPr>
              <a:lnSpc>
                <a:spcPct val="100000"/>
              </a:lnSpc>
            </a:pPr>
            <a:r>
              <a:rPr lang="es-ES" sz="2600" dirty="0"/>
              <a:t>Se refiere a cómo el contenido de una BD varía o no en el tiempo (interés por registrar cómo un dato varía en el tiempo versus sólo registrar el valor actual). </a:t>
            </a:r>
          </a:p>
          <a:p>
            <a:pPr>
              <a:lnSpc>
                <a:spcPct val="100000"/>
              </a:lnSpc>
            </a:pPr>
            <a:r>
              <a:rPr lang="es-ES" sz="2600" dirty="0"/>
              <a:t>Se tienen las siguientes posibilidades:</a:t>
            </a:r>
          </a:p>
          <a:p>
            <a:pPr lvl="1">
              <a:lnSpc>
                <a:spcPct val="100000"/>
              </a:lnSpc>
            </a:pPr>
            <a:r>
              <a:rPr lang="es-ES" dirty="0"/>
              <a:t>Estampillas de Tiempo (registrar “la historia”)</a:t>
            </a:r>
          </a:p>
          <a:p>
            <a:pPr lvl="1">
              <a:lnSpc>
                <a:spcPct val="100000"/>
              </a:lnSpc>
            </a:pPr>
            <a:r>
              <a:rPr lang="es-ES" dirty="0"/>
              <a:t>Restricción de Inserción (registrar cuándo se inserta)</a:t>
            </a:r>
          </a:p>
          <a:p>
            <a:pPr lvl="1">
              <a:lnSpc>
                <a:spcPct val="100000"/>
              </a:lnSpc>
            </a:pPr>
            <a:r>
              <a:rPr lang="es-ES" dirty="0"/>
              <a:t>Restricción de Retención (registrar cuándo se retiene o elimina en forma lógica)</a:t>
            </a:r>
          </a:p>
        </p:txBody>
      </p:sp>
      <p:sp>
        <p:nvSpPr>
          <p:cNvPr id="4" name="Slide Number Placeholder 3">
            <a:extLst>
              <a:ext uri="{FF2B5EF4-FFF2-40B4-BE49-F238E27FC236}">
                <a16:creationId xmlns:a16="http://schemas.microsoft.com/office/drawing/2014/main" id="{DC313252-BE3D-2EFC-8DB7-67FE7C13C066}"/>
              </a:ext>
            </a:extLst>
          </p:cNvPr>
          <p:cNvSpPr>
            <a:spLocks noGrp="1"/>
          </p:cNvSpPr>
          <p:nvPr>
            <p:ph type="sldNum" sz="quarter" idx="12"/>
          </p:nvPr>
        </p:nvSpPr>
        <p:spPr/>
        <p:txBody>
          <a:bodyPr/>
          <a:lstStyle/>
          <a:p>
            <a:fld id="{53277F46-3D48-465E-89EF-2F849361E787}" type="slidenum">
              <a:rPr lang="es-CL" smtClean="0"/>
              <a:t>42</a:t>
            </a:fld>
            <a:endParaRPr lang="es-CL"/>
          </a:p>
        </p:txBody>
      </p:sp>
      <p:pic>
        <p:nvPicPr>
          <p:cNvPr id="5" name="Google Shape;681;p41" descr="https://oebachilleresdos.files.wordpress.com/2014/01/4430444-la-persona-o-las-personas-con-prisa-el-d-a-corren-un-carrera-contra-el-tiempo-en-los-relojes.jpg">
            <a:extLst>
              <a:ext uri="{FF2B5EF4-FFF2-40B4-BE49-F238E27FC236}">
                <a16:creationId xmlns:a16="http://schemas.microsoft.com/office/drawing/2014/main" id="{C7A3BBEE-2407-52B5-61C3-0AA2EC273874}"/>
              </a:ext>
            </a:extLst>
          </p:cNvPr>
          <p:cNvPicPr preferRelativeResize="0"/>
          <p:nvPr/>
        </p:nvPicPr>
        <p:blipFill rotWithShape="1">
          <a:blip r:embed="rId2">
            <a:alphaModFix/>
          </a:blip>
          <a:srcRect/>
          <a:stretch/>
        </p:blipFill>
        <p:spPr>
          <a:xfrm>
            <a:off x="9302931" y="465458"/>
            <a:ext cx="2077115" cy="1475314"/>
          </a:xfrm>
          <a:prstGeom prst="rect">
            <a:avLst/>
          </a:prstGeom>
          <a:noFill/>
          <a:ln>
            <a:noFill/>
          </a:ln>
        </p:spPr>
      </p:pic>
    </p:spTree>
    <p:extLst>
      <p:ext uri="{BB962C8B-B14F-4D97-AF65-F5344CB8AC3E}">
        <p14:creationId xmlns:p14="http://schemas.microsoft.com/office/powerpoint/2010/main" val="173660071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4CA52-3115-3A84-202E-E9646C13FE8C}"/>
              </a:ext>
            </a:extLst>
          </p:cNvPr>
          <p:cNvSpPr>
            <a:spLocks noGrp="1"/>
          </p:cNvSpPr>
          <p:nvPr>
            <p:ph type="title"/>
          </p:nvPr>
        </p:nvSpPr>
        <p:spPr/>
        <p:txBody>
          <a:bodyPr/>
          <a:lstStyle/>
          <a:p>
            <a:r>
              <a:rPr lang="es-CL" dirty="0"/>
              <a:t>Semántica de los Datos</a:t>
            </a:r>
            <a:br>
              <a:rPr lang="es-CL" dirty="0"/>
            </a:br>
            <a:r>
              <a:rPr lang="es-CL" sz="2800" dirty="0">
                <a:solidFill>
                  <a:srgbClr val="004B85"/>
                </a:solidFill>
              </a:rPr>
              <a:t>IV. Tiempo</a:t>
            </a:r>
            <a:endParaRPr lang="es-CL" sz="2800" dirty="0"/>
          </a:p>
        </p:txBody>
      </p:sp>
      <p:sp>
        <p:nvSpPr>
          <p:cNvPr id="3" name="Content Placeholder 2">
            <a:extLst>
              <a:ext uri="{FF2B5EF4-FFF2-40B4-BE49-F238E27FC236}">
                <a16:creationId xmlns:a16="http://schemas.microsoft.com/office/drawing/2014/main" id="{02BBBCCA-C3A9-DE18-CB8E-F0E77B0177D1}"/>
              </a:ext>
            </a:extLst>
          </p:cNvPr>
          <p:cNvSpPr>
            <a:spLocks noGrp="1"/>
          </p:cNvSpPr>
          <p:nvPr>
            <p:ph idx="1"/>
          </p:nvPr>
        </p:nvSpPr>
        <p:spPr/>
        <p:txBody>
          <a:bodyPr anchor="ctr">
            <a:normAutofit fontScale="25000" lnSpcReduction="20000"/>
          </a:bodyPr>
          <a:lstStyle/>
          <a:p>
            <a:pPr marL="0" indent="0">
              <a:lnSpc>
                <a:spcPct val="120000"/>
              </a:lnSpc>
              <a:buNone/>
            </a:pPr>
            <a:r>
              <a:rPr lang="es-ES" sz="8800" b="1" dirty="0">
                <a:solidFill>
                  <a:srgbClr val="004B85"/>
                </a:solidFill>
              </a:rPr>
              <a:t>Estampillas de Tiempo (</a:t>
            </a:r>
            <a:r>
              <a:rPr lang="es-ES" sz="8800" b="1" i="1" dirty="0" err="1">
                <a:solidFill>
                  <a:srgbClr val="004B85"/>
                </a:solidFill>
              </a:rPr>
              <a:t>timestamps</a:t>
            </a:r>
            <a:r>
              <a:rPr lang="es-ES" sz="8800" b="1" dirty="0">
                <a:solidFill>
                  <a:srgbClr val="004B85"/>
                </a:solidFill>
              </a:rPr>
              <a:t>)</a:t>
            </a:r>
          </a:p>
          <a:p>
            <a:pPr>
              <a:lnSpc>
                <a:spcPct val="120000"/>
              </a:lnSpc>
            </a:pPr>
            <a:r>
              <a:rPr lang="es-ES" sz="8800" dirty="0"/>
              <a:t>Una estampilla o marca de tiempo es un atributo que se incluye dentro de la descripción de una entidad para indicar momento o intervalo de validez de los valores almacenados.</a:t>
            </a:r>
          </a:p>
          <a:p>
            <a:pPr>
              <a:lnSpc>
                <a:spcPct val="120000"/>
              </a:lnSpc>
            </a:pPr>
            <a:r>
              <a:rPr lang="es-ES" sz="8800" dirty="0"/>
              <a:t>Ejemplo: Fecha de Pago, Fecha de Contrato (ambos para una validez inmediata, retroactiva, futura).</a:t>
            </a:r>
          </a:p>
          <a:p>
            <a:pPr>
              <a:lnSpc>
                <a:spcPct val="120000"/>
              </a:lnSpc>
            </a:pPr>
            <a:r>
              <a:rPr lang="es-ES" sz="8800" dirty="0"/>
              <a:t>Un problema típico de semántica de tiempo es el Manejo de Precio de los Productos.</a:t>
            </a:r>
          </a:p>
          <a:p>
            <a:pPr>
              <a:lnSpc>
                <a:spcPct val="120000"/>
              </a:lnSpc>
            </a:pPr>
            <a:r>
              <a:rPr lang="es-ES" sz="8800" dirty="0"/>
              <a:t>Como solución suelen diseñarse dos entidades: una con el valor actual y otra donde se registren los cambios en el tiempo (archivo diferencial).</a:t>
            </a:r>
          </a:p>
          <a:p>
            <a:endParaRPr lang="es-CL" dirty="0"/>
          </a:p>
        </p:txBody>
      </p:sp>
      <p:sp>
        <p:nvSpPr>
          <p:cNvPr id="4" name="Slide Number Placeholder 3">
            <a:extLst>
              <a:ext uri="{FF2B5EF4-FFF2-40B4-BE49-F238E27FC236}">
                <a16:creationId xmlns:a16="http://schemas.microsoft.com/office/drawing/2014/main" id="{C93B0145-5C3D-DED8-5B94-94DB40D0E5C7}"/>
              </a:ext>
            </a:extLst>
          </p:cNvPr>
          <p:cNvSpPr>
            <a:spLocks noGrp="1"/>
          </p:cNvSpPr>
          <p:nvPr>
            <p:ph type="sldNum" sz="quarter" idx="12"/>
          </p:nvPr>
        </p:nvSpPr>
        <p:spPr/>
        <p:txBody>
          <a:bodyPr/>
          <a:lstStyle/>
          <a:p>
            <a:fld id="{53277F46-3D48-465E-89EF-2F849361E787}" type="slidenum">
              <a:rPr lang="es-CL" smtClean="0"/>
              <a:t>43</a:t>
            </a:fld>
            <a:endParaRPr lang="es-CL"/>
          </a:p>
        </p:txBody>
      </p:sp>
      <p:sp>
        <p:nvSpPr>
          <p:cNvPr id="5" name="TextBox 4">
            <a:extLst>
              <a:ext uri="{FF2B5EF4-FFF2-40B4-BE49-F238E27FC236}">
                <a16:creationId xmlns:a16="http://schemas.microsoft.com/office/drawing/2014/main" id="{0F635CB1-4980-9D6C-E416-3EB04BE7BC5A}"/>
              </a:ext>
            </a:extLst>
          </p:cNvPr>
          <p:cNvSpPr txBox="1"/>
          <p:nvPr/>
        </p:nvSpPr>
        <p:spPr>
          <a:xfrm>
            <a:off x="2503932" y="5696372"/>
            <a:ext cx="7184135" cy="408623"/>
          </a:xfrm>
          <a:prstGeom prst="roundRect">
            <a:avLst/>
          </a:prstGeom>
          <a:solidFill>
            <a:srgbClr val="F7AE00">
              <a:alpha val="20000"/>
            </a:srgbClr>
          </a:solidFill>
        </p:spPr>
        <p:txBody>
          <a:bodyPr wrap="square" rtlCol="0">
            <a:spAutoFit/>
          </a:bodyPr>
          <a:lstStyle/>
          <a:p>
            <a:pPr algn="ctr"/>
            <a:r>
              <a:rPr lang="es-ES" dirty="0"/>
              <a:t>¡No confundir con los atributos de tiempo definidos por el usuario!</a:t>
            </a:r>
          </a:p>
        </p:txBody>
      </p:sp>
      <p:pic>
        <p:nvPicPr>
          <p:cNvPr id="6" name="Google Shape;692;p42" descr="http://mla-s2-p.mlstatic.com/5-estampillas-alemania-occidental-tema-relojes-antiguos-4546-MLA37085473_2376-O.jpg">
            <a:extLst>
              <a:ext uri="{FF2B5EF4-FFF2-40B4-BE49-F238E27FC236}">
                <a16:creationId xmlns:a16="http://schemas.microsoft.com/office/drawing/2014/main" id="{3CB1D13C-3CC4-705A-9B60-6AAF04BC3BEC}"/>
              </a:ext>
            </a:extLst>
          </p:cNvPr>
          <p:cNvPicPr preferRelativeResize="0"/>
          <p:nvPr/>
        </p:nvPicPr>
        <p:blipFill rotWithShape="1">
          <a:blip r:embed="rId2">
            <a:alphaModFix/>
          </a:blip>
          <a:srcRect/>
          <a:stretch/>
        </p:blipFill>
        <p:spPr>
          <a:xfrm>
            <a:off x="9314473" y="591953"/>
            <a:ext cx="1903256" cy="1735770"/>
          </a:xfrm>
          <a:prstGeom prst="rect">
            <a:avLst/>
          </a:prstGeom>
          <a:noFill/>
          <a:ln>
            <a:noFill/>
          </a:ln>
        </p:spPr>
      </p:pic>
    </p:spTree>
    <p:extLst>
      <p:ext uri="{BB962C8B-B14F-4D97-AF65-F5344CB8AC3E}">
        <p14:creationId xmlns:p14="http://schemas.microsoft.com/office/powerpoint/2010/main" val="342987536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023B6-3D40-1E13-68C4-9B0FB7E0C00D}"/>
              </a:ext>
            </a:extLst>
          </p:cNvPr>
          <p:cNvSpPr>
            <a:spLocks noGrp="1"/>
          </p:cNvSpPr>
          <p:nvPr>
            <p:ph type="title"/>
          </p:nvPr>
        </p:nvSpPr>
        <p:spPr/>
        <p:txBody>
          <a:bodyPr/>
          <a:lstStyle/>
          <a:p>
            <a:r>
              <a:rPr lang="es-CL" dirty="0"/>
              <a:t>Semántica de los Datos</a:t>
            </a:r>
            <a:br>
              <a:rPr lang="es-CL" dirty="0"/>
            </a:br>
            <a:r>
              <a:rPr lang="es-CL" sz="2800" dirty="0">
                <a:solidFill>
                  <a:srgbClr val="004B85"/>
                </a:solidFill>
              </a:rPr>
              <a:t>IV. Tiempo</a:t>
            </a:r>
            <a:endParaRPr lang="es-CL" sz="2800" dirty="0"/>
          </a:p>
        </p:txBody>
      </p:sp>
      <p:sp>
        <p:nvSpPr>
          <p:cNvPr id="3" name="Content Placeholder 2">
            <a:extLst>
              <a:ext uri="{FF2B5EF4-FFF2-40B4-BE49-F238E27FC236}">
                <a16:creationId xmlns:a16="http://schemas.microsoft.com/office/drawing/2014/main" id="{376AA830-941A-6D5E-65EB-58B7B60B1F25}"/>
              </a:ext>
            </a:extLst>
          </p:cNvPr>
          <p:cNvSpPr>
            <a:spLocks noGrp="1"/>
          </p:cNvSpPr>
          <p:nvPr>
            <p:ph idx="1"/>
          </p:nvPr>
        </p:nvSpPr>
        <p:spPr/>
        <p:txBody>
          <a:bodyPr/>
          <a:lstStyle/>
          <a:p>
            <a:pPr marL="0" indent="0">
              <a:buNone/>
            </a:pPr>
            <a:r>
              <a:rPr lang="es-ES" b="1" dirty="0">
                <a:solidFill>
                  <a:srgbClr val="004B85"/>
                </a:solidFill>
              </a:rPr>
              <a:t>Restricción de Inserción</a:t>
            </a:r>
          </a:p>
          <a:p>
            <a:r>
              <a:rPr lang="es-ES" sz="2600" dirty="0"/>
              <a:t>Instante del tiempo en que el dato puede ser ingresado a la BD, antes o después de la presencia de otro dato relacionado.</a:t>
            </a:r>
          </a:p>
          <a:p>
            <a:r>
              <a:rPr lang="es-ES" sz="2600" dirty="0"/>
              <a:t>¿Cuándo se inserta? Antes o después de un cierto evento en el tiempo.</a:t>
            </a:r>
          </a:p>
          <a:p>
            <a:r>
              <a:rPr lang="es-ES" sz="2600" dirty="0"/>
              <a:t>Ejemplo: pago de dividendo antes o después de la fecha de vencimiento.</a:t>
            </a:r>
          </a:p>
        </p:txBody>
      </p:sp>
      <p:sp>
        <p:nvSpPr>
          <p:cNvPr id="4" name="Slide Number Placeholder 3">
            <a:extLst>
              <a:ext uri="{FF2B5EF4-FFF2-40B4-BE49-F238E27FC236}">
                <a16:creationId xmlns:a16="http://schemas.microsoft.com/office/drawing/2014/main" id="{4423F5B2-CF9D-B79A-008E-8E6392C4072D}"/>
              </a:ext>
            </a:extLst>
          </p:cNvPr>
          <p:cNvSpPr>
            <a:spLocks noGrp="1"/>
          </p:cNvSpPr>
          <p:nvPr>
            <p:ph type="sldNum" sz="quarter" idx="12"/>
          </p:nvPr>
        </p:nvSpPr>
        <p:spPr/>
        <p:txBody>
          <a:bodyPr/>
          <a:lstStyle/>
          <a:p>
            <a:fld id="{53277F46-3D48-465E-89EF-2F849361E787}" type="slidenum">
              <a:rPr lang="es-CL" smtClean="0"/>
              <a:t>44</a:t>
            </a:fld>
            <a:endParaRPr lang="es-CL"/>
          </a:p>
        </p:txBody>
      </p:sp>
      <p:pic>
        <p:nvPicPr>
          <p:cNvPr id="1026" name="Picture 2">
            <a:extLst>
              <a:ext uri="{FF2B5EF4-FFF2-40B4-BE49-F238E27FC236}">
                <a16:creationId xmlns:a16="http://schemas.microsoft.com/office/drawing/2014/main" id="{F5A9AE49-F145-8DDC-A0D8-EBB2B7292E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68746" y="618746"/>
            <a:ext cx="1485054" cy="148505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2E4CBB0-14DF-7460-0373-2B02E0D0D668}"/>
              </a:ext>
            </a:extLst>
          </p:cNvPr>
          <p:cNvSpPr txBox="1"/>
          <p:nvPr/>
        </p:nvSpPr>
        <p:spPr>
          <a:xfrm>
            <a:off x="2503932" y="5510477"/>
            <a:ext cx="7184135" cy="408623"/>
          </a:xfrm>
          <a:prstGeom prst="roundRect">
            <a:avLst/>
          </a:prstGeom>
          <a:solidFill>
            <a:srgbClr val="F7AE00">
              <a:alpha val="20000"/>
            </a:srgbClr>
          </a:solidFill>
        </p:spPr>
        <p:txBody>
          <a:bodyPr wrap="square" rtlCol="0">
            <a:spAutoFit/>
          </a:bodyPr>
          <a:lstStyle/>
          <a:p>
            <a:pPr algn="ctr"/>
            <a:r>
              <a:rPr lang="es-ES" dirty="0"/>
              <a:t>¡Es diferente a la semántica de Dependencia (Integridad Referencial)!</a:t>
            </a:r>
          </a:p>
        </p:txBody>
      </p:sp>
    </p:spTree>
    <p:extLst>
      <p:ext uri="{BB962C8B-B14F-4D97-AF65-F5344CB8AC3E}">
        <p14:creationId xmlns:p14="http://schemas.microsoft.com/office/powerpoint/2010/main" val="328287005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36E62-5389-7FB2-C146-47F710F03272}"/>
              </a:ext>
            </a:extLst>
          </p:cNvPr>
          <p:cNvSpPr>
            <a:spLocks noGrp="1"/>
          </p:cNvSpPr>
          <p:nvPr>
            <p:ph type="title"/>
          </p:nvPr>
        </p:nvSpPr>
        <p:spPr/>
        <p:txBody>
          <a:bodyPr/>
          <a:lstStyle/>
          <a:p>
            <a:r>
              <a:rPr lang="es-CL" dirty="0"/>
              <a:t>Semántica de los Datos</a:t>
            </a:r>
            <a:br>
              <a:rPr lang="es-CL" dirty="0"/>
            </a:br>
            <a:r>
              <a:rPr lang="es-CL" sz="2800" dirty="0">
                <a:solidFill>
                  <a:srgbClr val="004B85"/>
                </a:solidFill>
              </a:rPr>
              <a:t>IV. Tiempo</a:t>
            </a:r>
            <a:endParaRPr lang="es-CL" sz="2800" dirty="0"/>
          </a:p>
        </p:txBody>
      </p:sp>
      <p:sp>
        <p:nvSpPr>
          <p:cNvPr id="3" name="Content Placeholder 2">
            <a:extLst>
              <a:ext uri="{FF2B5EF4-FFF2-40B4-BE49-F238E27FC236}">
                <a16:creationId xmlns:a16="http://schemas.microsoft.com/office/drawing/2014/main" id="{FC5D67C4-2CC8-96ED-4795-C66B8A4D4890}"/>
              </a:ext>
            </a:extLst>
          </p:cNvPr>
          <p:cNvSpPr>
            <a:spLocks noGrp="1"/>
          </p:cNvSpPr>
          <p:nvPr>
            <p:ph idx="1"/>
          </p:nvPr>
        </p:nvSpPr>
        <p:spPr/>
        <p:txBody>
          <a:bodyPr>
            <a:normAutofit/>
          </a:bodyPr>
          <a:lstStyle/>
          <a:p>
            <a:pPr marL="0" indent="0">
              <a:lnSpc>
                <a:spcPct val="100000"/>
              </a:lnSpc>
              <a:buNone/>
            </a:pPr>
            <a:r>
              <a:rPr lang="es-ES" b="1" dirty="0">
                <a:solidFill>
                  <a:srgbClr val="004B85"/>
                </a:solidFill>
              </a:rPr>
              <a:t>Restricción de Retención</a:t>
            </a:r>
          </a:p>
          <a:p>
            <a:pPr>
              <a:lnSpc>
                <a:spcPct val="100000"/>
              </a:lnSpc>
            </a:pPr>
            <a:r>
              <a:rPr lang="es-ES" sz="2500" dirty="0"/>
              <a:t>Período de tiempo en el cual tiene sentido o vigencia un dato.</a:t>
            </a:r>
          </a:p>
          <a:p>
            <a:pPr>
              <a:lnSpc>
                <a:spcPct val="100000"/>
              </a:lnSpc>
            </a:pPr>
            <a:r>
              <a:rPr lang="es-ES" sz="2500" dirty="0"/>
              <a:t>¿Hasta cuándo lo retengo en la BD? o ¿cuándo lo elimino porque ya no aporta en la operación cotidiana? o ¿cuándo le cambio su vigencia?. Se puede definir la fecha en que queda retenido o conservado para “la historia”. </a:t>
            </a:r>
          </a:p>
          <a:p>
            <a:pPr>
              <a:lnSpc>
                <a:spcPct val="100000"/>
              </a:lnSpc>
            </a:pPr>
            <a:r>
              <a:rPr lang="es-ES" sz="2500" dirty="0"/>
              <a:t>¿Cuándo se elimina? Antes o después de un cierto evento en el tiempo.</a:t>
            </a:r>
          </a:p>
          <a:p>
            <a:pPr>
              <a:lnSpc>
                <a:spcPct val="100000"/>
              </a:lnSpc>
            </a:pPr>
            <a:r>
              <a:rPr lang="es-ES" sz="2500" dirty="0"/>
              <a:t>Ejemplo: un alumno cuándo se titula, ¿debe ser eliminado de la base de datos o retenido?</a:t>
            </a:r>
          </a:p>
          <a:p>
            <a:endParaRPr lang="es-CL" dirty="0"/>
          </a:p>
        </p:txBody>
      </p:sp>
      <p:sp>
        <p:nvSpPr>
          <p:cNvPr id="4" name="Slide Number Placeholder 3">
            <a:extLst>
              <a:ext uri="{FF2B5EF4-FFF2-40B4-BE49-F238E27FC236}">
                <a16:creationId xmlns:a16="http://schemas.microsoft.com/office/drawing/2014/main" id="{E6A2478E-5CCA-5095-0C1D-9956B62AB997}"/>
              </a:ext>
            </a:extLst>
          </p:cNvPr>
          <p:cNvSpPr>
            <a:spLocks noGrp="1"/>
          </p:cNvSpPr>
          <p:nvPr>
            <p:ph type="sldNum" sz="quarter" idx="12"/>
          </p:nvPr>
        </p:nvSpPr>
        <p:spPr/>
        <p:txBody>
          <a:bodyPr/>
          <a:lstStyle/>
          <a:p>
            <a:fld id="{53277F46-3D48-465E-89EF-2F849361E787}" type="slidenum">
              <a:rPr lang="es-CL" smtClean="0"/>
              <a:t>45</a:t>
            </a:fld>
            <a:endParaRPr lang="es-CL"/>
          </a:p>
        </p:txBody>
      </p:sp>
      <p:sp>
        <p:nvSpPr>
          <p:cNvPr id="5" name="TextBox 4">
            <a:extLst>
              <a:ext uri="{FF2B5EF4-FFF2-40B4-BE49-F238E27FC236}">
                <a16:creationId xmlns:a16="http://schemas.microsoft.com/office/drawing/2014/main" id="{CBBC4FCD-2852-5109-9548-B4DBB02B7DCF}"/>
              </a:ext>
            </a:extLst>
          </p:cNvPr>
          <p:cNvSpPr txBox="1"/>
          <p:nvPr/>
        </p:nvSpPr>
        <p:spPr>
          <a:xfrm>
            <a:off x="2503932" y="5693250"/>
            <a:ext cx="7184135" cy="408623"/>
          </a:xfrm>
          <a:prstGeom prst="roundRect">
            <a:avLst/>
          </a:prstGeom>
          <a:solidFill>
            <a:srgbClr val="F7AE00">
              <a:alpha val="20000"/>
            </a:srgbClr>
          </a:solidFill>
        </p:spPr>
        <p:txBody>
          <a:bodyPr wrap="square" rtlCol="0">
            <a:spAutoFit/>
          </a:bodyPr>
          <a:lstStyle/>
          <a:p>
            <a:pPr algn="ctr"/>
            <a:r>
              <a:rPr lang="es-ES" dirty="0"/>
              <a:t>¡Importancia de la eliminación lógica!</a:t>
            </a:r>
          </a:p>
        </p:txBody>
      </p:sp>
      <p:pic>
        <p:nvPicPr>
          <p:cNvPr id="6" name="Google Shape;715;p44">
            <a:extLst>
              <a:ext uri="{FF2B5EF4-FFF2-40B4-BE49-F238E27FC236}">
                <a16:creationId xmlns:a16="http://schemas.microsoft.com/office/drawing/2014/main" id="{44DDC1ED-A3BA-53AD-86D7-F46C835638CB}"/>
              </a:ext>
            </a:extLst>
          </p:cNvPr>
          <p:cNvPicPr preferRelativeResize="0"/>
          <p:nvPr/>
        </p:nvPicPr>
        <p:blipFill rotWithShape="1">
          <a:blip r:embed="rId2">
            <a:extLst>
              <a:ext uri="{28A0092B-C50C-407E-A947-70E740481C1C}">
                <a14:useLocalDpi xmlns:a14="http://schemas.microsoft.com/office/drawing/2010/main" val="0"/>
              </a:ext>
            </a:extLst>
          </a:blip>
          <a:srcRect/>
          <a:stretch/>
        </p:blipFill>
        <p:spPr>
          <a:xfrm>
            <a:off x="9688067" y="960438"/>
            <a:ext cx="1452874" cy="1460500"/>
          </a:xfrm>
          <a:prstGeom prst="rect">
            <a:avLst/>
          </a:prstGeom>
          <a:noFill/>
          <a:ln>
            <a:noFill/>
          </a:ln>
        </p:spPr>
      </p:pic>
    </p:spTree>
    <p:extLst>
      <p:ext uri="{BB962C8B-B14F-4D97-AF65-F5344CB8AC3E}">
        <p14:creationId xmlns:p14="http://schemas.microsoft.com/office/powerpoint/2010/main" val="374936889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2719A-D01A-6DD0-8214-6446FA2EFB6E}"/>
              </a:ext>
            </a:extLst>
          </p:cNvPr>
          <p:cNvSpPr>
            <a:spLocks noGrp="1"/>
          </p:cNvSpPr>
          <p:nvPr>
            <p:ph type="title"/>
          </p:nvPr>
        </p:nvSpPr>
        <p:spPr/>
        <p:txBody>
          <a:bodyPr/>
          <a:lstStyle/>
          <a:p>
            <a:r>
              <a:rPr lang="es-CL" dirty="0"/>
              <a:t>Semántica de los Datos</a:t>
            </a:r>
            <a:br>
              <a:rPr lang="es-CL" dirty="0"/>
            </a:br>
            <a:r>
              <a:rPr lang="es-CL" sz="2800" dirty="0">
                <a:solidFill>
                  <a:srgbClr val="004B85"/>
                </a:solidFill>
              </a:rPr>
              <a:t>V. Unicidad</a:t>
            </a:r>
          </a:p>
        </p:txBody>
      </p:sp>
      <p:sp>
        <p:nvSpPr>
          <p:cNvPr id="3" name="Content Placeholder 2">
            <a:extLst>
              <a:ext uri="{FF2B5EF4-FFF2-40B4-BE49-F238E27FC236}">
                <a16:creationId xmlns:a16="http://schemas.microsoft.com/office/drawing/2014/main" id="{F00694AE-2046-25EB-571A-0A6C3EB35B57}"/>
              </a:ext>
            </a:extLst>
          </p:cNvPr>
          <p:cNvSpPr>
            <a:spLocks noGrp="1"/>
          </p:cNvSpPr>
          <p:nvPr>
            <p:ph idx="1"/>
          </p:nvPr>
        </p:nvSpPr>
        <p:spPr/>
        <p:txBody>
          <a:bodyPr/>
          <a:lstStyle/>
          <a:p>
            <a:r>
              <a:rPr lang="es-ES" dirty="0"/>
              <a:t>Se refiere a la presencia única (o exclusiva) de un dato, entidad o asociación.</a:t>
            </a:r>
            <a:endParaRPr lang="es-CL" dirty="0"/>
          </a:p>
        </p:txBody>
      </p:sp>
      <p:sp>
        <p:nvSpPr>
          <p:cNvPr id="4" name="Slide Number Placeholder 3">
            <a:extLst>
              <a:ext uri="{FF2B5EF4-FFF2-40B4-BE49-F238E27FC236}">
                <a16:creationId xmlns:a16="http://schemas.microsoft.com/office/drawing/2014/main" id="{AD6DBEDF-394D-BA2F-3DD1-40EBCDCBA565}"/>
              </a:ext>
            </a:extLst>
          </p:cNvPr>
          <p:cNvSpPr>
            <a:spLocks noGrp="1"/>
          </p:cNvSpPr>
          <p:nvPr>
            <p:ph type="sldNum" sz="quarter" idx="12"/>
          </p:nvPr>
        </p:nvSpPr>
        <p:spPr/>
        <p:txBody>
          <a:bodyPr/>
          <a:lstStyle/>
          <a:p>
            <a:fld id="{53277F46-3D48-465E-89EF-2F849361E787}" type="slidenum">
              <a:rPr lang="es-CL" smtClean="0"/>
              <a:t>46</a:t>
            </a:fld>
            <a:endParaRPr lang="es-CL"/>
          </a:p>
        </p:txBody>
      </p:sp>
      <p:grpSp>
        <p:nvGrpSpPr>
          <p:cNvPr id="7" name="Group 6">
            <a:extLst>
              <a:ext uri="{FF2B5EF4-FFF2-40B4-BE49-F238E27FC236}">
                <a16:creationId xmlns:a16="http://schemas.microsoft.com/office/drawing/2014/main" id="{1983D998-812F-A180-D22A-0D7C87E710F1}"/>
              </a:ext>
            </a:extLst>
          </p:cNvPr>
          <p:cNvGrpSpPr/>
          <p:nvPr/>
        </p:nvGrpSpPr>
        <p:grpSpPr>
          <a:xfrm>
            <a:off x="1578189" y="3945762"/>
            <a:ext cx="1289001" cy="1237397"/>
            <a:chOff x="2456653" y="4067388"/>
            <a:chExt cx="1289001" cy="1237397"/>
          </a:xfrm>
        </p:grpSpPr>
        <p:sp>
          <p:nvSpPr>
            <p:cNvPr id="5" name="Rectangle 4">
              <a:extLst>
                <a:ext uri="{FF2B5EF4-FFF2-40B4-BE49-F238E27FC236}">
                  <a16:creationId xmlns:a16="http://schemas.microsoft.com/office/drawing/2014/main" id="{1D9FAC9A-A73D-3540-E2EA-4458AC897A9C}"/>
                </a:ext>
              </a:extLst>
            </p:cNvPr>
            <p:cNvSpPr/>
            <p:nvPr/>
          </p:nvSpPr>
          <p:spPr>
            <a:xfrm>
              <a:off x="2456654" y="4067388"/>
              <a:ext cx="1289000" cy="406400"/>
            </a:xfrm>
            <a:prstGeom prst="rect">
              <a:avLst/>
            </a:prstGeom>
            <a:solidFill>
              <a:srgbClr val="F7AE00"/>
            </a:solid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PERSONA</a:t>
              </a:r>
            </a:p>
          </p:txBody>
        </p:sp>
        <p:sp>
          <p:nvSpPr>
            <p:cNvPr id="6" name="TextBox 5">
              <a:extLst>
                <a:ext uri="{FF2B5EF4-FFF2-40B4-BE49-F238E27FC236}">
                  <a16:creationId xmlns:a16="http://schemas.microsoft.com/office/drawing/2014/main" id="{57969763-A422-AB02-737E-B7D73408D48C}"/>
                </a:ext>
              </a:extLst>
            </p:cNvPr>
            <p:cNvSpPr txBox="1"/>
            <p:nvPr/>
          </p:nvSpPr>
          <p:spPr>
            <a:xfrm>
              <a:off x="2456653" y="4473788"/>
              <a:ext cx="1289000" cy="830997"/>
            </a:xfrm>
            <a:prstGeom prst="rect">
              <a:avLst/>
            </a:prstGeom>
            <a:noFill/>
            <a:ln w="12700">
              <a:solidFill>
                <a:srgbClr val="F7AE00"/>
              </a:solidFill>
            </a:ln>
          </p:spPr>
          <p:txBody>
            <a:bodyPr wrap="square" rtlCol="0">
              <a:spAutoFit/>
            </a:bodyPr>
            <a:lstStyle/>
            <a:p>
              <a:r>
                <a:rPr lang="es-CL" sz="1600" dirty="0"/>
                <a:t>RUT {ID}</a:t>
              </a:r>
            </a:p>
            <a:p>
              <a:r>
                <a:rPr lang="es-CL" sz="1600" dirty="0"/>
                <a:t>NOMBRE</a:t>
              </a:r>
            </a:p>
            <a:p>
              <a:r>
                <a:rPr lang="es-CL" sz="1600" dirty="0"/>
                <a:t>DOMICILIO</a:t>
              </a:r>
            </a:p>
          </p:txBody>
        </p:sp>
      </p:grpSp>
      <p:grpSp>
        <p:nvGrpSpPr>
          <p:cNvPr id="41" name="Group 40">
            <a:extLst>
              <a:ext uri="{FF2B5EF4-FFF2-40B4-BE49-F238E27FC236}">
                <a16:creationId xmlns:a16="http://schemas.microsoft.com/office/drawing/2014/main" id="{0F26A08C-2895-55AB-6DF2-D954A68657C0}"/>
              </a:ext>
            </a:extLst>
          </p:cNvPr>
          <p:cNvGrpSpPr/>
          <p:nvPr/>
        </p:nvGrpSpPr>
        <p:grpSpPr>
          <a:xfrm>
            <a:off x="4461881" y="3865025"/>
            <a:ext cx="3659341" cy="1745845"/>
            <a:chOff x="4570257" y="3858252"/>
            <a:chExt cx="3659341" cy="1745845"/>
          </a:xfrm>
        </p:grpSpPr>
        <p:sp>
          <p:nvSpPr>
            <p:cNvPr id="9" name="Google Shape;399;p27">
              <a:extLst>
                <a:ext uri="{FF2B5EF4-FFF2-40B4-BE49-F238E27FC236}">
                  <a16:creationId xmlns:a16="http://schemas.microsoft.com/office/drawing/2014/main" id="{6CA8A8EA-7E84-225A-E723-E6D88B5BDCBC}"/>
                </a:ext>
              </a:extLst>
            </p:cNvPr>
            <p:cNvSpPr/>
            <p:nvPr/>
          </p:nvSpPr>
          <p:spPr>
            <a:xfrm>
              <a:off x="4570257" y="3858252"/>
              <a:ext cx="1417369" cy="412336"/>
            </a:xfrm>
            <a:prstGeom prst="rect">
              <a:avLst/>
            </a:prstGeom>
            <a:solidFill>
              <a:srgbClr val="F7AE00"/>
            </a:solidFill>
            <a:ln w="15875"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800" b="1" dirty="0">
                  <a:solidFill>
                    <a:schemeClr val="bg1"/>
                  </a:solidFill>
                  <a:latin typeface="Calibri"/>
                  <a:ea typeface="Calibri"/>
                  <a:cs typeface="Calibri"/>
                  <a:sym typeface="Calibri"/>
                </a:rPr>
                <a:t>PERSONA</a:t>
              </a:r>
            </a:p>
          </p:txBody>
        </p:sp>
        <p:sp>
          <p:nvSpPr>
            <p:cNvPr id="10" name="Google Shape;401;p27">
              <a:extLst>
                <a:ext uri="{FF2B5EF4-FFF2-40B4-BE49-F238E27FC236}">
                  <a16:creationId xmlns:a16="http://schemas.microsoft.com/office/drawing/2014/main" id="{68A8FB72-82CC-5625-BF08-271B2878828E}"/>
                </a:ext>
              </a:extLst>
            </p:cNvPr>
            <p:cNvSpPr/>
            <p:nvPr/>
          </p:nvSpPr>
          <p:spPr>
            <a:xfrm>
              <a:off x="6812229" y="3858252"/>
              <a:ext cx="1417369" cy="412336"/>
            </a:xfrm>
            <a:prstGeom prst="rect">
              <a:avLst/>
            </a:prstGeom>
            <a:solidFill>
              <a:srgbClr val="F7AE00"/>
            </a:solidFill>
            <a:ln w="15875"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800" b="1" dirty="0">
                  <a:solidFill>
                    <a:schemeClr val="bg1"/>
                  </a:solidFill>
                  <a:latin typeface="Calibri"/>
                  <a:ea typeface="Calibri"/>
                  <a:cs typeface="Calibri"/>
                  <a:sym typeface="Calibri"/>
                </a:rPr>
                <a:t>EMPRESA</a:t>
              </a:r>
            </a:p>
          </p:txBody>
        </p:sp>
        <p:sp>
          <p:nvSpPr>
            <p:cNvPr id="14" name="Google Shape;399;p27">
              <a:extLst>
                <a:ext uri="{FF2B5EF4-FFF2-40B4-BE49-F238E27FC236}">
                  <a16:creationId xmlns:a16="http://schemas.microsoft.com/office/drawing/2014/main" id="{F0783BD4-1608-28CF-FEBA-BA0FFDFC7494}"/>
                </a:ext>
              </a:extLst>
            </p:cNvPr>
            <p:cNvSpPr/>
            <p:nvPr/>
          </p:nvSpPr>
          <p:spPr>
            <a:xfrm>
              <a:off x="5691243" y="5191761"/>
              <a:ext cx="1417369" cy="412336"/>
            </a:xfrm>
            <a:prstGeom prst="rect">
              <a:avLst/>
            </a:prstGeom>
            <a:solidFill>
              <a:srgbClr val="F7AE00"/>
            </a:solidFill>
            <a:ln w="15875"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800" b="1" dirty="0">
                  <a:solidFill>
                    <a:schemeClr val="bg1"/>
                  </a:solidFill>
                  <a:latin typeface="Calibri"/>
                  <a:ea typeface="Calibri"/>
                  <a:cs typeface="Calibri"/>
                  <a:sym typeface="Calibri"/>
                </a:rPr>
                <a:t>AUTOMÓVIL</a:t>
              </a:r>
            </a:p>
          </p:txBody>
        </p:sp>
        <p:cxnSp>
          <p:nvCxnSpPr>
            <p:cNvPr id="23" name="Straight Connector 22">
              <a:extLst>
                <a:ext uri="{FF2B5EF4-FFF2-40B4-BE49-F238E27FC236}">
                  <a16:creationId xmlns:a16="http://schemas.microsoft.com/office/drawing/2014/main" id="{105E987E-3256-E7AE-B0FD-9ADB87DACF5A}"/>
                </a:ext>
              </a:extLst>
            </p:cNvPr>
            <p:cNvCxnSpPr>
              <a:stCxn id="9" idx="2"/>
            </p:cNvCxnSpPr>
            <p:nvPr/>
          </p:nvCxnSpPr>
          <p:spPr>
            <a:xfrm>
              <a:off x="5278942" y="4270588"/>
              <a:ext cx="708684" cy="92117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AF07182-E2F8-29D9-51E8-122407700448}"/>
                </a:ext>
              </a:extLst>
            </p:cNvPr>
            <p:cNvCxnSpPr>
              <a:cxnSpLocks/>
              <a:stCxn id="10" idx="2"/>
            </p:cNvCxnSpPr>
            <p:nvPr/>
          </p:nvCxnSpPr>
          <p:spPr>
            <a:xfrm flipH="1">
              <a:off x="6922347" y="4270588"/>
              <a:ext cx="598567" cy="92117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3BC2544-A48A-C645-0DC8-EF7655B5D80B}"/>
                </a:ext>
              </a:extLst>
            </p:cNvPr>
            <p:cNvCxnSpPr>
              <a:cxnSpLocks/>
            </p:cNvCxnSpPr>
            <p:nvPr/>
          </p:nvCxnSpPr>
          <p:spPr>
            <a:xfrm flipH="1">
              <a:off x="5650813" y="4731174"/>
              <a:ext cx="1570817" cy="0"/>
            </a:xfrm>
            <a:prstGeom prst="line">
              <a:avLst/>
            </a:prstGeom>
            <a:ln w="127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D1A13C2-30D8-0862-EA22-6C623A939CC8}"/>
                </a:ext>
              </a:extLst>
            </p:cNvPr>
            <p:cNvSpPr txBox="1"/>
            <p:nvPr/>
          </p:nvSpPr>
          <p:spPr>
            <a:xfrm>
              <a:off x="6167097" y="4454175"/>
              <a:ext cx="466794" cy="276999"/>
            </a:xfrm>
            <a:prstGeom prst="rect">
              <a:avLst/>
            </a:prstGeom>
            <a:noFill/>
          </p:spPr>
          <p:txBody>
            <a:bodyPr wrap="none" rtlCol="0" anchor="ctr">
              <a:spAutoFit/>
            </a:bodyPr>
            <a:lstStyle/>
            <a:p>
              <a:pPr algn="ctr"/>
              <a:r>
                <a:rPr lang="es-CL" sz="1200" dirty="0"/>
                <a:t>{OR}</a:t>
              </a:r>
            </a:p>
          </p:txBody>
        </p:sp>
        <p:sp>
          <p:nvSpPr>
            <p:cNvPr id="37" name="TextBox 36">
              <a:extLst>
                <a:ext uri="{FF2B5EF4-FFF2-40B4-BE49-F238E27FC236}">
                  <a16:creationId xmlns:a16="http://schemas.microsoft.com/office/drawing/2014/main" id="{F1772A30-3B4F-BBE0-F3EB-C3076A397539}"/>
                </a:ext>
              </a:extLst>
            </p:cNvPr>
            <p:cNvSpPr txBox="1"/>
            <p:nvPr/>
          </p:nvSpPr>
          <p:spPr>
            <a:xfrm>
              <a:off x="5022139" y="4270588"/>
              <a:ext cx="256802" cy="261610"/>
            </a:xfrm>
            <a:prstGeom prst="rect">
              <a:avLst/>
            </a:prstGeom>
            <a:noFill/>
          </p:spPr>
          <p:txBody>
            <a:bodyPr wrap="none" rtlCol="0" anchor="ctr">
              <a:spAutoFit/>
            </a:bodyPr>
            <a:lstStyle/>
            <a:p>
              <a:pPr algn="ctr"/>
              <a:r>
                <a:rPr lang="es-CL" sz="1100" dirty="0"/>
                <a:t>1</a:t>
              </a:r>
            </a:p>
          </p:txBody>
        </p:sp>
        <p:sp>
          <p:nvSpPr>
            <p:cNvPr id="38" name="TextBox 37">
              <a:extLst>
                <a:ext uri="{FF2B5EF4-FFF2-40B4-BE49-F238E27FC236}">
                  <a16:creationId xmlns:a16="http://schemas.microsoft.com/office/drawing/2014/main" id="{A0B230FD-C748-90E7-1EA6-2D933E740D23}"/>
                </a:ext>
              </a:extLst>
            </p:cNvPr>
            <p:cNvSpPr txBox="1"/>
            <p:nvPr/>
          </p:nvSpPr>
          <p:spPr>
            <a:xfrm>
              <a:off x="5492310" y="4930151"/>
              <a:ext cx="397866" cy="261610"/>
            </a:xfrm>
            <a:prstGeom prst="rect">
              <a:avLst/>
            </a:prstGeom>
            <a:noFill/>
          </p:spPr>
          <p:txBody>
            <a:bodyPr wrap="none" rtlCol="0" anchor="ctr">
              <a:spAutoFit/>
            </a:bodyPr>
            <a:lstStyle/>
            <a:p>
              <a:pPr algn="ctr"/>
              <a:r>
                <a:rPr lang="es-CL" sz="1100" dirty="0"/>
                <a:t>1..*</a:t>
              </a:r>
            </a:p>
          </p:txBody>
        </p:sp>
        <p:sp>
          <p:nvSpPr>
            <p:cNvPr id="39" name="TextBox 38">
              <a:extLst>
                <a:ext uri="{FF2B5EF4-FFF2-40B4-BE49-F238E27FC236}">
                  <a16:creationId xmlns:a16="http://schemas.microsoft.com/office/drawing/2014/main" id="{51BE0B09-FB79-88EB-720B-58A6BFA2B2B8}"/>
                </a:ext>
              </a:extLst>
            </p:cNvPr>
            <p:cNvSpPr txBox="1"/>
            <p:nvPr/>
          </p:nvSpPr>
          <p:spPr>
            <a:xfrm>
              <a:off x="6999202" y="4930151"/>
              <a:ext cx="397866" cy="261610"/>
            </a:xfrm>
            <a:prstGeom prst="rect">
              <a:avLst/>
            </a:prstGeom>
            <a:noFill/>
          </p:spPr>
          <p:txBody>
            <a:bodyPr wrap="none" rtlCol="0" anchor="ctr">
              <a:spAutoFit/>
            </a:bodyPr>
            <a:lstStyle/>
            <a:p>
              <a:pPr algn="ctr"/>
              <a:r>
                <a:rPr lang="es-CL" sz="1100" dirty="0"/>
                <a:t>1..*</a:t>
              </a:r>
            </a:p>
          </p:txBody>
        </p:sp>
        <p:sp>
          <p:nvSpPr>
            <p:cNvPr id="40" name="TextBox 39">
              <a:extLst>
                <a:ext uri="{FF2B5EF4-FFF2-40B4-BE49-F238E27FC236}">
                  <a16:creationId xmlns:a16="http://schemas.microsoft.com/office/drawing/2014/main" id="{9EC58FCC-9889-CC9A-24BD-E066F2CBB904}"/>
                </a:ext>
              </a:extLst>
            </p:cNvPr>
            <p:cNvSpPr txBox="1"/>
            <p:nvPr/>
          </p:nvSpPr>
          <p:spPr>
            <a:xfrm>
              <a:off x="7520913" y="4270588"/>
              <a:ext cx="256801" cy="261610"/>
            </a:xfrm>
            <a:prstGeom prst="rect">
              <a:avLst/>
            </a:prstGeom>
            <a:noFill/>
          </p:spPr>
          <p:txBody>
            <a:bodyPr wrap="none" rtlCol="0" anchor="ctr">
              <a:spAutoFit/>
            </a:bodyPr>
            <a:lstStyle/>
            <a:p>
              <a:pPr algn="ctr"/>
              <a:r>
                <a:rPr lang="es-CL" sz="1100" dirty="0"/>
                <a:t>1</a:t>
              </a:r>
            </a:p>
          </p:txBody>
        </p:sp>
      </p:grpSp>
      <p:grpSp>
        <p:nvGrpSpPr>
          <p:cNvPr id="58" name="Group 57">
            <a:extLst>
              <a:ext uri="{FF2B5EF4-FFF2-40B4-BE49-F238E27FC236}">
                <a16:creationId xmlns:a16="http://schemas.microsoft.com/office/drawing/2014/main" id="{EC9E4484-68A7-1B20-4E77-921CC4A32290}"/>
              </a:ext>
            </a:extLst>
          </p:cNvPr>
          <p:cNvGrpSpPr/>
          <p:nvPr/>
        </p:nvGrpSpPr>
        <p:grpSpPr>
          <a:xfrm>
            <a:off x="8747799" y="3378412"/>
            <a:ext cx="2683709" cy="1754560"/>
            <a:chOff x="9249026" y="3371639"/>
            <a:chExt cx="2683709" cy="1754560"/>
          </a:xfrm>
        </p:grpSpPr>
        <p:grpSp>
          <p:nvGrpSpPr>
            <p:cNvPr id="42" name="Group 41">
              <a:extLst>
                <a:ext uri="{FF2B5EF4-FFF2-40B4-BE49-F238E27FC236}">
                  <a16:creationId xmlns:a16="http://schemas.microsoft.com/office/drawing/2014/main" id="{3A2A3F68-D7EA-8254-DD92-27B689E7BFD8}"/>
                </a:ext>
              </a:extLst>
            </p:cNvPr>
            <p:cNvGrpSpPr/>
            <p:nvPr/>
          </p:nvGrpSpPr>
          <p:grpSpPr>
            <a:xfrm>
              <a:off x="9249026" y="4098257"/>
              <a:ext cx="1469814" cy="831894"/>
              <a:chOff x="8165292" y="3647090"/>
              <a:chExt cx="1469814" cy="831894"/>
            </a:xfrm>
          </p:grpSpPr>
          <p:sp>
            <p:nvSpPr>
              <p:cNvPr id="43" name="Rectangle 42">
                <a:extLst>
                  <a:ext uri="{FF2B5EF4-FFF2-40B4-BE49-F238E27FC236}">
                    <a16:creationId xmlns:a16="http://schemas.microsoft.com/office/drawing/2014/main" id="{61C16DA6-B629-7C52-E7BC-E958D76B93D9}"/>
                  </a:ext>
                </a:extLst>
              </p:cNvPr>
              <p:cNvSpPr/>
              <p:nvPr/>
            </p:nvSpPr>
            <p:spPr>
              <a:xfrm>
                <a:off x="8165292" y="3849488"/>
                <a:ext cx="1469814" cy="623146"/>
              </a:xfrm>
              <a:prstGeom prst="rect">
                <a:avLst/>
              </a:prstGeom>
              <a:solidFill>
                <a:srgbClr val="F7A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EMPLEADO</a:t>
                </a:r>
              </a:p>
            </p:txBody>
          </p:sp>
          <p:cxnSp>
            <p:nvCxnSpPr>
              <p:cNvPr id="44" name="Connector: Elbow 43">
                <a:extLst>
                  <a:ext uri="{FF2B5EF4-FFF2-40B4-BE49-F238E27FC236}">
                    <a16:creationId xmlns:a16="http://schemas.microsoft.com/office/drawing/2014/main" id="{CD5A1E18-89B5-32CD-D6E0-47455DFD6B7C}"/>
                  </a:ext>
                </a:extLst>
              </p:cNvPr>
              <p:cNvCxnSpPr>
                <a:cxnSpLocks/>
                <a:stCxn id="43" idx="2"/>
                <a:endCxn id="43" idx="0"/>
              </p:cNvCxnSpPr>
              <p:nvPr/>
            </p:nvCxnSpPr>
            <p:spPr>
              <a:xfrm rot="5400000" flipH="1">
                <a:off x="8588626" y="4161061"/>
                <a:ext cx="623146" cy="12700"/>
              </a:xfrm>
              <a:prstGeom prst="bentConnector5">
                <a:avLst>
                  <a:gd name="adj1" fmla="val -44294"/>
                  <a:gd name="adj2" fmla="val -8253331"/>
                  <a:gd name="adj3" fmla="val 145381"/>
                </a:avLst>
              </a:prstGeom>
              <a:ln w="12700">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7C26E4DD-466C-EBB3-11D9-4FCE2BDC88CF}"/>
                  </a:ext>
                </a:extLst>
              </p:cNvPr>
              <p:cNvSpPr/>
              <p:nvPr/>
            </p:nvSpPr>
            <p:spPr>
              <a:xfrm>
                <a:off x="8853073" y="3647090"/>
                <a:ext cx="81552" cy="7768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grpSp>
        <p:sp>
          <p:nvSpPr>
            <p:cNvPr id="48" name="Oval 47">
              <a:extLst>
                <a:ext uri="{FF2B5EF4-FFF2-40B4-BE49-F238E27FC236}">
                  <a16:creationId xmlns:a16="http://schemas.microsoft.com/office/drawing/2014/main" id="{613FC160-8A7A-E174-3436-F731429D7302}"/>
                </a:ext>
              </a:extLst>
            </p:cNvPr>
            <p:cNvSpPr/>
            <p:nvPr/>
          </p:nvSpPr>
          <p:spPr>
            <a:xfrm>
              <a:off x="9943157" y="5048517"/>
              <a:ext cx="81552" cy="77682"/>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52" name="Google Shape;737;p45">
              <a:extLst>
                <a:ext uri="{FF2B5EF4-FFF2-40B4-BE49-F238E27FC236}">
                  <a16:creationId xmlns:a16="http://schemas.microsoft.com/office/drawing/2014/main" id="{E18BFC8B-4B1C-3AC3-40FB-D9641D0B4DD9}"/>
                </a:ext>
              </a:extLst>
            </p:cNvPr>
            <p:cNvSpPr/>
            <p:nvPr/>
          </p:nvSpPr>
          <p:spPr>
            <a:xfrm rot="10800000">
              <a:off x="10674531" y="3371639"/>
              <a:ext cx="1258204" cy="1000125"/>
            </a:xfrm>
            <a:custGeom>
              <a:avLst/>
              <a:gdLst/>
              <a:ahLst/>
              <a:cxnLst/>
              <a:rect l="l" t="t" r="r" b="b"/>
              <a:pathLst>
                <a:path w="1571636" h="1000132" extrusionOk="0">
                  <a:moveTo>
                    <a:pt x="1004908" y="19829"/>
                  </a:moveTo>
                  <a:lnTo>
                    <a:pt x="1004908" y="19828"/>
                  </a:lnTo>
                  <a:cubicBezTo>
                    <a:pt x="1340659" y="81857"/>
                    <a:pt x="1571636" y="277583"/>
                    <a:pt x="1571636" y="500066"/>
                  </a:cubicBezTo>
                  <a:cubicBezTo>
                    <a:pt x="1571636" y="500066"/>
                    <a:pt x="1571635" y="500067"/>
                    <a:pt x="1571635" y="500067"/>
                  </a:cubicBezTo>
                  <a:lnTo>
                    <a:pt x="785818" y="500066"/>
                  </a:lnTo>
                  <a:close/>
                </a:path>
                <a:path w="1571636" h="1000132" fill="none" extrusionOk="0">
                  <a:moveTo>
                    <a:pt x="1004908" y="19829"/>
                  </a:moveTo>
                  <a:lnTo>
                    <a:pt x="1004908" y="19828"/>
                  </a:lnTo>
                  <a:cubicBezTo>
                    <a:pt x="1340659" y="81857"/>
                    <a:pt x="1571636" y="277583"/>
                    <a:pt x="1571636" y="500066"/>
                  </a:cubicBezTo>
                  <a:cubicBezTo>
                    <a:pt x="1571636" y="500066"/>
                    <a:pt x="1571635" y="500067"/>
                    <a:pt x="1571635" y="500067"/>
                  </a:cubicBezTo>
                </a:path>
              </a:pathLst>
            </a:custGeom>
            <a:noFill/>
            <a:ln w="19050" cap="flat" cmpd="sng">
              <a:solidFill>
                <a:srgbClr val="F7AE0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634;p38">
            <a:extLst>
              <a:ext uri="{FF2B5EF4-FFF2-40B4-BE49-F238E27FC236}">
                <a16:creationId xmlns:a16="http://schemas.microsoft.com/office/drawing/2014/main" id="{590C8864-4C04-4CC0-A2E3-095B66CB6AC0}"/>
              </a:ext>
            </a:extLst>
          </p:cNvPr>
          <p:cNvSpPr txBox="1"/>
          <p:nvPr/>
        </p:nvSpPr>
        <p:spPr>
          <a:xfrm>
            <a:off x="838200" y="3225711"/>
            <a:ext cx="3124200"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accent1"/>
              </a:buClr>
              <a:buSzPts val="2000"/>
              <a:buFont typeface="Noto Sans Symbols"/>
              <a:buNone/>
            </a:pPr>
            <a:r>
              <a:rPr lang="es-CL" sz="2000" b="1" dirty="0">
                <a:ea typeface="Arial"/>
                <a:cs typeface="Arial"/>
                <a:sym typeface="Arial"/>
              </a:rPr>
              <a:t>Unicidad por Identificador</a:t>
            </a:r>
            <a:endParaRPr sz="2400" b="1" dirty="0">
              <a:ea typeface="Arial"/>
              <a:cs typeface="Arial"/>
              <a:sym typeface="Arial"/>
            </a:endParaRPr>
          </a:p>
        </p:txBody>
      </p:sp>
      <p:sp>
        <p:nvSpPr>
          <p:cNvPr id="60" name="Google Shape;634;p38">
            <a:extLst>
              <a:ext uri="{FF2B5EF4-FFF2-40B4-BE49-F238E27FC236}">
                <a16:creationId xmlns:a16="http://schemas.microsoft.com/office/drawing/2014/main" id="{1DA46C3B-F50A-571F-0AE2-2EB6120A22F1}"/>
              </a:ext>
            </a:extLst>
          </p:cNvPr>
          <p:cNvSpPr txBox="1"/>
          <p:nvPr/>
        </p:nvSpPr>
        <p:spPr>
          <a:xfrm>
            <a:off x="4454527" y="3217729"/>
            <a:ext cx="6808204" cy="400069"/>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Clr>
                <a:schemeClr val="accent1"/>
              </a:buClr>
              <a:buSzPts val="2000"/>
              <a:buFont typeface="Noto Sans Symbols"/>
              <a:buNone/>
            </a:pPr>
            <a:r>
              <a:rPr lang="es-CL" sz="2000" b="1" dirty="0">
                <a:ea typeface="Arial"/>
                <a:cs typeface="Arial"/>
                <a:sym typeface="Arial"/>
              </a:rPr>
              <a:t>Exclusividad</a:t>
            </a:r>
            <a:endParaRPr sz="2400" b="1" dirty="0">
              <a:ea typeface="Arial"/>
              <a:cs typeface="Arial"/>
              <a:sym typeface="Arial"/>
            </a:endParaRPr>
          </a:p>
        </p:txBody>
      </p:sp>
      <p:sp>
        <p:nvSpPr>
          <p:cNvPr id="61" name="Google Shape;734;p45">
            <a:extLst>
              <a:ext uri="{FF2B5EF4-FFF2-40B4-BE49-F238E27FC236}">
                <a16:creationId xmlns:a16="http://schemas.microsoft.com/office/drawing/2014/main" id="{BDB22E7E-48F3-294A-45F1-699B89B69A13}"/>
              </a:ext>
            </a:extLst>
          </p:cNvPr>
          <p:cNvSpPr txBox="1"/>
          <p:nvPr/>
        </p:nvSpPr>
        <p:spPr>
          <a:xfrm>
            <a:off x="9806167" y="3417763"/>
            <a:ext cx="1638042"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L" sz="1200" dirty="0">
                <a:ea typeface="Arial"/>
                <a:cs typeface="Arial"/>
                <a:sym typeface="Arial"/>
              </a:rPr>
              <a:t>Esposo / Esposa o Padre / Hijo</a:t>
            </a:r>
            <a:endParaRPr dirty="0"/>
          </a:p>
        </p:txBody>
      </p:sp>
    </p:spTree>
    <p:extLst>
      <p:ext uri="{BB962C8B-B14F-4D97-AF65-F5344CB8AC3E}">
        <p14:creationId xmlns:p14="http://schemas.microsoft.com/office/powerpoint/2010/main" val="2954182971"/>
      </p:ext>
    </p:extLst>
  </p:cSld>
  <p:clrMapOvr>
    <a:masterClrMapping/>
  </p:clrMapOvr>
  <p:transition>
    <p:fade/>
  </p:transition>
  <p:extLst>
    <p:ext uri="{6950BFC3-D8DA-4A85-94F7-54DA5524770B}">
      <p188:commentRel xmlns:p188="http://schemas.microsoft.com/office/powerpoint/2018/8/main" r:id="rId2"/>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75BA4-A9A5-8C13-3F52-85EC09EDB35B}"/>
              </a:ext>
            </a:extLst>
          </p:cNvPr>
          <p:cNvSpPr>
            <a:spLocks noGrp="1"/>
          </p:cNvSpPr>
          <p:nvPr>
            <p:ph type="title"/>
          </p:nvPr>
        </p:nvSpPr>
        <p:spPr/>
        <p:txBody>
          <a:bodyPr/>
          <a:lstStyle/>
          <a:p>
            <a:r>
              <a:rPr lang="es-CL" dirty="0"/>
              <a:t>Semántica de los Datos</a:t>
            </a:r>
            <a:br>
              <a:rPr lang="es-CL" dirty="0"/>
            </a:br>
            <a:r>
              <a:rPr lang="es-CL" sz="2800" dirty="0">
                <a:solidFill>
                  <a:srgbClr val="004B85"/>
                </a:solidFill>
              </a:rPr>
              <a:t>VI. Herencia</a:t>
            </a:r>
            <a:endParaRPr lang="es-CL" sz="2800" dirty="0"/>
          </a:p>
        </p:txBody>
      </p:sp>
      <p:sp>
        <p:nvSpPr>
          <p:cNvPr id="3" name="Content Placeholder 2">
            <a:extLst>
              <a:ext uri="{FF2B5EF4-FFF2-40B4-BE49-F238E27FC236}">
                <a16:creationId xmlns:a16="http://schemas.microsoft.com/office/drawing/2014/main" id="{CCA5B4BD-9A10-1AF9-C7EF-5993C85A6331}"/>
              </a:ext>
            </a:extLst>
          </p:cNvPr>
          <p:cNvSpPr>
            <a:spLocks noGrp="1"/>
          </p:cNvSpPr>
          <p:nvPr>
            <p:ph idx="1"/>
          </p:nvPr>
        </p:nvSpPr>
        <p:spPr/>
        <p:txBody>
          <a:bodyPr anchor="t"/>
          <a:lstStyle/>
          <a:p>
            <a:pPr>
              <a:lnSpc>
                <a:spcPct val="100000"/>
              </a:lnSpc>
            </a:pPr>
            <a:r>
              <a:rPr lang="es-ES" sz="2600" dirty="0"/>
              <a:t>Permite ver un conjunto de entidades, con propiedades similares (atributos y métodos), como un mismo tipo o clase de entidades.</a:t>
            </a:r>
          </a:p>
          <a:p>
            <a:pPr>
              <a:lnSpc>
                <a:spcPct val="100000"/>
              </a:lnSpc>
            </a:pPr>
            <a:r>
              <a:rPr lang="es-ES" sz="2600" b="1" dirty="0">
                <a:solidFill>
                  <a:srgbClr val="004B85"/>
                </a:solidFill>
              </a:rPr>
              <a:t>Conceptos asociados:</a:t>
            </a:r>
          </a:p>
          <a:p>
            <a:pPr lvl="1">
              <a:lnSpc>
                <a:spcPct val="100000"/>
              </a:lnSpc>
            </a:pPr>
            <a:r>
              <a:rPr lang="es-ES" b="1" dirty="0">
                <a:solidFill>
                  <a:srgbClr val="004B85"/>
                </a:solidFill>
              </a:rPr>
              <a:t>Superclase: </a:t>
            </a:r>
            <a:r>
              <a:rPr lang="es-ES" dirty="0"/>
              <a:t>tipo de entidad más general (generalización)</a:t>
            </a:r>
          </a:p>
          <a:p>
            <a:pPr lvl="1">
              <a:lnSpc>
                <a:spcPct val="100000"/>
              </a:lnSpc>
            </a:pPr>
            <a:r>
              <a:rPr lang="es-ES" b="1" dirty="0">
                <a:solidFill>
                  <a:srgbClr val="004B85"/>
                </a:solidFill>
              </a:rPr>
              <a:t>Subclase: </a:t>
            </a:r>
            <a:r>
              <a:rPr lang="es-ES" dirty="0"/>
              <a:t>subconjunto de una superclase que se ha dividido. Hereda (reúsa) las propiedades definidas en la superclase de la cual se origina.</a:t>
            </a:r>
          </a:p>
          <a:p>
            <a:pPr lvl="1">
              <a:lnSpc>
                <a:spcPct val="100000"/>
              </a:lnSpc>
            </a:pPr>
            <a:r>
              <a:rPr lang="es-ES" dirty="0"/>
              <a:t>Asociación del tipo </a:t>
            </a:r>
            <a:r>
              <a:rPr lang="es-ES" b="1" dirty="0">
                <a:solidFill>
                  <a:srgbClr val="004B85"/>
                </a:solidFill>
              </a:rPr>
              <a:t>“IS-A” </a:t>
            </a:r>
            <a:r>
              <a:rPr lang="es-ES" dirty="0"/>
              <a:t>- “Es una(a)”.</a:t>
            </a:r>
          </a:p>
        </p:txBody>
      </p:sp>
      <p:sp>
        <p:nvSpPr>
          <p:cNvPr id="4" name="Slide Number Placeholder 3">
            <a:extLst>
              <a:ext uri="{FF2B5EF4-FFF2-40B4-BE49-F238E27FC236}">
                <a16:creationId xmlns:a16="http://schemas.microsoft.com/office/drawing/2014/main" id="{9D9A6B28-DBD7-896F-22D4-0313DBCA3CBD}"/>
              </a:ext>
            </a:extLst>
          </p:cNvPr>
          <p:cNvSpPr>
            <a:spLocks noGrp="1"/>
          </p:cNvSpPr>
          <p:nvPr>
            <p:ph type="sldNum" sz="quarter" idx="12"/>
          </p:nvPr>
        </p:nvSpPr>
        <p:spPr/>
        <p:txBody>
          <a:bodyPr/>
          <a:lstStyle/>
          <a:p>
            <a:fld id="{53277F46-3D48-465E-89EF-2F849361E787}" type="slidenum">
              <a:rPr lang="es-CL" smtClean="0"/>
              <a:t>47</a:t>
            </a:fld>
            <a:endParaRPr lang="es-CL"/>
          </a:p>
        </p:txBody>
      </p:sp>
      <p:pic>
        <p:nvPicPr>
          <p:cNvPr id="2050" name="Picture 2">
            <a:extLst>
              <a:ext uri="{FF2B5EF4-FFF2-40B4-BE49-F238E27FC236}">
                <a16:creationId xmlns:a16="http://schemas.microsoft.com/office/drawing/2014/main" id="{2C71040B-5931-C04A-B0BA-5A8AB001EE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37067" y="469539"/>
            <a:ext cx="1116733" cy="1116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294904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75BA4-A9A5-8C13-3F52-85EC09EDB35B}"/>
              </a:ext>
            </a:extLst>
          </p:cNvPr>
          <p:cNvSpPr>
            <a:spLocks noGrp="1"/>
          </p:cNvSpPr>
          <p:nvPr>
            <p:ph type="title"/>
          </p:nvPr>
        </p:nvSpPr>
        <p:spPr/>
        <p:txBody>
          <a:bodyPr/>
          <a:lstStyle/>
          <a:p>
            <a:r>
              <a:rPr lang="es-CL" dirty="0"/>
              <a:t>Semántica de los Datos</a:t>
            </a:r>
            <a:br>
              <a:rPr lang="es-CL" dirty="0"/>
            </a:br>
            <a:r>
              <a:rPr lang="es-CL" sz="2800" dirty="0">
                <a:solidFill>
                  <a:srgbClr val="004B85"/>
                </a:solidFill>
              </a:rPr>
              <a:t>VI. Herencia</a:t>
            </a:r>
            <a:endParaRPr lang="es-CL" sz="2800" dirty="0"/>
          </a:p>
        </p:txBody>
      </p:sp>
      <p:sp>
        <p:nvSpPr>
          <p:cNvPr id="3" name="Content Placeholder 2">
            <a:extLst>
              <a:ext uri="{FF2B5EF4-FFF2-40B4-BE49-F238E27FC236}">
                <a16:creationId xmlns:a16="http://schemas.microsoft.com/office/drawing/2014/main" id="{CCA5B4BD-9A10-1AF9-C7EF-5993C85A6331}"/>
              </a:ext>
            </a:extLst>
          </p:cNvPr>
          <p:cNvSpPr>
            <a:spLocks noGrp="1"/>
          </p:cNvSpPr>
          <p:nvPr>
            <p:ph idx="1"/>
          </p:nvPr>
        </p:nvSpPr>
        <p:spPr/>
        <p:txBody>
          <a:bodyPr anchor="ctr">
            <a:normAutofit/>
          </a:bodyPr>
          <a:lstStyle/>
          <a:p>
            <a:pPr marL="0" indent="0">
              <a:lnSpc>
                <a:spcPct val="110000"/>
              </a:lnSpc>
              <a:buNone/>
            </a:pPr>
            <a:r>
              <a:rPr lang="es-ES" b="1" dirty="0">
                <a:solidFill>
                  <a:srgbClr val="004B85"/>
                </a:solidFill>
              </a:rPr>
              <a:t>Propiedades de la herencia:</a:t>
            </a:r>
          </a:p>
          <a:p>
            <a:pPr>
              <a:lnSpc>
                <a:spcPct val="110000"/>
              </a:lnSpc>
            </a:pPr>
            <a:r>
              <a:rPr lang="es-ES" sz="2600" b="1" dirty="0">
                <a:solidFill>
                  <a:srgbClr val="004B85"/>
                </a:solidFill>
              </a:rPr>
              <a:t>Cobertura: </a:t>
            </a:r>
            <a:r>
              <a:rPr lang="es-ES" sz="2600" dirty="0"/>
              <a:t>si todas las entidades de la superclase pueden ser clasificadas por, al menos, una de las subclases, la jerarquía de herencia tiene cobertura completa (total, exhaustiva).</a:t>
            </a:r>
          </a:p>
          <a:p>
            <a:pPr>
              <a:lnSpc>
                <a:spcPct val="110000"/>
              </a:lnSpc>
            </a:pPr>
            <a:r>
              <a:rPr lang="es-ES" sz="2600" b="1" dirty="0">
                <a:solidFill>
                  <a:srgbClr val="004B85"/>
                </a:solidFill>
              </a:rPr>
              <a:t>Exclusividad: </a:t>
            </a:r>
            <a:r>
              <a:rPr lang="es-ES" sz="2600" dirty="0"/>
              <a:t>si una entidad sólo puede pertenecer a una de las subclases a la vez, la jerarquía de herencia es exclusiva (OR).</a:t>
            </a:r>
          </a:p>
          <a:p>
            <a:pPr>
              <a:lnSpc>
                <a:spcPct val="110000"/>
              </a:lnSpc>
            </a:pPr>
            <a:r>
              <a:rPr lang="es-ES" sz="2600" b="1" dirty="0">
                <a:solidFill>
                  <a:srgbClr val="004B85"/>
                </a:solidFill>
              </a:rPr>
              <a:t>Dinamicidad: </a:t>
            </a:r>
            <a:r>
              <a:rPr lang="es-ES" sz="2600" dirty="0"/>
              <a:t>aunque una entidad pertenezca a una de las subclases, es posible que también pertenezca a otra (AND).</a:t>
            </a:r>
          </a:p>
        </p:txBody>
      </p:sp>
      <p:sp>
        <p:nvSpPr>
          <p:cNvPr id="4" name="Slide Number Placeholder 3">
            <a:extLst>
              <a:ext uri="{FF2B5EF4-FFF2-40B4-BE49-F238E27FC236}">
                <a16:creationId xmlns:a16="http://schemas.microsoft.com/office/drawing/2014/main" id="{9D9A6B28-DBD7-896F-22D4-0313DBCA3CBD}"/>
              </a:ext>
            </a:extLst>
          </p:cNvPr>
          <p:cNvSpPr>
            <a:spLocks noGrp="1"/>
          </p:cNvSpPr>
          <p:nvPr>
            <p:ph type="sldNum" sz="quarter" idx="12"/>
          </p:nvPr>
        </p:nvSpPr>
        <p:spPr/>
        <p:txBody>
          <a:bodyPr/>
          <a:lstStyle/>
          <a:p>
            <a:fld id="{53277F46-3D48-465E-89EF-2F849361E787}" type="slidenum">
              <a:rPr lang="es-CL" smtClean="0"/>
              <a:t>48</a:t>
            </a:fld>
            <a:endParaRPr lang="es-CL"/>
          </a:p>
        </p:txBody>
      </p:sp>
      <p:pic>
        <p:nvPicPr>
          <p:cNvPr id="5" name="Picture 2">
            <a:extLst>
              <a:ext uri="{FF2B5EF4-FFF2-40B4-BE49-F238E27FC236}">
                <a16:creationId xmlns:a16="http://schemas.microsoft.com/office/drawing/2014/main" id="{6E7EB046-E646-CF69-9068-C4970DE402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37067" y="469539"/>
            <a:ext cx="1116733" cy="1116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891071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75BA4-A9A5-8C13-3F52-85EC09EDB35B}"/>
              </a:ext>
            </a:extLst>
          </p:cNvPr>
          <p:cNvSpPr>
            <a:spLocks noGrp="1"/>
          </p:cNvSpPr>
          <p:nvPr>
            <p:ph type="title"/>
          </p:nvPr>
        </p:nvSpPr>
        <p:spPr/>
        <p:txBody>
          <a:bodyPr/>
          <a:lstStyle/>
          <a:p>
            <a:r>
              <a:rPr lang="es-CL" dirty="0"/>
              <a:t>Semántica de los Datos</a:t>
            </a:r>
            <a:br>
              <a:rPr lang="es-CL" dirty="0"/>
            </a:br>
            <a:r>
              <a:rPr lang="es-CL" sz="2800" dirty="0">
                <a:solidFill>
                  <a:srgbClr val="004B85"/>
                </a:solidFill>
              </a:rPr>
              <a:t>VI. Herencia</a:t>
            </a:r>
            <a:endParaRPr lang="es-CL" sz="2800" dirty="0"/>
          </a:p>
        </p:txBody>
      </p:sp>
      <p:sp>
        <p:nvSpPr>
          <p:cNvPr id="4" name="Slide Number Placeholder 3">
            <a:extLst>
              <a:ext uri="{FF2B5EF4-FFF2-40B4-BE49-F238E27FC236}">
                <a16:creationId xmlns:a16="http://schemas.microsoft.com/office/drawing/2014/main" id="{9D9A6B28-DBD7-896F-22D4-0313DBCA3CBD}"/>
              </a:ext>
            </a:extLst>
          </p:cNvPr>
          <p:cNvSpPr>
            <a:spLocks noGrp="1"/>
          </p:cNvSpPr>
          <p:nvPr>
            <p:ph type="sldNum" sz="quarter" idx="12"/>
          </p:nvPr>
        </p:nvSpPr>
        <p:spPr/>
        <p:txBody>
          <a:bodyPr/>
          <a:lstStyle/>
          <a:p>
            <a:fld id="{53277F46-3D48-465E-89EF-2F849361E787}" type="slidenum">
              <a:rPr lang="es-CL" smtClean="0"/>
              <a:t>49</a:t>
            </a:fld>
            <a:endParaRPr lang="es-CL"/>
          </a:p>
        </p:txBody>
      </p:sp>
      <p:sp>
        <p:nvSpPr>
          <p:cNvPr id="10" name="Rectangle 9">
            <a:extLst>
              <a:ext uri="{FF2B5EF4-FFF2-40B4-BE49-F238E27FC236}">
                <a16:creationId xmlns:a16="http://schemas.microsoft.com/office/drawing/2014/main" id="{1F2CFDD4-3349-E391-1181-7DD753F2E1BB}"/>
              </a:ext>
            </a:extLst>
          </p:cNvPr>
          <p:cNvSpPr/>
          <p:nvPr/>
        </p:nvSpPr>
        <p:spPr>
          <a:xfrm>
            <a:off x="838200" y="2242237"/>
            <a:ext cx="3569546" cy="1461939"/>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spcAft>
                <a:spcPts val="600"/>
              </a:spcAft>
            </a:pPr>
            <a:r>
              <a:rPr lang="es-ES" sz="1400" b="1" dirty="0">
                <a:solidFill>
                  <a:schemeClr val="tx1"/>
                </a:solidFill>
              </a:rPr>
              <a:t>Cobertura Total o Exhaustiva: </a:t>
            </a:r>
            <a:r>
              <a:rPr lang="es-ES" sz="1400" dirty="0">
                <a:solidFill>
                  <a:schemeClr val="tx1"/>
                </a:solidFill>
              </a:rPr>
              <a:t>en el Banco sólo existen 2 tipos de CLIENTES, y un CLIENTE pertenece a uno de esos tipos.</a:t>
            </a:r>
          </a:p>
          <a:p>
            <a:pPr algn="just"/>
            <a:r>
              <a:rPr lang="es-ES" sz="1400" b="1" dirty="0">
                <a:solidFill>
                  <a:schemeClr val="tx1"/>
                </a:solidFill>
              </a:rPr>
              <a:t>Exclusividad: </a:t>
            </a:r>
            <a:r>
              <a:rPr lang="es-ES" sz="1400" dirty="0">
                <a:solidFill>
                  <a:schemeClr val="tx1"/>
                </a:solidFill>
              </a:rPr>
              <a:t>un CLIENTE es del tipo PERSONA o EMPRESA, pero no ambos.</a:t>
            </a:r>
          </a:p>
        </p:txBody>
      </p:sp>
      <p:sp>
        <p:nvSpPr>
          <p:cNvPr id="11" name="Rectangle 10">
            <a:extLst>
              <a:ext uri="{FF2B5EF4-FFF2-40B4-BE49-F238E27FC236}">
                <a16:creationId xmlns:a16="http://schemas.microsoft.com/office/drawing/2014/main" id="{FB1FD4BE-C3AE-D960-6393-751B82DDC711}"/>
              </a:ext>
            </a:extLst>
          </p:cNvPr>
          <p:cNvSpPr/>
          <p:nvPr/>
        </p:nvSpPr>
        <p:spPr>
          <a:xfrm>
            <a:off x="4549140" y="2242237"/>
            <a:ext cx="3569546" cy="1461939"/>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spcAft>
                <a:spcPts val="600"/>
              </a:spcAft>
            </a:pPr>
            <a:r>
              <a:rPr lang="es-ES" sz="1400" b="1" dirty="0">
                <a:solidFill>
                  <a:schemeClr val="tx1"/>
                </a:solidFill>
              </a:rPr>
              <a:t>Cobertura No Exhaustiva: </a:t>
            </a:r>
            <a:r>
              <a:rPr lang="es-ES" sz="1400" dirty="0">
                <a:solidFill>
                  <a:schemeClr val="tx1"/>
                </a:solidFill>
              </a:rPr>
              <a:t>en una Línea Aérea hay 3 tipo de PERSONAL (Piloto, Azafata, Tierra), pero sólo de 2 de ellos interesa tener atributos propios. </a:t>
            </a:r>
          </a:p>
          <a:p>
            <a:pPr algn="just">
              <a:spcAft>
                <a:spcPts val="600"/>
              </a:spcAft>
            </a:pPr>
            <a:r>
              <a:rPr lang="es-ES" sz="1400" b="1" dirty="0">
                <a:solidFill>
                  <a:schemeClr val="tx1"/>
                </a:solidFill>
              </a:rPr>
              <a:t>Exclusividad: </a:t>
            </a:r>
            <a:r>
              <a:rPr lang="es-ES" sz="1400" dirty="0">
                <a:solidFill>
                  <a:schemeClr val="tx1"/>
                </a:solidFill>
              </a:rPr>
              <a:t>Se es PILOTO o AZAFATA, pero no ambos.</a:t>
            </a:r>
          </a:p>
        </p:txBody>
      </p:sp>
      <p:sp>
        <p:nvSpPr>
          <p:cNvPr id="12" name="Rectangle 11">
            <a:extLst>
              <a:ext uri="{FF2B5EF4-FFF2-40B4-BE49-F238E27FC236}">
                <a16:creationId xmlns:a16="http://schemas.microsoft.com/office/drawing/2014/main" id="{A6FEE99E-661A-86B3-83A2-0100FF36DC24}"/>
              </a:ext>
            </a:extLst>
          </p:cNvPr>
          <p:cNvSpPr/>
          <p:nvPr/>
        </p:nvSpPr>
        <p:spPr>
          <a:xfrm>
            <a:off x="8260080" y="2239146"/>
            <a:ext cx="3569546" cy="1461939"/>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spcAft>
                <a:spcPts val="600"/>
              </a:spcAft>
            </a:pPr>
            <a:r>
              <a:rPr lang="es-ES" sz="1400" b="1" dirty="0">
                <a:solidFill>
                  <a:schemeClr val="tx1"/>
                </a:solidFill>
              </a:rPr>
              <a:t>Dinamicidad (o no exclusividad): </a:t>
            </a:r>
            <a:r>
              <a:rPr lang="es-ES" sz="1400" dirty="0">
                <a:solidFill>
                  <a:schemeClr val="tx1"/>
                </a:solidFill>
              </a:rPr>
              <a:t>una PERSONA puede trabajar y estudiar a la vez, es decir, ser del tipo TRABAJADOR Y ALUMNO.</a:t>
            </a:r>
          </a:p>
        </p:txBody>
      </p:sp>
      <p:grpSp>
        <p:nvGrpSpPr>
          <p:cNvPr id="22" name="Group 21">
            <a:extLst>
              <a:ext uri="{FF2B5EF4-FFF2-40B4-BE49-F238E27FC236}">
                <a16:creationId xmlns:a16="http://schemas.microsoft.com/office/drawing/2014/main" id="{6EDB48D8-0297-2F70-736B-2820C388260E}"/>
              </a:ext>
            </a:extLst>
          </p:cNvPr>
          <p:cNvGrpSpPr/>
          <p:nvPr/>
        </p:nvGrpSpPr>
        <p:grpSpPr>
          <a:xfrm>
            <a:off x="1170330" y="4038527"/>
            <a:ext cx="2905286" cy="1578187"/>
            <a:chOff x="1124373" y="4044518"/>
            <a:chExt cx="2905286" cy="1578187"/>
          </a:xfrm>
        </p:grpSpPr>
        <p:sp>
          <p:nvSpPr>
            <p:cNvPr id="13" name="Google Shape;399;p27">
              <a:extLst>
                <a:ext uri="{FF2B5EF4-FFF2-40B4-BE49-F238E27FC236}">
                  <a16:creationId xmlns:a16="http://schemas.microsoft.com/office/drawing/2014/main" id="{25C963DC-9A29-2E32-934E-76E4C765C678}"/>
                </a:ext>
              </a:extLst>
            </p:cNvPr>
            <p:cNvSpPr/>
            <p:nvPr/>
          </p:nvSpPr>
          <p:spPr>
            <a:xfrm>
              <a:off x="1914288" y="4044518"/>
              <a:ext cx="1417369" cy="412336"/>
            </a:xfrm>
            <a:prstGeom prst="rect">
              <a:avLst/>
            </a:prstGeom>
            <a:solidFill>
              <a:srgbClr val="F7AE00"/>
            </a:solidFill>
            <a:ln w="15875"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800" b="1" dirty="0">
                  <a:solidFill>
                    <a:schemeClr val="bg1"/>
                  </a:solidFill>
                  <a:latin typeface="Calibri"/>
                  <a:ea typeface="Calibri"/>
                  <a:cs typeface="Calibri"/>
                  <a:sym typeface="Calibri"/>
                </a:rPr>
                <a:t>CLIENTE</a:t>
              </a:r>
            </a:p>
          </p:txBody>
        </p:sp>
        <p:sp>
          <p:nvSpPr>
            <p:cNvPr id="14" name="Google Shape;399;p27">
              <a:extLst>
                <a:ext uri="{FF2B5EF4-FFF2-40B4-BE49-F238E27FC236}">
                  <a16:creationId xmlns:a16="http://schemas.microsoft.com/office/drawing/2014/main" id="{57651817-B4ED-BA17-C0D4-83CB1C4E4C0D}"/>
                </a:ext>
              </a:extLst>
            </p:cNvPr>
            <p:cNvSpPr/>
            <p:nvPr/>
          </p:nvSpPr>
          <p:spPr>
            <a:xfrm>
              <a:off x="2898463" y="5210368"/>
              <a:ext cx="1131196" cy="412336"/>
            </a:xfrm>
            <a:prstGeom prst="rect">
              <a:avLst/>
            </a:prstGeom>
            <a:solidFill>
              <a:srgbClr val="F7AE00"/>
            </a:solidFill>
            <a:ln w="15875"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b="1" dirty="0">
                  <a:solidFill>
                    <a:schemeClr val="bg1"/>
                  </a:solidFill>
                  <a:latin typeface="Calibri"/>
                  <a:ea typeface="Calibri"/>
                  <a:cs typeface="Calibri"/>
                  <a:sym typeface="Calibri"/>
                </a:rPr>
                <a:t>EMPRESA</a:t>
              </a:r>
              <a:endParaRPr lang="es-CL" sz="1800" b="1" dirty="0">
                <a:solidFill>
                  <a:schemeClr val="bg1"/>
                </a:solidFill>
                <a:latin typeface="Calibri"/>
                <a:ea typeface="Calibri"/>
                <a:cs typeface="Calibri"/>
                <a:sym typeface="Calibri"/>
              </a:endParaRPr>
            </a:p>
          </p:txBody>
        </p:sp>
        <p:sp>
          <p:nvSpPr>
            <p:cNvPr id="15" name="Google Shape;399;p27">
              <a:extLst>
                <a:ext uri="{FF2B5EF4-FFF2-40B4-BE49-F238E27FC236}">
                  <a16:creationId xmlns:a16="http://schemas.microsoft.com/office/drawing/2014/main" id="{05E64666-1CF5-C31F-0509-0BBB38843C1C}"/>
                </a:ext>
              </a:extLst>
            </p:cNvPr>
            <p:cNvSpPr/>
            <p:nvPr/>
          </p:nvSpPr>
          <p:spPr>
            <a:xfrm>
              <a:off x="1124373" y="5210369"/>
              <a:ext cx="1131196" cy="412336"/>
            </a:xfrm>
            <a:prstGeom prst="rect">
              <a:avLst/>
            </a:prstGeom>
            <a:solidFill>
              <a:srgbClr val="F7AE00"/>
            </a:solidFill>
            <a:ln w="15875"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800" b="1" dirty="0">
                  <a:solidFill>
                    <a:schemeClr val="bg1"/>
                  </a:solidFill>
                  <a:latin typeface="Calibri"/>
                  <a:ea typeface="Calibri"/>
                  <a:cs typeface="Calibri"/>
                  <a:sym typeface="Calibri"/>
                </a:rPr>
                <a:t>PERSONA</a:t>
              </a:r>
            </a:p>
          </p:txBody>
        </p:sp>
        <p:cxnSp>
          <p:nvCxnSpPr>
            <p:cNvPr id="17" name="Connector: Elbow 16">
              <a:extLst>
                <a:ext uri="{FF2B5EF4-FFF2-40B4-BE49-F238E27FC236}">
                  <a16:creationId xmlns:a16="http://schemas.microsoft.com/office/drawing/2014/main" id="{9FED4E60-047B-F8C9-E872-534F091134F4}"/>
                </a:ext>
              </a:extLst>
            </p:cNvPr>
            <p:cNvCxnSpPr>
              <a:cxnSpLocks/>
              <a:stCxn id="15" idx="0"/>
              <a:endCxn id="13" idx="2"/>
            </p:cNvCxnSpPr>
            <p:nvPr/>
          </p:nvCxnSpPr>
          <p:spPr>
            <a:xfrm rot="5400000" flipH="1" flipV="1">
              <a:off x="1779715" y="4367111"/>
              <a:ext cx="753515" cy="933002"/>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73420EFD-5DA8-19C2-6AE9-E1E14D56A05E}"/>
                </a:ext>
              </a:extLst>
            </p:cNvPr>
            <p:cNvCxnSpPr>
              <a:cxnSpLocks/>
              <a:stCxn id="14" idx="0"/>
              <a:endCxn id="13" idx="2"/>
            </p:cNvCxnSpPr>
            <p:nvPr/>
          </p:nvCxnSpPr>
          <p:spPr>
            <a:xfrm rot="16200000" flipV="1">
              <a:off x="2666760" y="4413067"/>
              <a:ext cx="753514" cy="841088"/>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0FA9F32-B50E-6255-175A-203A84689932}"/>
                </a:ext>
              </a:extLst>
            </p:cNvPr>
            <p:cNvSpPr txBox="1"/>
            <p:nvPr/>
          </p:nvSpPr>
          <p:spPr>
            <a:xfrm>
              <a:off x="1686472" y="4542535"/>
              <a:ext cx="470000" cy="307777"/>
            </a:xfrm>
            <a:prstGeom prst="rect">
              <a:avLst/>
            </a:prstGeom>
            <a:noFill/>
          </p:spPr>
          <p:txBody>
            <a:bodyPr wrap="none" rtlCol="0">
              <a:spAutoFit/>
            </a:bodyPr>
            <a:lstStyle/>
            <a:p>
              <a:pPr algn="ctr"/>
              <a:r>
                <a:rPr lang="es-CL" sz="1400" dirty="0"/>
                <a:t>IS-A</a:t>
              </a:r>
            </a:p>
          </p:txBody>
        </p:sp>
        <p:sp>
          <p:nvSpPr>
            <p:cNvPr id="21" name="TextBox 20">
              <a:extLst>
                <a:ext uri="{FF2B5EF4-FFF2-40B4-BE49-F238E27FC236}">
                  <a16:creationId xmlns:a16="http://schemas.microsoft.com/office/drawing/2014/main" id="{17E884D5-E0F4-B757-0432-98B1E1B7EF06}"/>
                </a:ext>
              </a:extLst>
            </p:cNvPr>
            <p:cNvSpPr txBox="1"/>
            <p:nvPr/>
          </p:nvSpPr>
          <p:spPr>
            <a:xfrm>
              <a:off x="2989702" y="4530235"/>
              <a:ext cx="470000" cy="307777"/>
            </a:xfrm>
            <a:prstGeom prst="rect">
              <a:avLst/>
            </a:prstGeom>
            <a:noFill/>
          </p:spPr>
          <p:txBody>
            <a:bodyPr wrap="none" rtlCol="0">
              <a:spAutoFit/>
            </a:bodyPr>
            <a:lstStyle/>
            <a:p>
              <a:pPr algn="ctr"/>
              <a:r>
                <a:rPr lang="es-CL" sz="1400" dirty="0"/>
                <a:t>IS-A</a:t>
              </a:r>
            </a:p>
          </p:txBody>
        </p:sp>
      </p:grpSp>
      <p:grpSp>
        <p:nvGrpSpPr>
          <p:cNvPr id="23" name="Group 22">
            <a:extLst>
              <a:ext uri="{FF2B5EF4-FFF2-40B4-BE49-F238E27FC236}">
                <a16:creationId xmlns:a16="http://schemas.microsoft.com/office/drawing/2014/main" id="{21F7D5FB-9164-7DF9-1B78-2F514547D7AD}"/>
              </a:ext>
            </a:extLst>
          </p:cNvPr>
          <p:cNvGrpSpPr/>
          <p:nvPr/>
        </p:nvGrpSpPr>
        <p:grpSpPr>
          <a:xfrm>
            <a:off x="4935132" y="4044518"/>
            <a:ext cx="2786903" cy="1578187"/>
            <a:chOff x="1216287" y="4044518"/>
            <a:chExt cx="2786903" cy="1578187"/>
          </a:xfrm>
        </p:grpSpPr>
        <p:sp>
          <p:nvSpPr>
            <p:cNvPr id="24" name="Google Shape;399;p27">
              <a:extLst>
                <a:ext uri="{FF2B5EF4-FFF2-40B4-BE49-F238E27FC236}">
                  <a16:creationId xmlns:a16="http://schemas.microsoft.com/office/drawing/2014/main" id="{84D32B23-D5B5-90E1-6E4E-1F6A993C6A6F}"/>
                </a:ext>
              </a:extLst>
            </p:cNvPr>
            <p:cNvSpPr/>
            <p:nvPr/>
          </p:nvSpPr>
          <p:spPr>
            <a:xfrm>
              <a:off x="1914288" y="4044518"/>
              <a:ext cx="1417369" cy="412336"/>
            </a:xfrm>
            <a:prstGeom prst="rect">
              <a:avLst/>
            </a:prstGeom>
            <a:solidFill>
              <a:srgbClr val="F7AE00"/>
            </a:solidFill>
            <a:ln w="15875"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800" b="1" dirty="0">
                  <a:solidFill>
                    <a:schemeClr val="bg1"/>
                  </a:solidFill>
                  <a:latin typeface="Calibri"/>
                  <a:ea typeface="Calibri"/>
                  <a:cs typeface="Calibri"/>
                  <a:sym typeface="Calibri"/>
                </a:rPr>
                <a:t>PERSONAL</a:t>
              </a:r>
            </a:p>
          </p:txBody>
        </p:sp>
        <p:sp>
          <p:nvSpPr>
            <p:cNvPr id="25" name="Google Shape;399;p27">
              <a:extLst>
                <a:ext uri="{FF2B5EF4-FFF2-40B4-BE49-F238E27FC236}">
                  <a16:creationId xmlns:a16="http://schemas.microsoft.com/office/drawing/2014/main" id="{8AFE6741-13A2-AEF4-C27F-45ADA1BA34F1}"/>
                </a:ext>
              </a:extLst>
            </p:cNvPr>
            <p:cNvSpPr/>
            <p:nvPr/>
          </p:nvSpPr>
          <p:spPr>
            <a:xfrm>
              <a:off x="2916419" y="5210369"/>
              <a:ext cx="1086771" cy="412336"/>
            </a:xfrm>
            <a:prstGeom prst="rect">
              <a:avLst/>
            </a:prstGeom>
            <a:solidFill>
              <a:srgbClr val="F7AE00"/>
            </a:solidFill>
            <a:ln w="15875"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b="1" dirty="0">
                  <a:solidFill>
                    <a:schemeClr val="bg1"/>
                  </a:solidFill>
                  <a:latin typeface="Calibri"/>
                  <a:ea typeface="Calibri"/>
                  <a:cs typeface="Calibri"/>
                  <a:sym typeface="Calibri"/>
                </a:rPr>
                <a:t>AZAFATA</a:t>
              </a:r>
              <a:endParaRPr lang="es-CL" sz="1800" b="1" dirty="0">
                <a:solidFill>
                  <a:schemeClr val="bg1"/>
                </a:solidFill>
                <a:latin typeface="Calibri"/>
                <a:ea typeface="Calibri"/>
                <a:cs typeface="Calibri"/>
                <a:sym typeface="Calibri"/>
              </a:endParaRPr>
            </a:p>
          </p:txBody>
        </p:sp>
        <p:sp>
          <p:nvSpPr>
            <p:cNvPr id="26" name="Google Shape;399;p27">
              <a:extLst>
                <a:ext uri="{FF2B5EF4-FFF2-40B4-BE49-F238E27FC236}">
                  <a16:creationId xmlns:a16="http://schemas.microsoft.com/office/drawing/2014/main" id="{4E2B5504-A0CD-6295-8EB8-B04FE01EA9D8}"/>
                </a:ext>
              </a:extLst>
            </p:cNvPr>
            <p:cNvSpPr/>
            <p:nvPr/>
          </p:nvSpPr>
          <p:spPr>
            <a:xfrm>
              <a:off x="1216287" y="5210369"/>
              <a:ext cx="1039282" cy="412336"/>
            </a:xfrm>
            <a:prstGeom prst="rect">
              <a:avLst/>
            </a:prstGeom>
            <a:solidFill>
              <a:srgbClr val="F7AE00"/>
            </a:solidFill>
            <a:ln w="15875"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800" b="1" dirty="0">
                  <a:solidFill>
                    <a:schemeClr val="bg1"/>
                  </a:solidFill>
                  <a:latin typeface="Calibri"/>
                  <a:ea typeface="Calibri"/>
                  <a:cs typeface="Calibri"/>
                  <a:sym typeface="Calibri"/>
                </a:rPr>
                <a:t>PILOTO</a:t>
              </a:r>
            </a:p>
          </p:txBody>
        </p:sp>
        <p:cxnSp>
          <p:nvCxnSpPr>
            <p:cNvPr id="27" name="Connector: Elbow 26">
              <a:extLst>
                <a:ext uri="{FF2B5EF4-FFF2-40B4-BE49-F238E27FC236}">
                  <a16:creationId xmlns:a16="http://schemas.microsoft.com/office/drawing/2014/main" id="{ABE3B118-6C21-CD89-3381-72356AF09AB0}"/>
                </a:ext>
              </a:extLst>
            </p:cNvPr>
            <p:cNvCxnSpPr>
              <a:cxnSpLocks/>
              <a:stCxn id="26" idx="0"/>
              <a:endCxn id="24" idx="2"/>
            </p:cNvCxnSpPr>
            <p:nvPr/>
          </p:nvCxnSpPr>
          <p:spPr>
            <a:xfrm rot="5400000" flipH="1" flipV="1">
              <a:off x="1802693" y="4390090"/>
              <a:ext cx="753515" cy="887045"/>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B3BC6A57-F45D-F592-A246-E9DB848DD8F1}"/>
                </a:ext>
              </a:extLst>
            </p:cNvPr>
            <p:cNvCxnSpPr>
              <a:cxnSpLocks/>
              <a:stCxn id="25" idx="0"/>
              <a:endCxn id="24" idx="2"/>
            </p:cNvCxnSpPr>
            <p:nvPr/>
          </p:nvCxnSpPr>
          <p:spPr>
            <a:xfrm rot="16200000" flipV="1">
              <a:off x="2664632" y="4415196"/>
              <a:ext cx="753515" cy="836832"/>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986A38C-8B49-44CD-0AD6-2D29688A74E5}"/>
                </a:ext>
              </a:extLst>
            </p:cNvPr>
            <p:cNvSpPr txBox="1"/>
            <p:nvPr/>
          </p:nvSpPr>
          <p:spPr>
            <a:xfrm>
              <a:off x="1734271" y="4542536"/>
              <a:ext cx="470000" cy="307777"/>
            </a:xfrm>
            <a:prstGeom prst="rect">
              <a:avLst/>
            </a:prstGeom>
            <a:noFill/>
          </p:spPr>
          <p:txBody>
            <a:bodyPr wrap="none" rtlCol="0">
              <a:spAutoFit/>
            </a:bodyPr>
            <a:lstStyle/>
            <a:p>
              <a:pPr algn="ctr"/>
              <a:r>
                <a:rPr lang="es-CL" sz="1400" dirty="0"/>
                <a:t>IS-A</a:t>
              </a:r>
            </a:p>
          </p:txBody>
        </p:sp>
        <p:sp>
          <p:nvSpPr>
            <p:cNvPr id="30" name="TextBox 29">
              <a:extLst>
                <a:ext uri="{FF2B5EF4-FFF2-40B4-BE49-F238E27FC236}">
                  <a16:creationId xmlns:a16="http://schemas.microsoft.com/office/drawing/2014/main" id="{FFB66FA1-D4D3-54A3-9B91-34736CE4A5A2}"/>
                </a:ext>
              </a:extLst>
            </p:cNvPr>
            <p:cNvSpPr txBox="1"/>
            <p:nvPr/>
          </p:nvSpPr>
          <p:spPr>
            <a:xfrm>
              <a:off x="2990377" y="4519844"/>
              <a:ext cx="470000" cy="307777"/>
            </a:xfrm>
            <a:prstGeom prst="rect">
              <a:avLst/>
            </a:prstGeom>
            <a:noFill/>
          </p:spPr>
          <p:txBody>
            <a:bodyPr wrap="none" rtlCol="0">
              <a:spAutoFit/>
            </a:bodyPr>
            <a:lstStyle/>
            <a:p>
              <a:pPr algn="ctr"/>
              <a:r>
                <a:rPr lang="es-CL" sz="1400" dirty="0"/>
                <a:t>IS-A</a:t>
              </a:r>
            </a:p>
          </p:txBody>
        </p:sp>
      </p:grpSp>
      <p:grpSp>
        <p:nvGrpSpPr>
          <p:cNvPr id="31" name="Group 30">
            <a:extLst>
              <a:ext uri="{FF2B5EF4-FFF2-40B4-BE49-F238E27FC236}">
                <a16:creationId xmlns:a16="http://schemas.microsoft.com/office/drawing/2014/main" id="{04176BC3-993C-9217-DA0A-2A8A0D4FB6E0}"/>
              </a:ext>
            </a:extLst>
          </p:cNvPr>
          <p:cNvGrpSpPr/>
          <p:nvPr/>
        </p:nvGrpSpPr>
        <p:grpSpPr>
          <a:xfrm>
            <a:off x="8580684" y="4044518"/>
            <a:ext cx="2928097" cy="1578187"/>
            <a:chOff x="1117015" y="4044518"/>
            <a:chExt cx="2928097" cy="1578187"/>
          </a:xfrm>
        </p:grpSpPr>
        <p:sp>
          <p:nvSpPr>
            <p:cNvPr id="32" name="Google Shape;399;p27">
              <a:extLst>
                <a:ext uri="{FF2B5EF4-FFF2-40B4-BE49-F238E27FC236}">
                  <a16:creationId xmlns:a16="http://schemas.microsoft.com/office/drawing/2014/main" id="{411FA78A-A1A7-C9A4-4C7C-6FD0C2F950B4}"/>
                </a:ext>
              </a:extLst>
            </p:cNvPr>
            <p:cNvSpPr/>
            <p:nvPr/>
          </p:nvSpPr>
          <p:spPr>
            <a:xfrm>
              <a:off x="1914288" y="4044518"/>
              <a:ext cx="1417369" cy="412336"/>
            </a:xfrm>
            <a:prstGeom prst="rect">
              <a:avLst/>
            </a:prstGeom>
            <a:solidFill>
              <a:srgbClr val="F7AE00"/>
            </a:solidFill>
            <a:ln w="15875"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800" b="1" dirty="0">
                  <a:solidFill>
                    <a:schemeClr val="bg1"/>
                  </a:solidFill>
                  <a:latin typeface="Calibri"/>
                  <a:ea typeface="Calibri"/>
                  <a:cs typeface="Calibri"/>
                  <a:sym typeface="Calibri"/>
                </a:rPr>
                <a:t>PERSONA</a:t>
              </a:r>
            </a:p>
          </p:txBody>
        </p:sp>
        <p:sp>
          <p:nvSpPr>
            <p:cNvPr id="33" name="Google Shape;399;p27">
              <a:extLst>
                <a:ext uri="{FF2B5EF4-FFF2-40B4-BE49-F238E27FC236}">
                  <a16:creationId xmlns:a16="http://schemas.microsoft.com/office/drawing/2014/main" id="{5016F538-3B79-57C7-5270-52C45A0D077E}"/>
                </a:ext>
              </a:extLst>
            </p:cNvPr>
            <p:cNvSpPr/>
            <p:nvPr/>
          </p:nvSpPr>
          <p:spPr>
            <a:xfrm>
              <a:off x="2969023" y="5210369"/>
              <a:ext cx="1076089" cy="412336"/>
            </a:xfrm>
            <a:prstGeom prst="rect">
              <a:avLst/>
            </a:prstGeom>
            <a:solidFill>
              <a:srgbClr val="F7AE00"/>
            </a:solidFill>
            <a:ln w="15875"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b="1" dirty="0">
                  <a:solidFill>
                    <a:schemeClr val="bg1"/>
                  </a:solidFill>
                  <a:latin typeface="Calibri"/>
                  <a:ea typeface="Calibri"/>
                  <a:cs typeface="Calibri"/>
                  <a:sym typeface="Calibri"/>
                </a:rPr>
                <a:t>ALUMNO</a:t>
              </a:r>
              <a:endParaRPr lang="es-CL" sz="1800" b="1" dirty="0">
                <a:solidFill>
                  <a:schemeClr val="bg1"/>
                </a:solidFill>
                <a:latin typeface="Calibri"/>
                <a:ea typeface="Calibri"/>
                <a:cs typeface="Calibri"/>
                <a:sym typeface="Calibri"/>
              </a:endParaRPr>
            </a:p>
          </p:txBody>
        </p:sp>
        <p:sp>
          <p:nvSpPr>
            <p:cNvPr id="34" name="Google Shape;399;p27">
              <a:extLst>
                <a:ext uri="{FF2B5EF4-FFF2-40B4-BE49-F238E27FC236}">
                  <a16:creationId xmlns:a16="http://schemas.microsoft.com/office/drawing/2014/main" id="{C8C3BEFF-3780-24D7-6E6A-8596BC607EBF}"/>
                </a:ext>
              </a:extLst>
            </p:cNvPr>
            <p:cNvSpPr/>
            <p:nvPr/>
          </p:nvSpPr>
          <p:spPr>
            <a:xfrm>
              <a:off x="1117015" y="5203541"/>
              <a:ext cx="1417369" cy="412336"/>
            </a:xfrm>
            <a:prstGeom prst="rect">
              <a:avLst/>
            </a:prstGeom>
            <a:solidFill>
              <a:srgbClr val="F7AE00"/>
            </a:solidFill>
            <a:ln w="15875"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700" b="1" dirty="0">
                  <a:solidFill>
                    <a:schemeClr val="bg1"/>
                  </a:solidFill>
                  <a:latin typeface="Calibri"/>
                  <a:ea typeface="Calibri"/>
                  <a:cs typeface="Calibri"/>
                  <a:sym typeface="Calibri"/>
                </a:rPr>
                <a:t>TRABAJADOR</a:t>
              </a:r>
            </a:p>
          </p:txBody>
        </p:sp>
        <p:cxnSp>
          <p:nvCxnSpPr>
            <p:cNvPr id="35" name="Connector: Elbow 34">
              <a:extLst>
                <a:ext uri="{FF2B5EF4-FFF2-40B4-BE49-F238E27FC236}">
                  <a16:creationId xmlns:a16="http://schemas.microsoft.com/office/drawing/2014/main" id="{B8ADEF8F-8DF4-C6EF-2E4A-9FDDBD0ADC97}"/>
                </a:ext>
              </a:extLst>
            </p:cNvPr>
            <p:cNvCxnSpPr>
              <a:stCxn id="34" idx="0"/>
              <a:endCxn id="32" idx="2"/>
            </p:cNvCxnSpPr>
            <p:nvPr/>
          </p:nvCxnSpPr>
          <p:spPr>
            <a:xfrm rot="5400000" flipH="1" flipV="1">
              <a:off x="1850993" y="4431562"/>
              <a:ext cx="746687" cy="797273"/>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6F4961C4-3FC1-B0F2-86D9-B83AB503278E}"/>
                </a:ext>
              </a:extLst>
            </p:cNvPr>
            <p:cNvCxnSpPr>
              <a:cxnSpLocks/>
              <a:stCxn id="33" idx="0"/>
              <a:endCxn id="32" idx="2"/>
            </p:cNvCxnSpPr>
            <p:nvPr/>
          </p:nvCxnSpPr>
          <p:spPr>
            <a:xfrm rot="16200000" flipV="1">
              <a:off x="2688264" y="4391564"/>
              <a:ext cx="753515" cy="884095"/>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C5B2C9A-3080-7D04-4E1B-D8CA643F252E}"/>
                </a:ext>
              </a:extLst>
            </p:cNvPr>
            <p:cNvSpPr txBox="1"/>
            <p:nvPr/>
          </p:nvSpPr>
          <p:spPr>
            <a:xfrm>
              <a:off x="1798631" y="4535708"/>
              <a:ext cx="470000" cy="307777"/>
            </a:xfrm>
            <a:prstGeom prst="rect">
              <a:avLst/>
            </a:prstGeom>
            <a:noFill/>
          </p:spPr>
          <p:txBody>
            <a:bodyPr wrap="none" rtlCol="0">
              <a:spAutoFit/>
            </a:bodyPr>
            <a:lstStyle/>
            <a:p>
              <a:pPr algn="ctr"/>
              <a:r>
                <a:rPr lang="es-CL" sz="1400" dirty="0"/>
                <a:t>IS-A</a:t>
              </a:r>
            </a:p>
          </p:txBody>
        </p:sp>
        <p:sp>
          <p:nvSpPr>
            <p:cNvPr id="38" name="TextBox 37">
              <a:extLst>
                <a:ext uri="{FF2B5EF4-FFF2-40B4-BE49-F238E27FC236}">
                  <a16:creationId xmlns:a16="http://schemas.microsoft.com/office/drawing/2014/main" id="{2658A9F4-7FFD-DD53-416F-6F04CF0A9838}"/>
                </a:ext>
              </a:extLst>
            </p:cNvPr>
            <p:cNvSpPr txBox="1"/>
            <p:nvPr/>
          </p:nvSpPr>
          <p:spPr>
            <a:xfrm>
              <a:off x="3096657" y="4525834"/>
              <a:ext cx="470000" cy="307777"/>
            </a:xfrm>
            <a:prstGeom prst="rect">
              <a:avLst/>
            </a:prstGeom>
            <a:noFill/>
          </p:spPr>
          <p:txBody>
            <a:bodyPr wrap="none" rtlCol="0">
              <a:spAutoFit/>
            </a:bodyPr>
            <a:lstStyle/>
            <a:p>
              <a:pPr algn="ctr"/>
              <a:r>
                <a:rPr lang="es-CL" sz="1400" dirty="0"/>
                <a:t>IS-A</a:t>
              </a:r>
            </a:p>
          </p:txBody>
        </p:sp>
      </p:grpSp>
    </p:spTree>
    <p:extLst>
      <p:ext uri="{BB962C8B-B14F-4D97-AF65-F5344CB8AC3E}">
        <p14:creationId xmlns:p14="http://schemas.microsoft.com/office/powerpoint/2010/main" val="118068056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FF489-A7A9-3D87-5FDE-B2E47F595A91}"/>
              </a:ext>
            </a:extLst>
          </p:cNvPr>
          <p:cNvSpPr>
            <a:spLocks noGrp="1"/>
          </p:cNvSpPr>
          <p:nvPr>
            <p:ph type="title"/>
          </p:nvPr>
        </p:nvSpPr>
        <p:spPr/>
        <p:txBody>
          <a:bodyPr/>
          <a:lstStyle/>
          <a:p>
            <a:r>
              <a:rPr lang="es-CL" dirty="0"/>
              <a:t>Niveles de abstracción del Dato</a:t>
            </a:r>
          </a:p>
        </p:txBody>
      </p:sp>
      <p:sp>
        <p:nvSpPr>
          <p:cNvPr id="4" name="Slide Number Placeholder 3">
            <a:extLst>
              <a:ext uri="{FF2B5EF4-FFF2-40B4-BE49-F238E27FC236}">
                <a16:creationId xmlns:a16="http://schemas.microsoft.com/office/drawing/2014/main" id="{2C9CFE8A-F765-E40C-E1D8-C60AC22B782B}"/>
              </a:ext>
            </a:extLst>
          </p:cNvPr>
          <p:cNvSpPr>
            <a:spLocks noGrp="1"/>
          </p:cNvSpPr>
          <p:nvPr>
            <p:ph type="sldNum" sz="quarter" idx="12"/>
          </p:nvPr>
        </p:nvSpPr>
        <p:spPr/>
        <p:txBody>
          <a:bodyPr/>
          <a:lstStyle/>
          <a:p>
            <a:fld id="{53277F46-3D48-465E-89EF-2F849361E787}" type="slidenum">
              <a:rPr lang="es-CL" smtClean="0"/>
              <a:t>5</a:t>
            </a:fld>
            <a:endParaRPr lang="es-CL" dirty="0"/>
          </a:p>
        </p:txBody>
      </p:sp>
      <p:grpSp>
        <p:nvGrpSpPr>
          <p:cNvPr id="42" name="Group 41">
            <a:extLst>
              <a:ext uri="{FF2B5EF4-FFF2-40B4-BE49-F238E27FC236}">
                <a16:creationId xmlns:a16="http://schemas.microsoft.com/office/drawing/2014/main" id="{102941E5-C02E-48F8-8DF4-18B5959B77E7}"/>
              </a:ext>
            </a:extLst>
          </p:cNvPr>
          <p:cNvGrpSpPr/>
          <p:nvPr/>
        </p:nvGrpSpPr>
        <p:grpSpPr>
          <a:xfrm>
            <a:off x="2915052" y="1813959"/>
            <a:ext cx="6361895" cy="3947341"/>
            <a:chOff x="2886916" y="2090406"/>
            <a:chExt cx="6361895" cy="3947341"/>
          </a:xfrm>
        </p:grpSpPr>
        <p:grpSp>
          <p:nvGrpSpPr>
            <p:cNvPr id="5" name="Google Shape;134;p5">
              <a:extLst>
                <a:ext uri="{FF2B5EF4-FFF2-40B4-BE49-F238E27FC236}">
                  <a16:creationId xmlns:a16="http://schemas.microsoft.com/office/drawing/2014/main" id="{7503E064-F226-9E58-BA7D-9AE74E2D02EF}"/>
                </a:ext>
              </a:extLst>
            </p:cNvPr>
            <p:cNvGrpSpPr/>
            <p:nvPr/>
          </p:nvGrpSpPr>
          <p:grpSpPr>
            <a:xfrm>
              <a:off x="2886916" y="2090406"/>
              <a:ext cx="6361895" cy="3429840"/>
              <a:chOff x="2886916" y="2143125"/>
              <a:chExt cx="6361895" cy="3429840"/>
            </a:xfrm>
          </p:grpSpPr>
          <p:cxnSp>
            <p:nvCxnSpPr>
              <p:cNvPr id="6" name="Google Shape;135;p5">
                <a:extLst>
                  <a:ext uri="{FF2B5EF4-FFF2-40B4-BE49-F238E27FC236}">
                    <a16:creationId xmlns:a16="http://schemas.microsoft.com/office/drawing/2014/main" id="{2447A11B-005E-BEC1-FD26-126C524A252E}"/>
                  </a:ext>
                </a:extLst>
              </p:cNvPr>
              <p:cNvCxnSpPr/>
              <p:nvPr/>
            </p:nvCxnSpPr>
            <p:spPr>
              <a:xfrm rot="5400000">
                <a:off x="2781348" y="4392658"/>
                <a:ext cx="1071562" cy="3175"/>
              </a:xfrm>
              <a:prstGeom prst="straightConnector1">
                <a:avLst/>
              </a:prstGeom>
              <a:noFill/>
              <a:ln w="19050" cap="flat" cmpd="sng">
                <a:solidFill>
                  <a:srgbClr val="323F4F"/>
                </a:solidFill>
                <a:prstDash val="solid"/>
                <a:miter lim="800000"/>
                <a:headEnd type="none" w="sm" len="sm"/>
                <a:tailEnd type="triangle" w="med" len="med"/>
              </a:ln>
            </p:spPr>
          </p:cxnSp>
          <p:sp>
            <p:nvSpPr>
              <p:cNvPr id="7" name="Google Shape;136;p5">
                <a:extLst>
                  <a:ext uri="{FF2B5EF4-FFF2-40B4-BE49-F238E27FC236}">
                    <a16:creationId xmlns:a16="http://schemas.microsoft.com/office/drawing/2014/main" id="{B43B4342-6D4A-0A09-0ECC-346D1DF2793E}"/>
                  </a:ext>
                </a:extLst>
              </p:cNvPr>
              <p:cNvSpPr/>
              <p:nvPr/>
            </p:nvSpPr>
            <p:spPr>
              <a:xfrm>
                <a:off x="3029791" y="3215527"/>
                <a:ext cx="1428750" cy="642938"/>
              </a:xfrm>
              <a:prstGeom prst="roundRect">
                <a:avLst>
                  <a:gd name="adj" fmla="val 16667"/>
                </a:avLst>
              </a:prstGeom>
              <a:solidFill>
                <a:srgbClr val="D60019"/>
              </a:solidFill>
              <a:ln w="28575" cap="flat" cmpd="sng">
                <a:solidFill>
                  <a:srgbClr val="D6001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300" dirty="0">
                    <a:solidFill>
                      <a:srgbClr val="FFFFFF"/>
                    </a:solidFill>
                    <a:latin typeface="Calibri"/>
                    <a:ea typeface="Calibri"/>
                    <a:cs typeface="Calibri"/>
                    <a:sym typeface="Calibri"/>
                  </a:rPr>
                  <a:t>Tipo (Clase) de Entidad</a:t>
                </a:r>
                <a:endParaRPr dirty="0"/>
              </a:p>
            </p:txBody>
          </p:sp>
          <p:sp>
            <p:nvSpPr>
              <p:cNvPr id="8" name="Google Shape;137;p5">
                <a:extLst>
                  <a:ext uri="{FF2B5EF4-FFF2-40B4-BE49-F238E27FC236}">
                    <a16:creationId xmlns:a16="http://schemas.microsoft.com/office/drawing/2014/main" id="{2435AF1E-9E65-DA91-88FA-C974D54E2E1B}"/>
                  </a:ext>
                </a:extLst>
              </p:cNvPr>
              <p:cNvSpPr/>
              <p:nvPr/>
            </p:nvSpPr>
            <p:spPr>
              <a:xfrm>
                <a:off x="5387228" y="3215527"/>
                <a:ext cx="1428750" cy="642938"/>
              </a:xfrm>
              <a:prstGeom prst="roundRect">
                <a:avLst>
                  <a:gd name="adj" fmla="val 16667"/>
                </a:avLst>
              </a:prstGeom>
              <a:solidFill>
                <a:srgbClr val="F7AE00"/>
              </a:solidFill>
              <a:ln w="25400" cap="flat" cmpd="sng">
                <a:solidFill>
                  <a:srgbClr val="F7AE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300">
                    <a:solidFill>
                      <a:srgbClr val="FFFFFF"/>
                    </a:solidFill>
                    <a:latin typeface="Calibri"/>
                    <a:ea typeface="Calibri"/>
                    <a:cs typeface="Calibri"/>
                    <a:sym typeface="Calibri"/>
                  </a:rPr>
                  <a:t>Definición de Registro</a:t>
                </a:r>
                <a:endParaRPr/>
              </a:p>
            </p:txBody>
          </p:sp>
          <p:sp>
            <p:nvSpPr>
              <p:cNvPr id="9" name="Google Shape;138;p5">
                <a:extLst>
                  <a:ext uri="{FF2B5EF4-FFF2-40B4-BE49-F238E27FC236}">
                    <a16:creationId xmlns:a16="http://schemas.microsoft.com/office/drawing/2014/main" id="{ACD636C6-7927-45D3-1250-140A8B0B57FB}"/>
                  </a:ext>
                </a:extLst>
              </p:cNvPr>
              <p:cNvSpPr/>
              <p:nvPr/>
            </p:nvSpPr>
            <p:spPr>
              <a:xfrm>
                <a:off x="7673228" y="3215527"/>
                <a:ext cx="1428750" cy="642938"/>
              </a:xfrm>
              <a:prstGeom prst="roundRect">
                <a:avLst>
                  <a:gd name="adj" fmla="val 16667"/>
                </a:avLst>
              </a:prstGeom>
              <a:solidFill>
                <a:srgbClr val="008452"/>
              </a:solidFill>
              <a:ln w="25400" cap="flat" cmpd="sng">
                <a:solidFill>
                  <a:srgbClr val="0084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300">
                    <a:solidFill>
                      <a:srgbClr val="FFFFFF"/>
                    </a:solidFill>
                    <a:latin typeface="Calibri"/>
                    <a:ea typeface="Calibri"/>
                    <a:cs typeface="Calibri"/>
                    <a:sym typeface="Calibri"/>
                  </a:rPr>
                  <a:t>Ocurrencias de Registro</a:t>
                </a:r>
                <a:endParaRPr/>
              </a:p>
            </p:txBody>
          </p:sp>
          <p:sp>
            <p:nvSpPr>
              <p:cNvPr id="10" name="Google Shape;139;p5">
                <a:extLst>
                  <a:ext uri="{FF2B5EF4-FFF2-40B4-BE49-F238E27FC236}">
                    <a16:creationId xmlns:a16="http://schemas.microsoft.com/office/drawing/2014/main" id="{C5B261B4-B682-6912-2A44-1146452F490B}"/>
                  </a:ext>
                </a:extLst>
              </p:cNvPr>
              <p:cNvSpPr/>
              <p:nvPr/>
            </p:nvSpPr>
            <p:spPr>
              <a:xfrm>
                <a:off x="3029791" y="4930027"/>
                <a:ext cx="1428750" cy="642938"/>
              </a:xfrm>
              <a:prstGeom prst="roundRect">
                <a:avLst>
                  <a:gd name="adj" fmla="val 16667"/>
                </a:avLst>
              </a:prstGeom>
              <a:solidFill>
                <a:srgbClr val="D60019"/>
              </a:solidFill>
              <a:ln w="28575" cap="flat" cmpd="sng">
                <a:solidFill>
                  <a:srgbClr val="D6001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300">
                    <a:solidFill>
                      <a:srgbClr val="FFFFFF"/>
                    </a:solidFill>
                    <a:latin typeface="Calibri"/>
                    <a:ea typeface="Calibri"/>
                    <a:cs typeface="Calibri"/>
                    <a:sym typeface="Calibri"/>
                  </a:rPr>
                  <a:t>Atributos</a:t>
                </a:r>
                <a:endParaRPr/>
              </a:p>
            </p:txBody>
          </p:sp>
          <p:sp>
            <p:nvSpPr>
              <p:cNvPr id="11" name="Google Shape;140;p5">
                <a:extLst>
                  <a:ext uri="{FF2B5EF4-FFF2-40B4-BE49-F238E27FC236}">
                    <a16:creationId xmlns:a16="http://schemas.microsoft.com/office/drawing/2014/main" id="{0F0492E3-B3D3-0237-9636-A5C2E9E2A6CC}"/>
                  </a:ext>
                </a:extLst>
              </p:cNvPr>
              <p:cNvSpPr/>
              <p:nvPr/>
            </p:nvSpPr>
            <p:spPr>
              <a:xfrm>
                <a:off x="5387228" y="4930027"/>
                <a:ext cx="1428750" cy="642938"/>
              </a:xfrm>
              <a:prstGeom prst="roundRect">
                <a:avLst>
                  <a:gd name="adj" fmla="val 16667"/>
                </a:avLst>
              </a:prstGeom>
              <a:solidFill>
                <a:srgbClr val="F7AE00"/>
              </a:solidFill>
              <a:ln w="25400" cap="flat" cmpd="sng">
                <a:solidFill>
                  <a:srgbClr val="F7AE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300">
                    <a:solidFill>
                      <a:srgbClr val="FFFFFF"/>
                    </a:solidFill>
                    <a:latin typeface="Calibri"/>
                    <a:ea typeface="Calibri"/>
                    <a:cs typeface="Calibri"/>
                    <a:sym typeface="Calibri"/>
                  </a:rPr>
                  <a:t>Definición Ítems de Datos</a:t>
                </a:r>
                <a:endParaRPr/>
              </a:p>
            </p:txBody>
          </p:sp>
          <p:sp>
            <p:nvSpPr>
              <p:cNvPr id="12" name="Google Shape;141;p5">
                <a:extLst>
                  <a:ext uri="{FF2B5EF4-FFF2-40B4-BE49-F238E27FC236}">
                    <a16:creationId xmlns:a16="http://schemas.microsoft.com/office/drawing/2014/main" id="{CC56C2F1-B796-7973-40AB-66CB525EADC7}"/>
                  </a:ext>
                </a:extLst>
              </p:cNvPr>
              <p:cNvSpPr/>
              <p:nvPr/>
            </p:nvSpPr>
            <p:spPr>
              <a:xfrm>
                <a:off x="7673228" y="4930027"/>
                <a:ext cx="1428750" cy="642938"/>
              </a:xfrm>
              <a:prstGeom prst="roundRect">
                <a:avLst>
                  <a:gd name="adj" fmla="val 16667"/>
                </a:avLst>
              </a:prstGeom>
              <a:solidFill>
                <a:srgbClr val="008452"/>
              </a:solidFill>
              <a:ln w="25400" cap="flat" cmpd="sng">
                <a:solidFill>
                  <a:srgbClr val="0084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300">
                    <a:solidFill>
                      <a:srgbClr val="FFFFFF"/>
                    </a:solidFill>
                    <a:latin typeface="Calibri"/>
                    <a:ea typeface="Calibri"/>
                    <a:cs typeface="Calibri"/>
                    <a:sym typeface="Calibri"/>
                  </a:rPr>
                  <a:t>Ocurrencias de Ítems de Datos</a:t>
                </a:r>
                <a:endParaRPr/>
              </a:p>
            </p:txBody>
          </p:sp>
          <p:cxnSp>
            <p:nvCxnSpPr>
              <p:cNvPr id="13" name="Google Shape;142;p5">
                <a:extLst>
                  <a:ext uri="{FF2B5EF4-FFF2-40B4-BE49-F238E27FC236}">
                    <a16:creationId xmlns:a16="http://schemas.microsoft.com/office/drawing/2014/main" id="{6681EC77-A2E6-7457-C00F-ED30F408DE68}"/>
                  </a:ext>
                </a:extLst>
              </p:cNvPr>
              <p:cNvCxnSpPr/>
              <p:nvPr/>
            </p:nvCxnSpPr>
            <p:spPr>
              <a:xfrm rot="5400000">
                <a:off x="2995660" y="4392658"/>
                <a:ext cx="1071562" cy="3175"/>
              </a:xfrm>
              <a:prstGeom prst="straightConnector1">
                <a:avLst/>
              </a:prstGeom>
              <a:noFill/>
              <a:ln w="19050" cap="flat" cmpd="sng">
                <a:solidFill>
                  <a:srgbClr val="323F4F"/>
                </a:solidFill>
                <a:prstDash val="solid"/>
                <a:miter lim="800000"/>
                <a:headEnd type="none" w="sm" len="sm"/>
                <a:tailEnd type="triangle" w="med" len="med"/>
              </a:ln>
            </p:spPr>
          </p:cxnSp>
          <p:cxnSp>
            <p:nvCxnSpPr>
              <p:cNvPr id="14" name="Google Shape;143;p5">
                <a:extLst>
                  <a:ext uri="{FF2B5EF4-FFF2-40B4-BE49-F238E27FC236}">
                    <a16:creationId xmlns:a16="http://schemas.microsoft.com/office/drawing/2014/main" id="{5B8E4EFB-D343-06AF-7B44-7B0F285BEE21}"/>
                  </a:ext>
                </a:extLst>
              </p:cNvPr>
              <p:cNvCxnSpPr/>
              <p:nvPr/>
            </p:nvCxnSpPr>
            <p:spPr>
              <a:xfrm rot="5400000">
                <a:off x="3209973" y="4392658"/>
                <a:ext cx="1071562" cy="3175"/>
              </a:xfrm>
              <a:prstGeom prst="straightConnector1">
                <a:avLst/>
              </a:prstGeom>
              <a:noFill/>
              <a:ln w="19050" cap="flat" cmpd="sng">
                <a:solidFill>
                  <a:srgbClr val="323F4F"/>
                </a:solidFill>
                <a:prstDash val="solid"/>
                <a:miter lim="800000"/>
                <a:headEnd type="none" w="sm" len="sm"/>
                <a:tailEnd type="triangle" w="med" len="med"/>
              </a:ln>
            </p:spPr>
          </p:cxnSp>
          <p:cxnSp>
            <p:nvCxnSpPr>
              <p:cNvPr id="15" name="Google Shape;144;p5">
                <a:extLst>
                  <a:ext uri="{FF2B5EF4-FFF2-40B4-BE49-F238E27FC236}">
                    <a16:creationId xmlns:a16="http://schemas.microsoft.com/office/drawing/2014/main" id="{46D3CD11-26CA-B77A-3C69-336DA77F7D46}"/>
                  </a:ext>
                </a:extLst>
              </p:cNvPr>
              <p:cNvCxnSpPr/>
              <p:nvPr/>
            </p:nvCxnSpPr>
            <p:spPr>
              <a:xfrm rot="5400000">
                <a:off x="3424285" y="4392658"/>
                <a:ext cx="1071562" cy="3175"/>
              </a:xfrm>
              <a:prstGeom prst="straightConnector1">
                <a:avLst/>
              </a:prstGeom>
              <a:noFill/>
              <a:ln w="19050" cap="flat" cmpd="sng">
                <a:solidFill>
                  <a:srgbClr val="323F4F"/>
                </a:solidFill>
                <a:prstDash val="solid"/>
                <a:miter lim="800000"/>
                <a:headEnd type="none" w="sm" len="sm"/>
                <a:tailEnd type="triangle" w="med" len="med"/>
              </a:ln>
            </p:spPr>
          </p:cxnSp>
          <p:cxnSp>
            <p:nvCxnSpPr>
              <p:cNvPr id="16" name="Google Shape;145;p5">
                <a:extLst>
                  <a:ext uri="{FF2B5EF4-FFF2-40B4-BE49-F238E27FC236}">
                    <a16:creationId xmlns:a16="http://schemas.microsoft.com/office/drawing/2014/main" id="{698E758D-0DA5-33CB-C633-3BEC723C8C58}"/>
                  </a:ext>
                </a:extLst>
              </p:cNvPr>
              <p:cNvCxnSpPr/>
              <p:nvPr/>
            </p:nvCxnSpPr>
            <p:spPr>
              <a:xfrm rot="5400000">
                <a:off x="3638598" y="4392658"/>
                <a:ext cx="1071562" cy="3175"/>
              </a:xfrm>
              <a:prstGeom prst="straightConnector1">
                <a:avLst/>
              </a:prstGeom>
              <a:noFill/>
              <a:ln w="19050" cap="flat" cmpd="sng">
                <a:solidFill>
                  <a:srgbClr val="323F4F"/>
                </a:solidFill>
                <a:prstDash val="solid"/>
                <a:miter lim="800000"/>
                <a:headEnd type="none" w="sm" len="sm"/>
                <a:tailEnd type="triangle" w="med" len="med"/>
              </a:ln>
            </p:spPr>
          </p:cxnSp>
          <p:cxnSp>
            <p:nvCxnSpPr>
              <p:cNvPr id="17" name="Google Shape;146;p5">
                <a:extLst>
                  <a:ext uri="{FF2B5EF4-FFF2-40B4-BE49-F238E27FC236}">
                    <a16:creationId xmlns:a16="http://schemas.microsoft.com/office/drawing/2014/main" id="{127942CB-41E4-2571-7E62-35A688DCFA2F}"/>
                  </a:ext>
                </a:extLst>
              </p:cNvPr>
              <p:cNvCxnSpPr/>
              <p:nvPr/>
            </p:nvCxnSpPr>
            <p:spPr>
              <a:xfrm rot="5400000">
                <a:off x="5138785" y="4392658"/>
                <a:ext cx="1071562" cy="3175"/>
              </a:xfrm>
              <a:prstGeom prst="straightConnector1">
                <a:avLst/>
              </a:prstGeom>
              <a:noFill/>
              <a:ln w="19050" cap="flat" cmpd="sng">
                <a:solidFill>
                  <a:srgbClr val="323F4F"/>
                </a:solidFill>
                <a:prstDash val="solid"/>
                <a:miter lim="800000"/>
                <a:headEnd type="none" w="sm" len="sm"/>
                <a:tailEnd type="triangle" w="med" len="med"/>
              </a:ln>
            </p:spPr>
          </p:cxnSp>
          <p:cxnSp>
            <p:nvCxnSpPr>
              <p:cNvPr id="18" name="Google Shape;147;p5">
                <a:extLst>
                  <a:ext uri="{FF2B5EF4-FFF2-40B4-BE49-F238E27FC236}">
                    <a16:creationId xmlns:a16="http://schemas.microsoft.com/office/drawing/2014/main" id="{388FDB25-17CD-5F8C-C998-5E5469D0015E}"/>
                  </a:ext>
                </a:extLst>
              </p:cNvPr>
              <p:cNvCxnSpPr/>
              <p:nvPr/>
            </p:nvCxnSpPr>
            <p:spPr>
              <a:xfrm rot="5400000">
                <a:off x="5353098" y="4392658"/>
                <a:ext cx="1071562" cy="3175"/>
              </a:xfrm>
              <a:prstGeom prst="straightConnector1">
                <a:avLst/>
              </a:prstGeom>
              <a:noFill/>
              <a:ln w="19050" cap="flat" cmpd="sng">
                <a:solidFill>
                  <a:srgbClr val="323F4F"/>
                </a:solidFill>
                <a:prstDash val="solid"/>
                <a:miter lim="800000"/>
                <a:headEnd type="none" w="sm" len="sm"/>
                <a:tailEnd type="triangle" w="med" len="med"/>
              </a:ln>
            </p:spPr>
          </p:cxnSp>
          <p:cxnSp>
            <p:nvCxnSpPr>
              <p:cNvPr id="19" name="Google Shape;148;p5">
                <a:extLst>
                  <a:ext uri="{FF2B5EF4-FFF2-40B4-BE49-F238E27FC236}">
                    <a16:creationId xmlns:a16="http://schemas.microsoft.com/office/drawing/2014/main" id="{5467F9F5-9015-0D7D-5D33-13152E8FC1CB}"/>
                  </a:ext>
                </a:extLst>
              </p:cNvPr>
              <p:cNvCxnSpPr/>
              <p:nvPr/>
            </p:nvCxnSpPr>
            <p:spPr>
              <a:xfrm rot="5400000">
                <a:off x="5567410" y="4392658"/>
                <a:ext cx="1071562" cy="3175"/>
              </a:xfrm>
              <a:prstGeom prst="straightConnector1">
                <a:avLst/>
              </a:prstGeom>
              <a:noFill/>
              <a:ln w="19050" cap="flat" cmpd="sng">
                <a:solidFill>
                  <a:srgbClr val="323F4F"/>
                </a:solidFill>
                <a:prstDash val="solid"/>
                <a:miter lim="800000"/>
                <a:headEnd type="none" w="sm" len="sm"/>
                <a:tailEnd type="triangle" w="med" len="med"/>
              </a:ln>
            </p:spPr>
          </p:cxnSp>
          <p:cxnSp>
            <p:nvCxnSpPr>
              <p:cNvPr id="20" name="Google Shape;149;p5">
                <a:extLst>
                  <a:ext uri="{FF2B5EF4-FFF2-40B4-BE49-F238E27FC236}">
                    <a16:creationId xmlns:a16="http://schemas.microsoft.com/office/drawing/2014/main" id="{25F836C5-F0DB-0D69-5634-3F7C83C6D24F}"/>
                  </a:ext>
                </a:extLst>
              </p:cNvPr>
              <p:cNvCxnSpPr/>
              <p:nvPr/>
            </p:nvCxnSpPr>
            <p:spPr>
              <a:xfrm rot="5400000">
                <a:off x="5781723" y="4392658"/>
                <a:ext cx="1071562" cy="3175"/>
              </a:xfrm>
              <a:prstGeom prst="straightConnector1">
                <a:avLst/>
              </a:prstGeom>
              <a:noFill/>
              <a:ln w="19050" cap="flat" cmpd="sng">
                <a:solidFill>
                  <a:srgbClr val="323F4F"/>
                </a:solidFill>
                <a:prstDash val="solid"/>
                <a:miter lim="800000"/>
                <a:headEnd type="none" w="sm" len="sm"/>
                <a:tailEnd type="triangle" w="med" len="med"/>
              </a:ln>
            </p:spPr>
          </p:cxnSp>
          <p:cxnSp>
            <p:nvCxnSpPr>
              <p:cNvPr id="21" name="Google Shape;150;p5">
                <a:extLst>
                  <a:ext uri="{FF2B5EF4-FFF2-40B4-BE49-F238E27FC236}">
                    <a16:creationId xmlns:a16="http://schemas.microsoft.com/office/drawing/2014/main" id="{7AE51639-96D7-96E2-1F29-EBB52A0D80AA}"/>
                  </a:ext>
                </a:extLst>
              </p:cNvPr>
              <p:cNvCxnSpPr/>
              <p:nvPr/>
            </p:nvCxnSpPr>
            <p:spPr>
              <a:xfrm rot="5400000">
                <a:off x="5996035" y="4392658"/>
                <a:ext cx="1071562" cy="3175"/>
              </a:xfrm>
              <a:prstGeom prst="straightConnector1">
                <a:avLst/>
              </a:prstGeom>
              <a:noFill/>
              <a:ln w="19050" cap="flat" cmpd="sng">
                <a:solidFill>
                  <a:srgbClr val="323F4F"/>
                </a:solidFill>
                <a:prstDash val="solid"/>
                <a:miter lim="800000"/>
                <a:headEnd type="none" w="sm" len="sm"/>
                <a:tailEnd type="triangle" w="med" len="med"/>
              </a:ln>
            </p:spPr>
          </p:cxnSp>
          <p:cxnSp>
            <p:nvCxnSpPr>
              <p:cNvPr id="22" name="Google Shape;151;p5">
                <a:extLst>
                  <a:ext uri="{FF2B5EF4-FFF2-40B4-BE49-F238E27FC236}">
                    <a16:creationId xmlns:a16="http://schemas.microsoft.com/office/drawing/2014/main" id="{97A0A609-4A5D-E65C-7244-2A0972419FE0}"/>
                  </a:ext>
                </a:extLst>
              </p:cNvPr>
              <p:cNvCxnSpPr/>
              <p:nvPr/>
            </p:nvCxnSpPr>
            <p:spPr>
              <a:xfrm rot="5400000">
                <a:off x="7424785" y="4392658"/>
                <a:ext cx="1071562" cy="3175"/>
              </a:xfrm>
              <a:prstGeom prst="straightConnector1">
                <a:avLst/>
              </a:prstGeom>
              <a:noFill/>
              <a:ln w="19050" cap="flat" cmpd="sng">
                <a:solidFill>
                  <a:srgbClr val="323F4F"/>
                </a:solidFill>
                <a:prstDash val="solid"/>
                <a:miter lim="800000"/>
                <a:headEnd type="none" w="sm" len="sm"/>
                <a:tailEnd type="triangle" w="med" len="med"/>
              </a:ln>
            </p:spPr>
          </p:cxnSp>
          <p:cxnSp>
            <p:nvCxnSpPr>
              <p:cNvPr id="23" name="Google Shape;152;p5">
                <a:extLst>
                  <a:ext uri="{FF2B5EF4-FFF2-40B4-BE49-F238E27FC236}">
                    <a16:creationId xmlns:a16="http://schemas.microsoft.com/office/drawing/2014/main" id="{F674A62C-8CCB-A7F5-6268-8423745B5E6E}"/>
                  </a:ext>
                </a:extLst>
              </p:cNvPr>
              <p:cNvCxnSpPr/>
              <p:nvPr/>
            </p:nvCxnSpPr>
            <p:spPr>
              <a:xfrm rot="5400000">
                <a:off x="7639098" y="4392658"/>
                <a:ext cx="1071562" cy="3175"/>
              </a:xfrm>
              <a:prstGeom prst="straightConnector1">
                <a:avLst/>
              </a:prstGeom>
              <a:noFill/>
              <a:ln w="19050" cap="flat" cmpd="sng">
                <a:solidFill>
                  <a:srgbClr val="323F4F"/>
                </a:solidFill>
                <a:prstDash val="solid"/>
                <a:miter lim="800000"/>
                <a:headEnd type="none" w="sm" len="sm"/>
                <a:tailEnd type="triangle" w="med" len="med"/>
              </a:ln>
            </p:spPr>
          </p:cxnSp>
          <p:cxnSp>
            <p:nvCxnSpPr>
              <p:cNvPr id="24" name="Google Shape;153;p5">
                <a:extLst>
                  <a:ext uri="{FF2B5EF4-FFF2-40B4-BE49-F238E27FC236}">
                    <a16:creationId xmlns:a16="http://schemas.microsoft.com/office/drawing/2014/main" id="{FC724A43-D37A-B700-A49F-6DE0FE72CF4A}"/>
                  </a:ext>
                </a:extLst>
              </p:cNvPr>
              <p:cNvCxnSpPr/>
              <p:nvPr/>
            </p:nvCxnSpPr>
            <p:spPr>
              <a:xfrm rot="5400000">
                <a:off x="7853410" y="4392658"/>
                <a:ext cx="1071562" cy="3175"/>
              </a:xfrm>
              <a:prstGeom prst="straightConnector1">
                <a:avLst/>
              </a:prstGeom>
              <a:noFill/>
              <a:ln w="19050" cap="flat" cmpd="sng">
                <a:solidFill>
                  <a:srgbClr val="323F4F"/>
                </a:solidFill>
                <a:prstDash val="solid"/>
                <a:miter lim="800000"/>
                <a:headEnd type="none" w="sm" len="sm"/>
                <a:tailEnd type="triangle" w="med" len="med"/>
              </a:ln>
            </p:spPr>
          </p:cxnSp>
          <p:cxnSp>
            <p:nvCxnSpPr>
              <p:cNvPr id="25" name="Google Shape;154;p5">
                <a:extLst>
                  <a:ext uri="{FF2B5EF4-FFF2-40B4-BE49-F238E27FC236}">
                    <a16:creationId xmlns:a16="http://schemas.microsoft.com/office/drawing/2014/main" id="{FFBC35AF-8C82-7B52-5E6C-FD18BF2BB914}"/>
                  </a:ext>
                </a:extLst>
              </p:cNvPr>
              <p:cNvCxnSpPr/>
              <p:nvPr/>
            </p:nvCxnSpPr>
            <p:spPr>
              <a:xfrm rot="5400000">
                <a:off x="8067723" y="4392658"/>
                <a:ext cx="1071562" cy="3175"/>
              </a:xfrm>
              <a:prstGeom prst="straightConnector1">
                <a:avLst/>
              </a:prstGeom>
              <a:noFill/>
              <a:ln w="19050" cap="flat" cmpd="sng">
                <a:solidFill>
                  <a:srgbClr val="323F4F"/>
                </a:solidFill>
                <a:prstDash val="solid"/>
                <a:miter lim="800000"/>
                <a:headEnd type="none" w="sm" len="sm"/>
                <a:tailEnd type="triangle" w="med" len="med"/>
              </a:ln>
            </p:spPr>
          </p:cxnSp>
          <p:cxnSp>
            <p:nvCxnSpPr>
              <p:cNvPr id="26" name="Google Shape;155;p5">
                <a:extLst>
                  <a:ext uri="{FF2B5EF4-FFF2-40B4-BE49-F238E27FC236}">
                    <a16:creationId xmlns:a16="http://schemas.microsoft.com/office/drawing/2014/main" id="{06F862AA-121D-DDE8-D450-3EF599C8E196}"/>
                  </a:ext>
                </a:extLst>
              </p:cNvPr>
              <p:cNvCxnSpPr/>
              <p:nvPr/>
            </p:nvCxnSpPr>
            <p:spPr>
              <a:xfrm rot="5400000">
                <a:off x="8282035" y="4392658"/>
                <a:ext cx="1071562" cy="3175"/>
              </a:xfrm>
              <a:prstGeom prst="straightConnector1">
                <a:avLst/>
              </a:prstGeom>
              <a:noFill/>
              <a:ln w="19050" cap="flat" cmpd="sng">
                <a:solidFill>
                  <a:srgbClr val="323F4F"/>
                </a:solidFill>
                <a:prstDash val="solid"/>
                <a:miter lim="800000"/>
                <a:headEnd type="none" w="sm" len="sm"/>
                <a:tailEnd type="triangle" w="med" len="med"/>
              </a:ln>
            </p:spPr>
          </p:cxnSp>
          <p:cxnSp>
            <p:nvCxnSpPr>
              <p:cNvPr id="27" name="Google Shape;156;p5">
                <a:extLst>
                  <a:ext uri="{FF2B5EF4-FFF2-40B4-BE49-F238E27FC236}">
                    <a16:creationId xmlns:a16="http://schemas.microsoft.com/office/drawing/2014/main" id="{FED21009-AA24-51F9-07EE-3290A82D1EC3}"/>
                  </a:ext>
                </a:extLst>
              </p:cNvPr>
              <p:cNvCxnSpPr>
                <a:stCxn id="10" idx="3"/>
                <a:endCxn id="11" idx="1"/>
              </p:cNvCxnSpPr>
              <p:nvPr/>
            </p:nvCxnSpPr>
            <p:spPr>
              <a:xfrm>
                <a:off x="4458541" y="5251496"/>
                <a:ext cx="928800" cy="0"/>
              </a:xfrm>
              <a:prstGeom prst="straightConnector1">
                <a:avLst/>
              </a:prstGeom>
              <a:noFill/>
              <a:ln w="19050" cap="flat" cmpd="sng">
                <a:solidFill>
                  <a:srgbClr val="323F4F"/>
                </a:solidFill>
                <a:prstDash val="solid"/>
                <a:miter lim="800000"/>
                <a:headEnd type="none" w="sm" len="sm"/>
                <a:tailEnd type="triangle" w="med" len="med"/>
              </a:ln>
            </p:spPr>
          </p:cxnSp>
          <p:cxnSp>
            <p:nvCxnSpPr>
              <p:cNvPr id="28" name="Google Shape;157;p5">
                <a:extLst>
                  <a:ext uri="{FF2B5EF4-FFF2-40B4-BE49-F238E27FC236}">
                    <a16:creationId xmlns:a16="http://schemas.microsoft.com/office/drawing/2014/main" id="{6DC57F01-58B9-DFC4-0B6B-6FD00BFC2B05}"/>
                  </a:ext>
                </a:extLst>
              </p:cNvPr>
              <p:cNvCxnSpPr>
                <a:stCxn id="11" idx="3"/>
                <a:endCxn id="12" idx="1"/>
              </p:cNvCxnSpPr>
              <p:nvPr/>
            </p:nvCxnSpPr>
            <p:spPr>
              <a:xfrm>
                <a:off x="6815978" y="5251496"/>
                <a:ext cx="857400" cy="0"/>
              </a:xfrm>
              <a:prstGeom prst="straightConnector1">
                <a:avLst/>
              </a:prstGeom>
              <a:noFill/>
              <a:ln w="19050" cap="flat" cmpd="sng">
                <a:solidFill>
                  <a:srgbClr val="323F4F"/>
                </a:solidFill>
                <a:prstDash val="solid"/>
                <a:miter lim="800000"/>
                <a:headEnd type="none" w="sm" len="sm"/>
                <a:tailEnd type="triangle" w="med" len="med"/>
              </a:ln>
            </p:spPr>
          </p:cxnSp>
          <p:cxnSp>
            <p:nvCxnSpPr>
              <p:cNvPr id="29" name="Google Shape;158;p5">
                <a:extLst>
                  <a:ext uri="{FF2B5EF4-FFF2-40B4-BE49-F238E27FC236}">
                    <a16:creationId xmlns:a16="http://schemas.microsoft.com/office/drawing/2014/main" id="{5290180D-BF80-FC3E-DFBA-2250EF2842FB}"/>
                  </a:ext>
                </a:extLst>
              </p:cNvPr>
              <p:cNvCxnSpPr>
                <a:stCxn id="7" idx="3"/>
                <a:endCxn id="8" idx="1"/>
              </p:cNvCxnSpPr>
              <p:nvPr/>
            </p:nvCxnSpPr>
            <p:spPr>
              <a:xfrm>
                <a:off x="4458541" y="3536996"/>
                <a:ext cx="928800" cy="0"/>
              </a:xfrm>
              <a:prstGeom prst="straightConnector1">
                <a:avLst/>
              </a:prstGeom>
              <a:noFill/>
              <a:ln w="19050" cap="flat" cmpd="sng">
                <a:solidFill>
                  <a:srgbClr val="323F4F"/>
                </a:solidFill>
                <a:prstDash val="solid"/>
                <a:miter lim="800000"/>
                <a:headEnd type="none" w="sm" len="sm"/>
                <a:tailEnd type="triangle" w="med" len="med"/>
              </a:ln>
            </p:spPr>
          </p:cxnSp>
          <p:cxnSp>
            <p:nvCxnSpPr>
              <p:cNvPr id="30" name="Google Shape;159;p5">
                <a:extLst>
                  <a:ext uri="{FF2B5EF4-FFF2-40B4-BE49-F238E27FC236}">
                    <a16:creationId xmlns:a16="http://schemas.microsoft.com/office/drawing/2014/main" id="{979FB47B-4E7F-0CFF-116C-DF5A09ADC1B2}"/>
                  </a:ext>
                </a:extLst>
              </p:cNvPr>
              <p:cNvCxnSpPr>
                <a:stCxn id="8" idx="3"/>
                <a:endCxn id="9" idx="1"/>
              </p:cNvCxnSpPr>
              <p:nvPr/>
            </p:nvCxnSpPr>
            <p:spPr>
              <a:xfrm>
                <a:off x="6815978" y="3536996"/>
                <a:ext cx="857400" cy="0"/>
              </a:xfrm>
              <a:prstGeom prst="straightConnector1">
                <a:avLst/>
              </a:prstGeom>
              <a:noFill/>
              <a:ln w="19050" cap="flat" cmpd="sng">
                <a:solidFill>
                  <a:srgbClr val="323F4F"/>
                </a:solidFill>
                <a:prstDash val="solid"/>
                <a:miter lim="800000"/>
                <a:headEnd type="none" w="sm" len="sm"/>
                <a:tailEnd type="triangle" w="med" len="med"/>
              </a:ln>
            </p:spPr>
          </p:cxnSp>
          <p:sp>
            <p:nvSpPr>
              <p:cNvPr id="31" name="Google Shape;160;p5">
                <a:extLst>
                  <a:ext uri="{FF2B5EF4-FFF2-40B4-BE49-F238E27FC236}">
                    <a16:creationId xmlns:a16="http://schemas.microsoft.com/office/drawing/2014/main" id="{20C7536F-2FE7-2645-C390-73CC1877A835}"/>
                  </a:ext>
                </a:extLst>
              </p:cNvPr>
              <p:cNvSpPr txBox="1"/>
              <p:nvPr/>
            </p:nvSpPr>
            <p:spPr>
              <a:xfrm>
                <a:off x="3029791" y="2143125"/>
                <a:ext cx="1428750" cy="3079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L" sz="1400" b="1">
                    <a:ea typeface="Arial"/>
                    <a:cs typeface="Arial"/>
                    <a:sym typeface="Arial"/>
                  </a:rPr>
                  <a:t>Realidad</a:t>
                </a:r>
                <a:endParaRPr/>
              </a:p>
            </p:txBody>
          </p:sp>
          <p:sp>
            <p:nvSpPr>
              <p:cNvPr id="32" name="Google Shape;161;p5">
                <a:extLst>
                  <a:ext uri="{FF2B5EF4-FFF2-40B4-BE49-F238E27FC236}">
                    <a16:creationId xmlns:a16="http://schemas.microsoft.com/office/drawing/2014/main" id="{7DFBA015-CD01-CFED-1E49-CFF3D9305016}"/>
                  </a:ext>
                </a:extLst>
              </p:cNvPr>
              <p:cNvSpPr txBox="1"/>
              <p:nvPr/>
            </p:nvSpPr>
            <p:spPr>
              <a:xfrm>
                <a:off x="5353191" y="2420018"/>
                <a:ext cx="1428750"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L" sz="1200" b="1">
                    <a:ea typeface="Calibri"/>
                    <a:cs typeface="Calibri"/>
                    <a:sym typeface="Calibri"/>
                  </a:rPr>
                  <a:t>Metadatos</a:t>
                </a:r>
                <a:endParaRPr/>
              </a:p>
            </p:txBody>
          </p:sp>
          <p:sp>
            <p:nvSpPr>
              <p:cNvPr id="33" name="Google Shape;162;p5">
                <a:extLst>
                  <a:ext uri="{FF2B5EF4-FFF2-40B4-BE49-F238E27FC236}">
                    <a16:creationId xmlns:a16="http://schemas.microsoft.com/office/drawing/2014/main" id="{E6A453E7-05B9-AC24-3A68-2879AA83228F}"/>
                  </a:ext>
                </a:extLst>
              </p:cNvPr>
              <p:cNvSpPr txBox="1"/>
              <p:nvPr/>
            </p:nvSpPr>
            <p:spPr>
              <a:xfrm>
                <a:off x="7589780" y="2435695"/>
                <a:ext cx="1659031"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L" sz="1200" b="1">
                    <a:ea typeface="Calibri"/>
                    <a:cs typeface="Calibri"/>
                    <a:sym typeface="Calibri"/>
                  </a:rPr>
                  <a:t>Datos (o valores)</a:t>
                </a:r>
                <a:endParaRPr/>
              </a:p>
            </p:txBody>
          </p:sp>
          <p:sp>
            <p:nvSpPr>
              <p:cNvPr id="34" name="Google Shape;163;p5">
                <a:extLst>
                  <a:ext uri="{FF2B5EF4-FFF2-40B4-BE49-F238E27FC236}">
                    <a16:creationId xmlns:a16="http://schemas.microsoft.com/office/drawing/2014/main" id="{F449862D-1B7B-5233-7D74-0A4426F99250}"/>
                  </a:ext>
                </a:extLst>
              </p:cNvPr>
              <p:cNvSpPr txBox="1"/>
              <p:nvPr/>
            </p:nvSpPr>
            <p:spPr>
              <a:xfrm>
                <a:off x="5125361" y="2143323"/>
                <a:ext cx="2060902"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L" sz="1400" b="1">
                    <a:ea typeface="Arial"/>
                    <a:cs typeface="Arial"/>
                    <a:sym typeface="Arial"/>
                  </a:rPr>
                  <a:t>Diccionario de Datos</a:t>
                </a:r>
                <a:endParaRPr/>
              </a:p>
            </p:txBody>
          </p:sp>
          <p:sp>
            <p:nvSpPr>
              <p:cNvPr id="35" name="Google Shape;164;p5">
                <a:extLst>
                  <a:ext uri="{FF2B5EF4-FFF2-40B4-BE49-F238E27FC236}">
                    <a16:creationId xmlns:a16="http://schemas.microsoft.com/office/drawing/2014/main" id="{D4014683-EF1E-4D12-391C-B14D210B93A7}"/>
                  </a:ext>
                </a:extLst>
              </p:cNvPr>
              <p:cNvSpPr txBox="1"/>
              <p:nvPr/>
            </p:nvSpPr>
            <p:spPr>
              <a:xfrm>
                <a:off x="7673228" y="2143125"/>
                <a:ext cx="1428750" cy="3079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L" sz="1400" b="1">
                    <a:ea typeface="Arial"/>
                    <a:cs typeface="Arial"/>
                    <a:sym typeface="Arial"/>
                  </a:rPr>
                  <a:t>Base de Datos</a:t>
                </a:r>
                <a:endParaRPr/>
              </a:p>
            </p:txBody>
          </p:sp>
          <p:sp>
            <p:nvSpPr>
              <p:cNvPr id="36" name="Google Shape;165;p5">
                <a:extLst>
                  <a:ext uri="{FF2B5EF4-FFF2-40B4-BE49-F238E27FC236}">
                    <a16:creationId xmlns:a16="http://schemas.microsoft.com/office/drawing/2014/main" id="{AB8F500E-5E5E-BEC0-F5E7-2F2A3C15C5C5}"/>
                  </a:ext>
                </a:extLst>
              </p:cNvPr>
              <p:cNvSpPr txBox="1"/>
              <p:nvPr/>
            </p:nvSpPr>
            <p:spPr>
              <a:xfrm>
                <a:off x="2886916" y="2391617"/>
                <a:ext cx="171450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L" sz="1200" b="1" dirty="0">
                    <a:ea typeface="Calibri"/>
                    <a:cs typeface="Calibri"/>
                    <a:sym typeface="Calibri"/>
                  </a:rPr>
                  <a:t>Personas, objetos, lugares y eventos</a:t>
                </a:r>
                <a:endParaRPr dirty="0"/>
              </a:p>
            </p:txBody>
          </p:sp>
        </p:grpSp>
        <p:grpSp>
          <p:nvGrpSpPr>
            <p:cNvPr id="38" name="Google Shape;124;p4">
              <a:extLst>
                <a:ext uri="{FF2B5EF4-FFF2-40B4-BE49-F238E27FC236}">
                  <a16:creationId xmlns:a16="http://schemas.microsoft.com/office/drawing/2014/main" id="{AEEACB34-C647-B969-4A1A-C81D211E9B9B}"/>
                </a:ext>
              </a:extLst>
            </p:cNvPr>
            <p:cNvGrpSpPr/>
            <p:nvPr/>
          </p:nvGrpSpPr>
          <p:grpSpPr>
            <a:xfrm>
              <a:off x="3188951" y="5697009"/>
              <a:ext cx="5940707" cy="340738"/>
              <a:chOff x="3188615" y="5443121"/>
              <a:chExt cx="5410182" cy="340738"/>
            </a:xfrm>
          </p:grpSpPr>
          <p:sp>
            <p:nvSpPr>
              <p:cNvPr id="39" name="Google Shape;125;p4">
                <a:extLst>
                  <a:ext uri="{FF2B5EF4-FFF2-40B4-BE49-F238E27FC236}">
                    <a16:creationId xmlns:a16="http://schemas.microsoft.com/office/drawing/2014/main" id="{DAE44983-1B76-A117-81D1-69FF393FB543}"/>
                  </a:ext>
                </a:extLst>
              </p:cNvPr>
              <p:cNvSpPr txBox="1"/>
              <p:nvPr/>
            </p:nvSpPr>
            <p:spPr>
              <a:xfrm>
                <a:off x="3188615" y="5445305"/>
                <a:ext cx="1011264"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L" sz="1600" b="1" i="0" u="none" strike="noStrike" cap="none" dirty="0">
                    <a:solidFill>
                      <a:srgbClr val="F7AE00"/>
                    </a:solidFill>
                    <a:latin typeface="Calibri"/>
                    <a:ea typeface="Calibri"/>
                    <a:cs typeface="Calibri"/>
                    <a:sym typeface="Calibri"/>
                  </a:rPr>
                  <a:t>+</a:t>
                </a:r>
                <a:r>
                  <a:rPr lang="es-CL" sz="1600" b="0" i="0" u="none" strike="noStrike" cap="none" dirty="0">
                    <a:solidFill>
                      <a:srgbClr val="7F7F7F"/>
                    </a:solidFill>
                    <a:latin typeface="Calibri"/>
                    <a:ea typeface="Calibri"/>
                    <a:cs typeface="Calibri"/>
                    <a:sym typeface="Calibri"/>
                  </a:rPr>
                  <a:t> </a:t>
                </a:r>
                <a:r>
                  <a:rPr lang="es-CL" sz="1600" b="0" i="0" u="none" strike="noStrike" cap="none" dirty="0">
                    <a:latin typeface="Calibri"/>
                    <a:ea typeface="Calibri"/>
                    <a:cs typeface="Calibri"/>
                    <a:sym typeface="Calibri"/>
                  </a:rPr>
                  <a:t>abstracto</a:t>
                </a:r>
                <a:endParaRPr dirty="0"/>
              </a:p>
            </p:txBody>
          </p:sp>
          <p:sp>
            <p:nvSpPr>
              <p:cNvPr id="40" name="Google Shape;126;p4">
                <a:extLst>
                  <a:ext uri="{FF2B5EF4-FFF2-40B4-BE49-F238E27FC236}">
                    <a16:creationId xmlns:a16="http://schemas.microsoft.com/office/drawing/2014/main" id="{C1FA2B5D-E5BC-628B-29A5-26E89492488C}"/>
                  </a:ext>
                </a:extLst>
              </p:cNvPr>
              <p:cNvSpPr txBox="1"/>
              <p:nvPr/>
            </p:nvSpPr>
            <p:spPr>
              <a:xfrm>
                <a:off x="7304946" y="5443121"/>
                <a:ext cx="1293851"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L" sz="1600" b="1" dirty="0">
                    <a:solidFill>
                      <a:srgbClr val="F7AE00"/>
                    </a:solidFill>
                    <a:latin typeface="Calibri"/>
                    <a:ea typeface="Calibri"/>
                    <a:cs typeface="Calibri"/>
                    <a:sym typeface="Calibri"/>
                  </a:rPr>
                  <a:t>-</a:t>
                </a:r>
                <a:r>
                  <a:rPr lang="es-CL" sz="1600" b="1" dirty="0">
                    <a:solidFill>
                      <a:schemeClr val="accent2"/>
                    </a:solidFill>
                    <a:latin typeface="Calibri"/>
                    <a:ea typeface="Calibri"/>
                    <a:cs typeface="Calibri"/>
                    <a:sym typeface="Calibri"/>
                  </a:rPr>
                  <a:t> </a:t>
                </a:r>
                <a:r>
                  <a:rPr lang="es-CL" sz="1600" dirty="0">
                    <a:latin typeface="Calibri"/>
                    <a:ea typeface="Calibri"/>
                    <a:cs typeface="Calibri"/>
                    <a:sym typeface="Calibri"/>
                  </a:rPr>
                  <a:t>abstracto</a:t>
                </a:r>
                <a:endParaRPr dirty="0"/>
              </a:p>
            </p:txBody>
          </p:sp>
          <p:cxnSp>
            <p:nvCxnSpPr>
              <p:cNvPr id="41" name="Google Shape;127;p4">
                <a:extLst>
                  <a:ext uri="{FF2B5EF4-FFF2-40B4-BE49-F238E27FC236}">
                    <a16:creationId xmlns:a16="http://schemas.microsoft.com/office/drawing/2014/main" id="{137B85FB-B19F-B7E2-7EBD-EC6895D52750}"/>
                  </a:ext>
                </a:extLst>
              </p:cNvPr>
              <p:cNvCxnSpPr>
                <a:cxnSpLocks/>
              </p:cNvCxnSpPr>
              <p:nvPr/>
            </p:nvCxnSpPr>
            <p:spPr>
              <a:xfrm>
                <a:off x="4474943" y="5614582"/>
                <a:ext cx="2797488" cy="0"/>
              </a:xfrm>
              <a:prstGeom prst="straightConnector1">
                <a:avLst/>
              </a:prstGeom>
              <a:noFill/>
              <a:ln w="25400" cap="flat" cmpd="sng">
                <a:solidFill>
                  <a:schemeClr val="tx1"/>
                </a:solidFill>
                <a:prstDash val="dash"/>
                <a:miter lim="800000"/>
                <a:headEnd type="none" w="sm" len="sm"/>
                <a:tailEnd type="triangle" w="med" len="med"/>
              </a:ln>
            </p:spPr>
          </p:cxnSp>
        </p:grpSp>
      </p:grpSp>
    </p:spTree>
    <p:extLst>
      <p:ext uri="{BB962C8B-B14F-4D97-AF65-F5344CB8AC3E}">
        <p14:creationId xmlns:p14="http://schemas.microsoft.com/office/powerpoint/2010/main" val="344802533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75BA4-A9A5-8C13-3F52-85EC09EDB35B}"/>
              </a:ext>
            </a:extLst>
          </p:cNvPr>
          <p:cNvSpPr>
            <a:spLocks noGrp="1"/>
          </p:cNvSpPr>
          <p:nvPr>
            <p:ph type="title"/>
          </p:nvPr>
        </p:nvSpPr>
        <p:spPr/>
        <p:txBody>
          <a:bodyPr/>
          <a:lstStyle/>
          <a:p>
            <a:r>
              <a:rPr lang="es-CL" dirty="0"/>
              <a:t>Semántica de los Datos</a:t>
            </a:r>
            <a:br>
              <a:rPr lang="es-CL" dirty="0"/>
            </a:br>
            <a:r>
              <a:rPr lang="es-CL" sz="2800" dirty="0">
                <a:solidFill>
                  <a:srgbClr val="004B85"/>
                </a:solidFill>
              </a:rPr>
              <a:t>VII. Categorización (Herencia selectiva)</a:t>
            </a:r>
          </a:p>
        </p:txBody>
      </p:sp>
      <p:sp>
        <p:nvSpPr>
          <p:cNvPr id="3" name="Content Placeholder 2">
            <a:extLst>
              <a:ext uri="{FF2B5EF4-FFF2-40B4-BE49-F238E27FC236}">
                <a16:creationId xmlns:a16="http://schemas.microsoft.com/office/drawing/2014/main" id="{CCA5B4BD-9A10-1AF9-C7EF-5993C85A6331}"/>
              </a:ext>
            </a:extLst>
          </p:cNvPr>
          <p:cNvSpPr>
            <a:spLocks noGrp="1"/>
          </p:cNvSpPr>
          <p:nvPr>
            <p:ph idx="1"/>
          </p:nvPr>
        </p:nvSpPr>
        <p:spPr/>
        <p:txBody>
          <a:bodyPr/>
          <a:lstStyle/>
          <a:p>
            <a:r>
              <a:rPr lang="es-ES" dirty="0"/>
              <a:t>Modela una relación de superclase – subclase, donde las superclases tienen diferentes atributos (incluso pueden tener diferente identificador).</a:t>
            </a:r>
          </a:p>
          <a:p>
            <a:r>
              <a:rPr lang="es-ES" dirty="0"/>
              <a:t>Se le llama Categoría a la subclase.</a:t>
            </a:r>
          </a:p>
        </p:txBody>
      </p:sp>
      <p:sp>
        <p:nvSpPr>
          <p:cNvPr id="4" name="Slide Number Placeholder 3">
            <a:extLst>
              <a:ext uri="{FF2B5EF4-FFF2-40B4-BE49-F238E27FC236}">
                <a16:creationId xmlns:a16="http://schemas.microsoft.com/office/drawing/2014/main" id="{9D9A6B28-DBD7-896F-22D4-0313DBCA3CBD}"/>
              </a:ext>
            </a:extLst>
          </p:cNvPr>
          <p:cNvSpPr>
            <a:spLocks noGrp="1"/>
          </p:cNvSpPr>
          <p:nvPr>
            <p:ph type="sldNum" sz="quarter" idx="12"/>
          </p:nvPr>
        </p:nvSpPr>
        <p:spPr/>
        <p:txBody>
          <a:bodyPr/>
          <a:lstStyle/>
          <a:p>
            <a:fld id="{53277F46-3D48-465E-89EF-2F849361E787}" type="slidenum">
              <a:rPr lang="es-CL" smtClean="0"/>
              <a:t>50</a:t>
            </a:fld>
            <a:endParaRPr lang="es-CL"/>
          </a:p>
        </p:txBody>
      </p:sp>
      <p:grpSp>
        <p:nvGrpSpPr>
          <p:cNvPr id="5" name="Group 4">
            <a:extLst>
              <a:ext uri="{FF2B5EF4-FFF2-40B4-BE49-F238E27FC236}">
                <a16:creationId xmlns:a16="http://schemas.microsoft.com/office/drawing/2014/main" id="{F45FB0C4-DCCB-5D23-ED5C-CEFF87CE2ED7}"/>
              </a:ext>
            </a:extLst>
          </p:cNvPr>
          <p:cNvGrpSpPr/>
          <p:nvPr/>
        </p:nvGrpSpPr>
        <p:grpSpPr>
          <a:xfrm flipV="1">
            <a:off x="2890759" y="4065619"/>
            <a:ext cx="2905286" cy="1578187"/>
            <a:chOff x="1124373" y="4044518"/>
            <a:chExt cx="2905286" cy="1578187"/>
          </a:xfrm>
        </p:grpSpPr>
        <p:sp>
          <p:nvSpPr>
            <p:cNvPr id="6" name="Google Shape;399;p27">
              <a:extLst>
                <a:ext uri="{FF2B5EF4-FFF2-40B4-BE49-F238E27FC236}">
                  <a16:creationId xmlns:a16="http://schemas.microsoft.com/office/drawing/2014/main" id="{05C1C44E-C948-7888-F1DF-96B49AD62F7C}"/>
                </a:ext>
              </a:extLst>
            </p:cNvPr>
            <p:cNvSpPr/>
            <p:nvPr/>
          </p:nvSpPr>
          <p:spPr>
            <a:xfrm rot="10800000">
              <a:off x="1914288" y="4044518"/>
              <a:ext cx="1417369" cy="412336"/>
            </a:xfrm>
            <a:prstGeom prst="rect">
              <a:avLst/>
            </a:prstGeom>
            <a:solidFill>
              <a:srgbClr val="F7AE00"/>
            </a:solidFill>
            <a:ln w="15875"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800" b="1" dirty="0">
                  <a:solidFill>
                    <a:schemeClr val="bg1"/>
                  </a:solidFill>
                  <a:latin typeface="Calibri"/>
                  <a:ea typeface="Calibri"/>
                  <a:cs typeface="Calibri"/>
                  <a:sym typeface="Calibri"/>
                </a:rPr>
                <a:t>DUEÑO</a:t>
              </a:r>
            </a:p>
          </p:txBody>
        </p:sp>
        <p:sp>
          <p:nvSpPr>
            <p:cNvPr id="7" name="Google Shape;399;p27">
              <a:extLst>
                <a:ext uri="{FF2B5EF4-FFF2-40B4-BE49-F238E27FC236}">
                  <a16:creationId xmlns:a16="http://schemas.microsoft.com/office/drawing/2014/main" id="{D1450BF5-9BBE-2F89-E99C-D53DAA45CDA4}"/>
                </a:ext>
              </a:extLst>
            </p:cNvPr>
            <p:cNvSpPr/>
            <p:nvPr/>
          </p:nvSpPr>
          <p:spPr>
            <a:xfrm rot="10800000">
              <a:off x="2898463" y="5210368"/>
              <a:ext cx="1131196" cy="412336"/>
            </a:xfrm>
            <a:prstGeom prst="rect">
              <a:avLst/>
            </a:prstGeom>
            <a:solidFill>
              <a:srgbClr val="F7AE00"/>
            </a:solidFill>
            <a:ln w="15875"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b="1" dirty="0">
                  <a:solidFill>
                    <a:schemeClr val="bg1"/>
                  </a:solidFill>
                  <a:latin typeface="Calibri"/>
                  <a:ea typeface="Calibri"/>
                  <a:cs typeface="Calibri"/>
                  <a:sym typeface="Calibri"/>
                </a:rPr>
                <a:t>EMPRESA</a:t>
              </a:r>
              <a:endParaRPr lang="es-CL" sz="1800" b="1" dirty="0">
                <a:solidFill>
                  <a:schemeClr val="bg1"/>
                </a:solidFill>
                <a:latin typeface="Calibri"/>
                <a:ea typeface="Calibri"/>
                <a:cs typeface="Calibri"/>
                <a:sym typeface="Calibri"/>
              </a:endParaRPr>
            </a:p>
          </p:txBody>
        </p:sp>
        <p:sp>
          <p:nvSpPr>
            <p:cNvPr id="8" name="Google Shape;399;p27">
              <a:extLst>
                <a:ext uri="{FF2B5EF4-FFF2-40B4-BE49-F238E27FC236}">
                  <a16:creationId xmlns:a16="http://schemas.microsoft.com/office/drawing/2014/main" id="{2AC886B1-CC13-6654-C8DC-E8925F3A9ADA}"/>
                </a:ext>
              </a:extLst>
            </p:cNvPr>
            <p:cNvSpPr/>
            <p:nvPr/>
          </p:nvSpPr>
          <p:spPr>
            <a:xfrm rot="10800000">
              <a:off x="1124373" y="5210369"/>
              <a:ext cx="1131196" cy="412336"/>
            </a:xfrm>
            <a:prstGeom prst="rect">
              <a:avLst/>
            </a:prstGeom>
            <a:solidFill>
              <a:srgbClr val="F7AE00"/>
            </a:solidFill>
            <a:ln w="15875"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800" b="1" dirty="0">
                  <a:solidFill>
                    <a:schemeClr val="bg1"/>
                  </a:solidFill>
                  <a:latin typeface="Calibri"/>
                  <a:ea typeface="Calibri"/>
                  <a:cs typeface="Calibri"/>
                  <a:sym typeface="Calibri"/>
                </a:rPr>
                <a:t>PERSONA</a:t>
              </a:r>
            </a:p>
          </p:txBody>
        </p:sp>
        <p:cxnSp>
          <p:nvCxnSpPr>
            <p:cNvPr id="9" name="Connector: Elbow 8">
              <a:extLst>
                <a:ext uri="{FF2B5EF4-FFF2-40B4-BE49-F238E27FC236}">
                  <a16:creationId xmlns:a16="http://schemas.microsoft.com/office/drawing/2014/main" id="{C11FE34D-F374-46BE-16C7-9468DD2086F1}"/>
                </a:ext>
              </a:extLst>
            </p:cNvPr>
            <p:cNvCxnSpPr>
              <a:cxnSpLocks/>
              <a:stCxn id="8" idx="2"/>
              <a:endCxn id="6" idx="0"/>
            </p:cNvCxnSpPr>
            <p:nvPr/>
          </p:nvCxnSpPr>
          <p:spPr>
            <a:xfrm rot="5400000" flipH="1" flipV="1">
              <a:off x="1779714" y="4367112"/>
              <a:ext cx="753515" cy="933001"/>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CFFAD850-ACDA-8CF7-A8D6-30325956CB04}"/>
                </a:ext>
              </a:extLst>
            </p:cNvPr>
            <p:cNvCxnSpPr>
              <a:cxnSpLocks/>
              <a:stCxn id="7" idx="2"/>
              <a:endCxn id="6" idx="0"/>
            </p:cNvCxnSpPr>
            <p:nvPr/>
          </p:nvCxnSpPr>
          <p:spPr>
            <a:xfrm rot="16200000" flipV="1">
              <a:off x="2666760" y="4413066"/>
              <a:ext cx="753514" cy="841089"/>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48A5D2CF-405D-8FFB-5026-E8B7AFF1A4A1}"/>
              </a:ext>
            </a:extLst>
          </p:cNvPr>
          <p:cNvSpPr txBox="1"/>
          <p:nvPr/>
        </p:nvSpPr>
        <p:spPr>
          <a:xfrm>
            <a:off x="6438938" y="4065619"/>
            <a:ext cx="3679015" cy="1617464"/>
          </a:xfrm>
          <a:prstGeom prst="roundRect">
            <a:avLst/>
          </a:prstGeom>
          <a:solidFill>
            <a:srgbClr val="F7AE00">
              <a:alpha val="20000"/>
            </a:srgbClr>
          </a:solidFill>
        </p:spPr>
        <p:txBody>
          <a:bodyPr wrap="square" rtlCol="0">
            <a:spAutoFit/>
          </a:bodyPr>
          <a:lstStyle>
            <a:defPPr>
              <a:defRPr lang="en-US"/>
            </a:defPPr>
            <a:lvl1pPr algn="ctr"/>
          </a:lstStyle>
          <a:p>
            <a:pPr algn="just">
              <a:spcAft>
                <a:spcPts val="600"/>
              </a:spcAft>
            </a:pPr>
            <a:r>
              <a:rPr lang="es-ES" sz="1200" dirty="0"/>
              <a:t>Una PERSONA o una EMPRESA  pueden ser DUEÑOS de algún bien.</a:t>
            </a:r>
          </a:p>
          <a:p>
            <a:pPr algn="just"/>
            <a:r>
              <a:rPr lang="es-ES" sz="1200" dirty="0"/>
              <a:t>Se necesita una categoría DUEÑO que sea una subclase de la unión de las clases PERSONA  y EMPRESA, la que hereda los atributos de una PERSONA o EMPRESA, dependiendo de la superclase a la que pertenezca.</a:t>
            </a:r>
          </a:p>
        </p:txBody>
      </p:sp>
    </p:spTree>
    <p:extLst>
      <p:ext uri="{BB962C8B-B14F-4D97-AF65-F5344CB8AC3E}">
        <p14:creationId xmlns:p14="http://schemas.microsoft.com/office/powerpoint/2010/main" val="264700735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2B805-31AB-C7BE-6A53-A2CA9804F65F}"/>
              </a:ext>
            </a:extLst>
          </p:cNvPr>
          <p:cNvSpPr>
            <a:spLocks noGrp="1"/>
          </p:cNvSpPr>
          <p:nvPr>
            <p:ph type="title"/>
          </p:nvPr>
        </p:nvSpPr>
        <p:spPr/>
        <p:txBody>
          <a:bodyPr/>
          <a:lstStyle/>
          <a:p>
            <a:r>
              <a:rPr lang="es-CL" dirty="0"/>
              <a:t>Semántica de los Datos</a:t>
            </a:r>
            <a:br>
              <a:rPr lang="es-CL" dirty="0"/>
            </a:br>
            <a:r>
              <a:rPr lang="es-CL" sz="2800" dirty="0">
                <a:solidFill>
                  <a:srgbClr val="004B85"/>
                </a:solidFill>
              </a:rPr>
              <a:t>VIII. Agregación</a:t>
            </a:r>
          </a:p>
        </p:txBody>
      </p:sp>
      <p:sp>
        <p:nvSpPr>
          <p:cNvPr id="3" name="Content Placeholder 2">
            <a:extLst>
              <a:ext uri="{FF2B5EF4-FFF2-40B4-BE49-F238E27FC236}">
                <a16:creationId xmlns:a16="http://schemas.microsoft.com/office/drawing/2014/main" id="{BF567866-7032-0E6C-1293-FF9820A430C7}"/>
              </a:ext>
            </a:extLst>
          </p:cNvPr>
          <p:cNvSpPr>
            <a:spLocks noGrp="1"/>
          </p:cNvSpPr>
          <p:nvPr>
            <p:ph idx="1"/>
          </p:nvPr>
        </p:nvSpPr>
        <p:spPr>
          <a:xfrm>
            <a:off x="838200" y="1825624"/>
            <a:ext cx="8568070" cy="4575175"/>
          </a:xfrm>
        </p:spPr>
        <p:txBody>
          <a:bodyPr>
            <a:normAutofit lnSpcReduction="10000"/>
          </a:bodyPr>
          <a:lstStyle/>
          <a:p>
            <a:pPr>
              <a:lnSpc>
                <a:spcPct val="110000"/>
              </a:lnSpc>
            </a:pPr>
            <a:r>
              <a:rPr lang="es-ES" sz="2600" dirty="0"/>
              <a:t>Es una colección de entidades, normalmente, de diferentes tipos.</a:t>
            </a:r>
          </a:p>
          <a:p>
            <a:pPr>
              <a:lnSpc>
                <a:spcPct val="110000"/>
              </a:lnSpc>
            </a:pPr>
            <a:r>
              <a:rPr lang="es-ES" sz="2600" dirty="0"/>
              <a:t>Conceptos asociados:</a:t>
            </a:r>
          </a:p>
          <a:p>
            <a:pPr lvl="1">
              <a:lnSpc>
                <a:spcPct val="110000"/>
              </a:lnSpc>
            </a:pPr>
            <a:r>
              <a:rPr lang="es-ES" b="1" dirty="0">
                <a:solidFill>
                  <a:srgbClr val="004B85"/>
                </a:solidFill>
              </a:rPr>
              <a:t>Objeto compuesto: </a:t>
            </a:r>
            <a:r>
              <a:rPr lang="es-ES" dirty="0"/>
              <a:t>que agrupa a la colección (o entidad agregada, que está compuesta de otras entidades).</a:t>
            </a:r>
          </a:p>
          <a:p>
            <a:pPr lvl="1">
              <a:lnSpc>
                <a:spcPct val="110000"/>
              </a:lnSpc>
            </a:pPr>
            <a:r>
              <a:rPr lang="es-ES" b="1" dirty="0">
                <a:solidFill>
                  <a:srgbClr val="004B85"/>
                </a:solidFill>
              </a:rPr>
              <a:t>Objeto componente: </a:t>
            </a:r>
            <a:r>
              <a:rPr lang="es-ES" dirty="0"/>
              <a:t>contenido en el anterior (o entidad que es parte de la anterior).</a:t>
            </a:r>
          </a:p>
          <a:p>
            <a:pPr lvl="1">
              <a:lnSpc>
                <a:spcPct val="110000"/>
              </a:lnSpc>
            </a:pPr>
            <a:r>
              <a:rPr lang="es-ES" dirty="0"/>
              <a:t>Asociación del tipo </a:t>
            </a:r>
            <a:r>
              <a:rPr lang="es-ES" b="1" dirty="0">
                <a:solidFill>
                  <a:srgbClr val="004B85"/>
                </a:solidFill>
              </a:rPr>
              <a:t>“IS-PART-OF”</a:t>
            </a:r>
            <a:r>
              <a:rPr lang="es-ES" dirty="0"/>
              <a:t> - “Es parte de”, o “(con)tiene”.</a:t>
            </a:r>
          </a:p>
          <a:p>
            <a:pPr lvl="1">
              <a:lnSpc>
                <a:spcPct val="110000"/>
              </a:lnSpc>
            </a:pPr>
            <a:r>
              <a:rPr lang="es-ES" dirty="0"/>
              <a:t>Ejemplos: cuerpo humano, computador, automóvil, factura.</a:t>
            </a:r>
          </a:p>
        </p:txBody>
      </p:sp>
      <p:sp>
        <p:nvSpPr>
          <p:cNvPr id="4" name="Slide Number Placeholder 3">
            <a:extLst>
              <a:ext uri="{FF2B5EF4-FFF2-40B4-BE49-F238E27FC236}">
                <a16:creationId xmlns:a16="http://schemas.microsoft.com/office/drawing/2014/main" id="{44A17C88-C379-CD9E-D50B-FC6309189B89}"/>
              </a:ext>
            </a:extLst>
          </p:cNvPr>
          <p:cNvSpPr>
            <a:spLocks noGrp="1"/>
          </p:cNvSpPr>
          <p:nvPr>
            <p:ph type="sldNum" sz="quarter" idx="12"/>
          </p:nvPr>
        </p:nvSpPr>
        <p:spPr/>
        <p:txBody>
          <a:bodyPr/>
          <a:lstStyle/>
          <a:p>
            <a:fld id="{53277F46-3D48-465E-89EF-2F849361E787}" type="slidenum">
              <a:rPr lang="es-CL" smtClean="0"/>
              <a:t>51</a:t>
            </a:fld>
            <a:endParaRPr lang="es-CL"/>
          </a:p>
        </p:txBody>
      </p:sp>
      <p:pic>
        <p:nvPicPr>
          <p:cNvPr id="5" name="Google Shape;851;p50" descr="http://www.mundonets.com/images/partes-del-cuerpo-en-ingles.jpg">
            <a:extLst>
              <a:ext uri="{FF2B5EF4-FFF2-40B4-BE49-F238E27FC236}">
                <a16:creationId xmlns:a16="http://schemas.microsoft.com/office/drawing/2014/main" id="{B1730BB1-60E6-38D0-4B30-C96027582F2C}"/>
              </a:ext>
            </a:extLst>
          </p:cNvPr>
          <p:cNvPicPr preferRelativeResize="0"/>
          <p:nvPr/>
        </p:nvPicPr>
        <p:blipFill rotWithShape="1">
          <a:blip r:embed="rId2">
            <a:alphaModFix/>
          </a:blip>
          <a:srcRect/>
          <a:stretch/>
        </p:blipFill>
        <p:spPr>
          <a:xfrm>
            <a:off x="9617147" y="3326403"/>
            <a:ext cx="2248096" cy="1564574"/>
          </a:xfrm>
          <a:prstGeom prst="rect">
            <a:avLst/>
          </a:prstGeom>
          <a:noFill/>
          <a:ln>
            <a:noFill/>
          </a:ln>
        </p:spPr>
      </p:pic>
    </p:spTree>
    <p:extLst>
      <p:ext uri="{BB962C8B-B14F-4D97-AF65-F5344CB8AC3E}">
        <p14:creationId xmlns:p14="http://schemas.microsoft.com/office/powerpoint/2010/main" val="79449871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D6CE5-0B19-E215-7DEF-676C083DE799}"/>
              </a:ext>
            </a:extLst>
          </p:cNvPr>
          <p:cNvSpPr>
            <a:spLocks noGrp="1"/>
          </p:cNvSpPr>
          <p:nvPr>
            <p:ph type="title"/>
          </p:nvPr>
        </p:nvSpPr>
        <p:spPr/>
        <p:txBody>
          <a:bodyPr/>
          <a:lstStyle/>
          <a:p>
            <a:r>
              <a:rPr lang="es-CL" dirty="0"/>
              <a:t>Semántica de los Datos</a:t>
            </a:r>
            <a:br>
              <a:rPr lang="es-CL" dirty="0"/>
            </a:br>
            <a:r>
              <a:rPr lang="es-CL" sz="2800" dirty="0">
                <a:solidFill>
                  <a:srgbClr val="004B85"/>
                </a:solidFill>
              </a:rPr>
              <a:t>VIII. Agregación</a:t>
            </a:r>
            <a:endParaRPr lang="es-CL" sz="2800" dirty="0"/>
          </a:p>
        </p:txBody>
      </p:sp>
      <p:sp>
        <p:nvSpPr>
          <p:cNvPr id="3" name="Content Placeholder 2">
            <a:extLst>
              <a:ext uri="{FF2B5EF4-FFF2-40B4-BE49-F238E27FC236}">
                <a16:creationId xmlns:a16="http://schemas.microsoft.com/office/drawing/2014/main" id="{B910FE5C-FFC2-F159-F2A5-F8BD4188C56F}"/>
              </a:ext>
            </a:extLst>
          </p:cNvPr>
          <p:cNvSpPr>
            <a:spLocks noGrp="1"/>
          </p:cNvSpPr>
          <p:nvPr>
            <p:ph idx="1"/>
          </p:nvPr>
        </p:nvSpPr>
        <p:spPr/>
        <p:txBody>
          <a:bodyPr/>
          <a:lstStyle/>
          <a:p>
            <a:pPr marL="0" indent="0">
              <a:buNone/>
            </a:pPr>
            <a:r>
              <a:rPr lang="es-CL" dirty="0"/>
              <a:t>Ejemplo Factura</a:t>
            </a:r>
          </a:p>
        </p:txBody>
      </p:sp>
      <p:sp>
        <p:nvSpPr>
          <p:cNvPr id="4" name="Slide Number Placeholder 3">
            <a:extLst>
              <a:ext uri="{FF2B5EF4-FFF2-40B4-BE49-F238E27FC236}">
                <a16:creationId xmlns:a16="http://schemas.microsoft.com/office/drawing/2014/main" id="{34411BE2-FB1E-1EE1-A5C7-C3874905D9AF}"/>
              </a:ext>
            </a:extLst>
          </p:cNvPr>
          <p:cNvSpPr>
            <a:spLocks noGrp="1"/>
          </p:cNvSpPr>
          <p:nvPr>
            <p:ph type="sldNum" sz="quarter" idx="12"/>
          </p:nvPr>
        </p:nvSpPr>
        <p:spPr/>
        <p:txBody>
          <a:bodyPr/>
          <a:lstStyle/>
          <a:p>
            <a:fld id="{53277F46-3D48-465E-89EF-2F849361E787}" type="slidenum">
              <a:rPr lang="es-CL" smtClean="0"/>
              <a:t>52</a:t>
            </a:fld>
            <a:endParaRPr lang="es-CL"/>
          </a:p>
        </p:txBody>
      </p:sp>
      <p:pic>
        <p:nvPicPr>
          <p:cNvPr id="5" name="Google Shape;860;p51">
            <a:extLst>
              <a:ext uri="{FF2B5EF4-FFF2-40B4-BE49-F238E27FC236}">
                <a16:creationId xmlns:a16="http://schemas.microsoft.com/office/drawing/2014/main" id="{8801925E-2EAB-925E-A8FF-6C60B23F6FD9}"/>
              </a:ext>
            </a:extLst>
          </p:cNvPr>
          <p:cNvPicPr preferRelativeResize="0"/>
          <p:nvPr/>
        </p:nvPicPr>
        <p:blipFill rotWithShape="1">
          <a:blip r:embed="rId2">
            <a:alphaModFix/>
          </a:blip>
          <a:srcRect/>
          <a:stretch/>
        </p:blipFill>
        <p:spPr>
          <a:xfrm>
            <a:off x="4192016" y="1901028"/>
            <a:ext cx="7314184" cy="4413937"/>
          </a:xfrm>
          <a:prstGeom prst="rect">
            <a:avLst/>
          </a:prstGeom>
          <a:noFill/>
          <a:ln>
            <a:noFill/>
          </a:ln>
        </p:spPr>
      </p:pic>
      <p:sp>
        <p:nvSpPr>
          <p:cNvPr id="7" name="TextBox 6">
            <a:extLst>
              <a:ext uri="{FF2B5EF4-FFF2-40B4-BE49-F238E27FC236}">
                <a16:creationId xmlns:a16="http://schemas.microsoft.com/office/drawing/2014/main" id="{79B362C4-6A54-76FE-EED3-8F199C0782A0}"/>
              </a:ext>
            </a:extLst>
          </p:cNvPr>
          <p:cNvSpPr txBox="1"/>
          <p:nvPr/>
        </p:nvSpPr>
        <p:spPr>
          <a:xfrm>
            <a:off x="1069002" y="3784830"/>
            <a:ext cx="2892213" cy="646331"/>
          </a:xfrm>
          <a:prstGeom prst="rect">
            <a:avLst/>
          </a:prstGeom>
          <a:noFill/>
          <a:ln w="12700">
            <a:solidFill>
              <a:schemeClr val="tx1"/>
            </a:solidFill>
            <a:prstDash val="dash"/>
          </a:ln>
        </p:spPr>
        <p:txBody>
          <a:bodyPr wrap="square" rtlCol="0">
            <a:spAutoFit/>
          </a:bodyPr>
          <a:lstStyle/>
          <a:p>
            <a:pPr algn="ctr"/>
            <a:r>
              <a:rPr lang="es-ES" dirty="0"/>
              <a:t>¿Qué entidades se pueden detectar dentro de Factura?</a:t>
            </a:r>
          </a:p>
        </p:txBody>
      </p:sp>
    </p:spTree>
    <p:extLst>
      <p:ext uri="{BB962C8B-B14F-4D97-AF65-F5344CB8AC3E}">
        <p14:creationId xmlns:p14="http://schemas.microsoft.com/office/powerpoint/2010/main" val="280043524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5516B-8554-2197-3CC5-018483225D85}"/>
              </a:ext>
            </a:extLst>
          </p:cNvPr>
          <p:cNvSpPr>
            <a:spLocks noGrp="1"/>
          </p:cNvSpPr>
          <p:nvPr>
            <p:ph type="title"/>
          </p:nvPr>
        </p:nvSpPr>
        <p:spPr/>
        <p:txBody>
          <a:bodyPr/>
          <a:lstStyle/>
          <a:p>
            <a:r>
              <a:rPr lang="es-CL" dirty="0"/>
              <a:t>2.4 Notaciones para Modelos de Datos</a:t>
            </a:r>
          </a:p>
        </p:txBody>
      </p:sp>
      <p:sp>
        <p:nvSpPr>
          <p:cNvPr id="3" name="Slide Number Placeholder 2">
            <a:extLst>
              <a:ext uri="{FF2B5EF4-FFF2-40B4-BE49-F238E27FC236}">
                <a16:creationId xmlns:a16="http://schemas.microsoft.com/office/drawing/2014/main" id="{A2B95C80-3672-E1CA-4520-843EBCD23BD8}"/>
              </a:ext>
            </a:extLst>
          </p:cNvPr>
          <p:cNvSpPr>
            <a:spLocks noGrp="1"/>
          </p:cNvSpPr>
          <p:nvPr>
            <p:ph type="sldNum" sz="quarter" idx="12"/>
          </p:nvPr>
        </p:nvSpPr>
        <p:spPr/>
        <p:txBody>
          <a:bodyPr/>
          <a:lstStyle/>
          <a:p>
            <a:fld id="{53277F46-3D48-465E-89EF-2F849361E787}" type="slidenum">
              <a:rPr lang="es-CL" smtClean="0"/>
              <a:t>53</a:t>
            </a:fld>
            <a:endParaRPr lang="es-CL" dirty="0"/>
          </a:p>
        </p:txBody>
      </p:sp>
    </p:spTree>
    <p:extLst>
      <p:ext uri="{BB962C8B-B14F-4D97-AF65-F5344CB8AC3E}">
        <p14:creationId xmlns:p14="http://schemas.microsoft.com/office/powerpoint/2010/main" val="374709812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72E09-6D71-A419-67CB-EE476FF893E2}"/>
              </a:ext>
            </a:extLst>
          </p:cNvPr>
          <p:cNvSpPr>
            <a:spLocks noGrp="1"/>
          </p:cNvSpPr>
          <p:nvPr>
            <p:ph type="title"/>
          </p:nvPr>
        </p:nvSpPr>
        <p:spPr/>
        <p:txBody>
          <a:bodyPr/>
          <a:lstStyle/>
          <a:p>
            <a:r>
              <a:rPr lang="es-CL" dirty="0"/>
              <a:t>Notaciones más comunes</a:t>
            </a:r>
          </a:p>
        </p:txBody>
      </p:sp>
      <p:sp>
        <p:nvSpPr>
          <p:cNvPr id="3" name="Content Placeholder 2">
            <a:extLst>
              <a:ext uri="{FF2B5EF4-FFF2-40B4-BE49-F238E27FC236}">
                <a16:creationId xmlns:a16="http://schemas.microsoft.com/office/drawing/2014/main" id="{995A137C-ACFB-02F8-2AB5-397A0CB4403C}"/>
              </a:ext>
            </a:extLst>
          </p:cNvPr>
          <p:cNvSpPr>
            <a:spLocks noGrp="1"/>
          </p:cNvSpPr>
          <p:nvPr>
            <p:ph idx="1"/>
          </p:nvPr>
        </p:nvSpPr>
        <p:spPr/>
        <p:txBody>
          <a:bodyPr/>
          <a:lstStyle/>
          <a:p>
            <a:r>
              <a:rPr lang="es-CL" dirty="0"/>
              <a:t>Diagrama de Bachmann (ya vistos)</a:t>
            </a:r>
          </a:p>
          <a:p>
            <a:r>
              <a:rPr lang="es-CL" dirty="0"/>
              <a:t>Diagramas Entidad - Relacionamiento básico (E-R) y extendido (E-R-E)</a:t>
            </a:r>
          </a:p>
          <a:p>
            <a:r>
              <a:rPr lang="es-CL" dirty="0"/>
              <a:t>Diagrama de Clases de UML (</a:t>
            </a:r>
            <a:r>
              <a:rPr lang="es-CL" i="1" dirty="0" err="1"/>
              <a:t>Unified</a:t>
            </a:r>
            <a:r>
              <a:rPr lang="es-CL" i="1" dirty="0"/>
              <a:t> </a:t>
            </a:r>
            <a:r>
              <a:rPr lang="es-CL" i="1" dirty="0" err="1"/>
              <a:t>Modeling</a:t>
            </a:r>
            <a:r>
              <a:rPr lang="es-CL" i="1" dirty="0"/>
              <a:t> </a:t>
            </a:r>
            <a:r>
              <a:rPr lang="es-CL" i="1" dirty="0" err="1"/>
              <a:t>Languague</a:t>
            </a:r>
            <a:r>
              <a:rPr lang="es-CL" dirty="0"/>
              <a:t>) </a:t>
            </a:r>
          </a:p>
        </p:txBody>
      </p:sp>
      <p:sp>
        <p:nvSpPr>
          <p:cNvPr id="4" name="Slide Number Placeholder 3">
            <a:extLst>
              <a:ext uri="{FF2B5EF4-FFF2-40B4-BE49-F238E27FC236}">
                <a16:creationId xmlns:a16="http://schemas.microsoft.com/office/drawing/2014/main" id="{9AE90DDA-E393-064B-1F38-8EA03F494777}"/>
              </a:ext>
            </a:extLst>
          </p:cNvPr>
          <p:cNvSpPr>
            <a:spLocks noGrp="1"/>
          </p:cNvSpPr>
          <p:nvPr>
            <p:ph type="sldNum" sz="quarter" idx="12"/>
          </p:nvPr>
        </p:nvSpPr>
        <p:spPr/>
        <p:txBody>
          <a:bodyPr/>
          <a:lstStyle/>
          <a:p>
            <a:fld id="{53277F46-3D48-465E-89EF-2F849361E787}" type="slidenum">
              <a:rPr lang="es-CL" smtClean="0"/>
              <a:t>54</a:t>
            </a:fld>
            <a:endParaRPr lang="es-CL"/>
          </a:p>
        </p:txBody>
      </p:sp>
      <p:pic>
        <p:nvPicPr>
          <p:cNvPr id="5" name="Google Shape;882;p53" descr="http://ict.udlap.mx/people/carlos/is346/images/er_er.gif">
            <a:extLst>
              <a:ext uri="{FF2B5EF4-FFF2-40B4-BE49-F238E27FC236}">
                <a16:creationId xmlns:a16="http://schemas.microsoft.com/office/drawing/2014/main" id="{53386435-4B7A-889E-3B83-7DCCF8E52860}"/>
              </a:ext>
            </a:extLst>
          </p:cNvPr>
          <p:cNvPicPr preferRelativeResize="0"/>
          <p:nvPr/>
        </p:nvPicPr>
        <p:blipFill rotWithShape="1">
          <a:blip r:embed="rId2">
            <a:alphaModFix/>
          </a:blip>
          <a:srcRect/>
          <a:stretch/>
        </p:blipFill>
        <p:spPr>
          <a:xfrm>
            <a:off x="6575724" y="3377256"/>
            <a:ext cx="3834286" cy="2864277"/>
          </a:xfrm>
          <a:prstGeom prst="rect">
            <a:avLst/>
          </a:prstGeom>
          <a:noFill/>
          <a:ln>
            <a:noFill/>
          </a:ln>
        </p:spPr>
      </p:pic>
      <p:pic>
        <p:nvPicPr>
          <p:cNvPr id="6" name="Google Shape;883;p53" descr="http://4.bp.blogspot.com/-ufExytNGflw/UwA80J0DbhI/AAAAAAAAADA/kQGFsmaYTqA/s1600/diagrama_entidad_relacion%5B1%5D.gif">
            <a:extLst>
              <a:ext uri="{FF2B5EF4-FFF2-40B4-BE49-F238E27FC236}">
                <a16:creationId xmlns:a16="http://schemas.microsoft.com/office/drawing/2014/main" id="{538D6FE6-FC30-11DE-E64D-E2DC02B3E5F2}"/>
              </a:ext>
            </a:extLst>
          </p:cNvPr>
          <p:cNvPicPr preferRelativeResize="0"/>
          <p:nvPr/>
        </p:nvPicPr>
        <p:blipFill rotWithShape="1">
          <a:blip r:embed="rId3">
            <a:alphaModFix/>
          </a:blip>
          <a:srcRect/>
          <a:stretch/>
        </p:blipFill>
        <p:spPr>
          <a:xfrm>
            <a:off x="2008718" y="3458218"/>
            <a:ext cx="3966780" cy="2921317"/>
          </a:xfrm>
          <a:prstGeom prst="rect">
            <a:avLst/>
          </a:prstGeom>
          <a:noFill/>
          <a:ln>
            <a:noFill/>
          </a:ln>
        </p:spPr>
      </p:pic>
    </p:spTree>
    <p:extLst>
      <p:ext uri="{BB962C8B-B14F-4D97-AF65-F5344CB8AC3E}">
        <p14:creationId xmlns:p14="http://schemas.microsoft.com/office/powerpoint/2010/main" val="36855812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459EC-A882-7A2D-708B-96749DFF7477}"/>
              </a:ext>
            </a:extLst>
          </p:cNvPr>
          <p:cNvSpPr>
            <a:spLocks noGrp="1"/>
          </p:cNvSpPr>
          <p:nvPr>
            <p:ph type="title"/>
          </p:nvPr>
        </p:nvSpPr>
        <p:spPr/>
        <p:txBody>
          <a:bodyPr/>
          <a:lstStyle/>
          <a:p>
            <a:r>
              <a:rPr lang="es-CL" dirty="0"/>
              <a:t>Diagrama Entidad-Relacionamiento (E-R)</a:t>
            </a:r>
          </a:p>
        </p:txBody>
      </p:sp>
      <p:sp>
        <p:nvSpPr>
          <p:cNvPr id="3" name="Content Placeholder 2">
            <a:extLst>
              <a:ext uri="{FF2B5EF4-FFF2-40B4-BE49-F238E27FC236}">
                <a16:creationId xmlns:a16="http://schemas.microsoft.com/office/drawing/2014/main" id="{084C8501-9BE5-0DBF-AC97-93AB056E6AC6}"/>
              </a:ext>
            </a:extLst>
          </p:cNvPr>
          <p:cNvSpPr>
            <a:spLocks noGrp="1"/>
          </p:cNvSpPr>
          <p:nvPr>
            <p:ph idx="1"/>
          </p:nvPr>
        </p:nvSpPr>
        <p:spPr>
          <a:xfrm>
            <a:off x="838200" y="1825625"/>
            <a:ext cx="6370674" cy="4351338"/>
          </a:xfrm>
        </p:spPr>
        <p:txBody>
          <a:bodyPr anchor="ctr"/>
          <a:lstStyle/>
          <a:p>
            <a:r>
              <a:rPr lang="es-ES" i="1" dirty="0" err="1"/>
              <a:t>Entity-Relationship</a:t>
            </a:r>
            <a:r>
              <a:rPr lang="es-ES" i="1" dirty="0"/>
              <a:t> </a:t>
            </a:r>
            <a:r>
              <a:rPr lang="es-ES" i="1" dirty="0" err="1"/>
              <a:t>Model</a:t>
            </a:r>
            <a:r>
              <a:rPr lang="es-ES" i="1" dirty="0"/>
              <a:t> </a:t>
            </a:r>
            <a:r>
              <a:rPr lang="es-ES" dirty="0"/>
              <a:t>(</a:t>
            </a:r>
            <a:r>
              <a:rPr lang="es-ES" i="1" dirty="0"/>
              <a:t>ER </a:t>
            </a:r>
            <a:r>
              <a:rPr lang="es-ES" i="1" dirty="0" err="1"/>
              <a:t>Model</a:t>
            </a:r>
            <a:r>
              <a:rPr lang="es-ES" dirty="0"/>
              <a:t>), propuesto por Peter Chen (1976).</a:t>
            </a:r>
          </a:p>
          <a:p>
            <a:r>
              <a:rPr lang="es-ES" dirty="0"/>
              <a:t>Existen extensiones al modelo original.</a:t>
            </a:r>
          </a:p>
          <a:p>
            <a:r>
              <a:rPr lang="es-ES" dirty="0"/>
              <a:t>La notación original o básica es la siguiente:</a:t>
            </a:r>
          </a:p>
        </p:txBody>
      </p:sp>
      <p:sp>
        <p:nvSpPr>
          <p:cNvPr id="4" name="Slide Number Placeholder 3">
            <a:extLst>
              <a:ext uri="{FF2B5EF4-FFF2-40B4-BE49-F238E27FC236}">
                <a16:creationId xmlns:a16="http://schemas.microsoft.com/office/drawing/2014/main" id="{F84EA8C6-F1F2-482F-48A3-FD42A98845F2}"/>
              </a:ext>
            </a:extLst>
          </p:cNvPr>
          <p:cNvSpPr>
            <a:spLocks noGrp="1"/>
          </p:cNvSpPr>
          <p:nvPr>
            <p:ph type="sldNum" sz="quarter" idx="12"/>
          </p:nvPr>
        </p:nvSpPr>
        <p:spPr/>
        <p:txBody>
          <a:bodyPr/>
          <a:lstStyle/>
          <a:p>
            <a:fld id="{53277F46-3D48-465E-89EF-2F849361E787}" type="slidenum">
              <a:rPr lang="es-CL" smtClean="0"/>
              <a:t>55</a:t>
            </a:fld>
            <a:endParaRPr lang="es-CL"/>
          </a:p>
        </p:txBody>
      </p:sp>
      <p:pic>
        <p:nvPicPr>
          <p:cNvPr id="10" name="Picture 9" descr="Logo&#10;&#10;Description automatically generated with medium confidence">
            <a:extLst>
              <a:ext uri="{FF2B5EF4-FFF2-40B4-BE49-F238E27FC236}">
                <a16:creationId xmlns:a16="http://schemas.microsoft.com/office/drawing/2014/main" id="{A720D1C2-D2AD-FFE9-DD86-FEF73B0866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1022" y="3286125"/>
            <a:ext cx="3947291" cy="2890838"/>
          </a:xfrm>
          <a:prstGeom prst="rect">
            <a:avLst/>
          </a:prstGeom>
        </p:spPr>
      </p:pic>
      <p:pic>
        <p:nvPicPr>
          <p:cNvPr id="14" name="Picture 13" descr="Diagram&#10;&#10;Description automatically generated with medium confidence">
            <a:extLst>
              <a:ext uri="{FF2B5EF4-FFF2-40B4-BE49-F238E27FC236}">
                <a16:creationId xmlns:a16="http://schemas.microsoft.com/office/drawing/2014/main" id="{33705A4B-0B9A-4377-1D6B-B372939223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5895" y="1829286"/>
            <a:ext cx="4352418" cy="1456839"/>
          </a:xfrm>
          <a:prstGeom prst="rect">
            <a:avLst/>
          </a:prstGeom>
        </p:spPr>
      </p:pic>
    </p:spTree>
    <p:extLst>
      <p:ext uri="{BB962C8B-B14F-4D97-AF65-F5344CB8AC3E}">
        <p14:creationId xmlns:p14="http://schemas.microsoft.com/office/powerpoint/2010/main" val="390858701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E7476-9BB6-0A22-BE5B-5C68FF6B6499}"/>
              </a:ext>
            </a:extLst>
          </p:cNvPr>
          <p:cNvSpPr>
            <a:spLocks noGrp="1"/>
          </p:cNvSpPr>
          <p:nvPr>
            <p:ph type="title"/>
          </p:nvPr>
        </p:nvSpPr>
        <p:spPr/>
        <p:txBody>
          <a:bodyPr/>
          <a:lstStyle/>
          <a:p>
            <a:r>
              <a:rPr lang="es-CL" dirty="0"/>
              <a:t>Diagrama Entidad-Relacionamiento (E-R)</a:t>
            </a:r>
            <a:br>
              <a:rPr lang="es-CL" dirty="0"/>
            </a:br>
            <a:r>
              <a:rPr lang="es-CL" sz="2800" dirty="0">
                <a:solidFill>
                  <a:srgbClr val="004B85"/>
                </a:solidFill>
              </a:rPr>
              <a:t>Ejemplo</a:t>
            </a:r>
          </a:p>
        </p:txBody>
      </p:sp>
      <p:sp>
        <p:nvSpPr>
          <p:cNvPr id="4" name="Slide Number Placeholder 3">
            <a:extLst>
              <a:ext uri="{FF2B5EF4-FFF2-40B4-BE49-F238E27FC236}">
                <a16:creationId xmlns:a16="http://schemas.microsoft.com/office/drawing/2014/main" id="{E3A4F2D9-3F90-B4FD-36E1-11722C22548F}"/>
              </a:ext>
            </a:extLst>
          </p:cNvPr>
          <p:cNvSpPr>
            <a:spLocks noGrp="1"/>
          </p:cNvSpPr>
          <p:nvPr>
            <p:ph type="sldNum" sz="quarter" idx="12"/>
          </p:nvPr>
        </p:nvSpPr>
        <p:spPr/>
        <p:txBody>
          <a:bodyPr/>
          <a:lstStyle/>
          <a:p>
            <a:fld id="{53277F46-3D48-465E-89EF-2F849361E787}" type="slidenum">
              <a:rPr lang="es-CL" smtClean="0"/>
              <a:t>56</a:t>
            </a:fld>
            <a:endParaRPr lang="es-CL"/>
          </a:p>
        </p:txBody>
      </p:sp>
      <p:pic>
        <p:nvPicPr>
          <p:cNvPr id="6" name="Picture 5" descr="Diagram&#10;&#10;Description automatically generated">
            <a:extLst>
              <a:ext uri="{FF2B5EF4-FFF2-40B4-BE49-F238E27FC236}">
                <a16:creationId xmlns:a16="http://schemas.microsoft.com/office/drawing/2014/main" id="{F5F2C56C-7684-BDFA-279D-6AA17ED51B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875" y="2186517"/>
            <a:ext cx="5412394" cy="3400213"/>
          </a:xfrm>
          <a:prstGeom prst="rect">
            <a:avLst/>
          </a:prstGeom>
        </p:spPr>
      </p:pic>
      <p:pic>
        <p:nvPicPr>
          <p:cNvPr id="8" name="Picture 7" descr="Graphical user interface&#10;&#10;Description automatically generated with medium confidence">
            <a:extLst>
              <a:ext uri="{FF2B5EF4-FFF2-40B4-BE49-F238E27FC236}">
                <a16:creationId xmlns:a16="http://schemas.microsoft.com/office/drawing/2014/main" id="{DEB35028-B023-5048-0A10-F2D1F93516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2733" y="2186517"/>
            <a:ext cx="5883399" cy="3400213"/>
          </a:xfrm>
          <a:prstGeom prst="rect">
            <a:avLst/>
          </a:prstGeom>
        </p:spPr>
      </p:pic>
      <p:cxnSp>
        <p:nvCxnSpPr>
          <p:cNvPr id="9" name="Google Shape;404;p27">
            <a:extLst>
              <a:ext uri="{FF2B5EF4-FFF2-40B4-BE49-F238E27FC236}">
                <a16:creationId xmlns:a16="http://schemas.microsoft.com/office/drawing/2014/main" id="{62AC9EEE-FEA9-0890-C730-78A3DC82E384}"/>
              </a:ext>
            </a:extLst>
          </p:cNvPr>
          <p:cNvCxnSpPr>
            <a:cxnSpLocks/>
          </p:cNvCxnSpPr>
          <p:nvPr/>
        </p:nvCxnSpPr>
        <p:spPr>
          <a:xfrm>
            <a:off x="6096000" y="1862667"/>
            <a:ext cx="0" cy="3921760"/>
          </a:xfrm>
          <a:prstGeom prst="straightConnector1">
            <a:avLst/>
          </a:prstGeom>
          <a:noFill/>
          <a:ln w="9525" cap="flat" cmpd="sng">
            <a:solidFill>
              <a:srgbClr val="7F7F7F"/>
            </a:solidFill>
            <a:prstDash val="dash"/>
            <a:miter lim="800000"/>
            <a:headEnd type="none" w="sm" len="sm"/>
            <a:tailEnd type="none" w="sm" len="sm"/>
          </a:ln>
        </p:spPr>
      </p:cxnSp>
    </p:spTree>
    <p:extLst>
      <p:ext uri="{BB962C8B-B14F-4D97-AF65-F5344CB8AC3E}">
        <p14:creationId xmlns:p14="http://schemas.microsoft.com/office/powerpoint/2010/main" val="39969759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A360B-5ED8-B084-8512-35E74E25F00B}"/>
              </a:ext>
            </a:extLst>
          </p:cNvPr>
          <p:cNvSpPr>
            <a:spLocks noGrp="1"/>
          </p:cNvSpPr>
          <p:nvPr>
            <p:ph type="title"/>
          </p:nvPr>
        </p:nvSpPr>
        <p:spPr/>
        <p:txBody>
          <a:bodyPr/>
          <a:lstStyle/>
          <a:p>
            <a:r>
              <a:rPr lang="es-CL" dirty="0"/>
              <a:t>Diagrama E-R extendido (E-R-E)</a:t>
            </a:r>
          </a:p>
        </p:txBody>
      </p:sp>
      <p:sp>
        <p:nvSpPr>
          <p:cNvPr id="4" name="Slide Number Placeholder 3">
            <a:extLst>
              <a:ext uri="{FF2B5EF4-FFF2-40B4-BE49-F238E27FC236}">
                <a16:creationId xmlns:a16="http://schemas.microsoft.com/office/drawing/2014/main" id="{8C12D9C3-CC95-F081-389C-FC7B736E4862}"/>
              </a:ext>
            </a:extLst>
          </p:cNvPr>
          <p:cNvSpPr>
            <a:spLocks noGrp="1"/>
          </p:cNvSpPr>
          <p:nvPr>
            <p:ph type="sldNum" sz="quarter" idx="12"/>
          </p:nvPr>
        </p:nvSpPr>
        <p:spPr/>
        <p:txBody>
          <a:bodyPr/>
          <a:lstStyle/>
          <a:p>
            <a:fld id="{53277F46-3D48-465E-89EF-2F849361E787}" type="slidenum">
              <a:rPr lang="es-CL" smtClean="0"/>
              <a:t>57</a:t>
            </a:fld>
            <a:endParaRPr lang="es-CL"/>
          </a:p>
        </p:txBody>
      </p:sp>
      <p:pic>
        <p:nvPicPr>
          <p:cNvPr id="6" name="Picture 5" descr="A screenshot of a computer&#10;&#10;Description automatically generated with low confidence">
            <a:extLst>
              <a:ext uri="{FF2B5EF4-FFF2-40B4-BE49-F238E27FC236}">
                <a16:creationId xmlns:a16="http://schemas.microsoft.com/office/drawing/2014/main" id="{3E0E5C60-BF7E-1576-3DDF-94BA70AD28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226204"/>
            <a:ext cx="5170383" cy="2825538"/>
          </a:xfrm>
          <a:prstGeom prst="rect">
            <a:avLst/>
          </a:prstGeom>
        </p:spPr>
      </p:pic>
      <p:pic>
        <p:nvPicPr>
          <p:cNvPr id="8" name="Picture 7" descr="Diagram&#10;&#10;Description automatically generated">
            <a:extLst>
              <a:ext uri="{FF2B5EF4-FFF2-40B4-BE49-F238E27FC236}">
                <a16:creationId xmlns:a16="http://schemas.microsoft.com/office/drawing/2014/main" id="{0557F2A4-2451-4D20-4E85-E01657DE70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1951" y="1959080"/>
            <a:ext cx="3975288" cy="3847465"/>
          </a:xfrm>
          <a:prstGeom prst="rect">
            <a:avLst/>
          </a:prstGeom>
        </p:spPr>
      </p:pic>
    </p:spTree>
    <p:extLst>
      <p:ext uri="{BB962C8B-B14F-4D97-AF65-F5344CB8AC3E}">
        <p14:creationId xmlns:p14="http://schemas.microsoft.com/office/powerpoint/2010/main" val="397787513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8A534-5FE1-2CD7-339C-58BFC70FEB7C}"/>
              </a:ext>
            </a:extLst>
          </p:cNvPr>
          <p:cNvSpPr>
            <a:spLocks noGrp="1"/>
          </p:cNvSpPr>
          <p:nvPr>
            <p:ph type="title"/>
          </p:nvPr>
        </p:nvSpPr>
        <p:spPr/>
        <p:txBody>
          <a:bodyPr/>
          <a:lstStyle/>
          <a:p>
            <a:r>
              <a:rPr lang="es-CL" dirty="0"/>
              <a:t>Diagrama de clases</a:t>
            </a:r>
          </a:p>
        </p:txBody>
      </p:sp>
      <p:sp>
        <p:nvSpPr>
          <p:cNvPr id="3" name="Content Placeholder 2">
            <a:extLst>
              <a:ext uri="{FF2B5EF4-FFF2-40B4-BE49-F238E27FC236}">
                <a16:creationId xmlns:a16="http://schemas.microsoft.com/office/drawing/2014/main" id="{376C654A-D55E-A331-84E5-56D48CE38DF3}"/>
              </a:ext>
            </a:extLst>
          </p:cNvPr>
          <p:cNvSpPr>
            <a:spLocks noGrp="1"/>
          </p:cNvSpPr>
          <p:nvPr>
            <p:ph idx="1"/>
          </p:nvPr>
        </p:nvSpPr>
        <p:spPr/>
        <p:txBody>
          <a:bodyPr>
            <a:normAutofit fontScale="70000" lnSpcReduction="20000"/>
          </a:bodyPr>
          <a:lstStyle/>
          <a:p>
            <a:pPr>
              <a:lnSpc>
                <a:spcPct val="120000"/>
              </a:lnSpc>
            </a:pPr>
            <a:r>
              <a:rPr lang="es-ES" dirty="0"/>
              <a:t>UML (</a:t>
            </a:r>
            <a:r>
              <a:rPr lang="es-ES" i="1" dirty="0" err="1"/>
              <a:t>Unified</a:t>
            </a:r>
            <a:r>
              <a:rPr lang="es-ES" i="1" dirty="0"/>
              <a:t> </a:t>
            </a:r>
            <a:r>
              <a:rPr lang="es-ES" i="1" dirty="0" err="1"/>
              <a:t>Modeling</a:t>
            </a:r>
            <a:r>
              <a:rPr lang="es-ES" i="1" dirty="0"/>
              <a:t> </a:t>
            </a:r>
            <a:r>
              <a:rPr lang="es-ES" i="1" dirty="0" err="1"/>
              <a:t>Languague</a:t>
            </a:r>
            <a:r>
              <a:rPr lang="es-ES" dirty="0"/>
              <a:t>) permite modelar, construir y documentar un sistema Orientado a Objetos (OO). </a:t>
            </a:r>
          </a:p>
          <a:p>
            <a:pPr>
              <a:lnSpc>
                <a:spcPct val="120000"/>
              </a:lnSpc>
            </a:pPr>
            <a:r>
              <a:rPr lang="es-ES" dirty="0"/>
              <a:t>UML ha sido impulsado por los 3 autores más importantes de la OO: Grady Booch, Ivar Jacobson y Jim Rumbaugh. </a:t>
            </a:r>
          </a:p>
          <a:p>
            <a:pPr>
              <a:lnSpc>
                <a:spcPct val="120000"/>
              </a:lnSpc>
            </a:pPr>
            <a:r>
              <a:rPr lang="es-ES" dirty="0"/>
              <a:t>Se reconocen dos versiones: UML 1.0 (1994), UML 2.0 (2005) y una actualización a la 2.5 (2015)</a:t>
            </a:r>
          </a:p>
          <a:p>
            <a:pPr>
              <a:lnSpc>
                <a:spcPct val="120000"/>
              </a:lnSpc>
            </a:pPr>
            <a:r>
              <a:rPr lang="es-ES" dirty="0"/>
              <a:t>Plantean un conjunto de diagramas que se utilizan durante el proceso de análisis y diseño de sistemas, donde se crea el diseño conceptual de la información que se manejará, y los componentes que se encargarán del funcionamiento y la relación entre ellos</a:t>
            </a:r>
          </a:p>
          <a:p>
            <a:pPr>
              <a:lnSpc>
                <a:spcPct val="120000"/>
              </a:lnSpc>
            </a:pPr>
            <a:r>
              <a:rPr lang="es-ES" dirty="0"/>
              <a:t>El Diagrama de Clases es uno de los tantos diagramas de UML. </a:t>
            </a:r>
          </a:p>
          <a:p>
            <a:pPr>
              <a:lnSpc>
                <a:spcPct val="120000"/>
              </a:lnSpc>
            </a:pPr>
            <a:r>
              <a:rPr lang="es-ES" dirty="0"/>
              <a:t>Es un tipo de diagrama estático que describe la estructura de un sistema mostrando sus clases, atributos y asociaciones entre ellos, y que permite representar el modelo de nuestra BD.</a:t>
            </a:r>
          </a:p>
        </p:txBody>
      </p:sp>
      <p:sp>
        <p:nvSpPr>
          <p:cNvPr id="4" name="Slide Number Placeholder 3">
            <a:extLst>
              <a:ext uri="{FF2B5EF4-FFF2-40B4-BE49-F238E27FC236}">
                <a16:creationId xmlns:a16="http://schemas.microsoft.com/office/drawing/2014/main" id="{0502A466-9832-EA51-03CE-190475EBBE16}"/>
              </a:ext>
            </a:extLst>
          </p:cNvPr>
          <p:cNvSpPr>
            <a:spLocks noGrp="1"/>
          </p:cNvSpPr>
          <p:nvPr>
            <p:ph type="sldNum" sz="quarter" idx="12"/>
          </p:nvPr>
        </p:nvSpPr>
        <p:spPr/>
        <p:txBody>
          <a:bodyPr/>
          <a:lstStyle/>
          <a:p>
            <a:fld id="{53277F46-3D48-465E-89EF-2F849361E787}" type="slidenum">
              <a:rPr lang="es-CL" smtClean="0"/>
              <a:t>58</a:t>
            </a:fld>
            <a:endParaRPr lang="es-CL"/>
          </a:p>
        </p:txBody>
      </p:sp>
    </p:spTree>
    <p:extLst>
      <p:ext uri="{BB962C8B-B14F-4D97-AF65-F5344CB8AC3E}">
        <p14:creationId xmlns:p14="http://schemas.microsoft.com/office/powerpoint/2010/main" val="313784433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D3199-38BB-A693-DD1A-F1BA6B9C672E}"/>
              </a:ext>
            </a:extLst>
          </p:cNvPr>
          <p:cNvSpPr>
            <a:spLocks noGrp="1"/>
          </p:cNvSpPr>
          <p:nvPr>
            <p:ph type="title"/>
          </p:nvPr>
        </p:nvSpPr>
        <p:spPr/>
        <p:txBody>
          <a:bodyPr/>
          <a:lstStyle/>
          <a:p>
            <a:r>
              <a:rPr lang="es-CL" dirty="0"/>
              <a:t>Diagrama de UML</a:t>
            </a:r>
            <a:br>
              <a:rPr lang="es-CL" dirty="0"/>
            </a:br>
            <a:r>
              <a:rPr lang="es-CL" sz="2800" dirty="0">
                <a:solidFill>
                  <a:srgbClr val="004B85"/>
                </a:solidFill>
              </a:rPr>
              <a:t>UML versión 2.5</a:t>
            </a:r>
          </a:p>
        </p:txBody>
      </p:sp>
      <p:sp>
        <p:nvSpPr>
          <p:cNvPr id="4" name="Slide Number Placeholder 3">
            <a:extLst>
              <a:ext uri="{FF2B5EF4-FFF2-40B4-BE49-F238E27FC236}">
                <a16:creationId xmlns:a16="http://schemas.microsoft.com/office/drawing/2014/main" id="{DE173364-B475-8903-D99A-08CB7534BD87}"/>
              </a:ext>
            </a:extLst>
          </p:cNvPr>
          <p:cNvSpPr>
            <a:spLocks noGrp="1"/>
          </p:cNvSpPr>
          <p:nvPr>
            <p:ph type="sldNum" sz="quarter" idx="12"/>
          </p:nvPr>
        </p:nvSpPr>
        <p:spPr/>
        <p:txBody>
          <a:bodyPr/>
          <a:lstStyle/>
          <a:p>
            <a:fld id="{53277F46-3D48-465E-89EF-2F849361E787}" type="slidenum">
              <a:rPr lang="es-CL" smtClean="0"/>
              <a:t>59</a:t>
            </a:fld>
            <a:endParaRPr lang="es-CL"/>
          </a:p>
        </p:txBody>
      </p:sp>
      <p:grpSp>
        <p:nvGrpSpPr>
          <p:cNvPr id="5" name="Google Shape;1205;p58">
            <a:extLst>
              <a:ext uri="{FF2B5EF4-FFF2-40B4-BE49-F238E27FC236}">
                <a16:creationId xmlns:a16="http://schemas.microsoft.com/office/drawing/2014/main" id="{C532F1C8-7216-9027-F148-1CD69F76CEED}"/>
              </a:ext>
            </a:extLst>
          </p:cNvPr>
          <p:cNvGrpSpPr/>
          <p:nvPr/>
        </p:nvGrpSpPr>
        <p:grpSpPr>
          <a:xfrm>
            <a:off x="2174875" y="1690688"/>
            <a:ext cx="7842250" cy="4751387"/>
            <a:chOff x="2569486" y="1376363"/>
            <a:chExt cx="7842250" cy="4751387"/>
          </a:xfrm>
        </p:grpSpPr>
        <p:pic>
          <p:nvPicPr>
            <p:cNvPr id="6" name="Google Shape;1206;p58" descr="800px-Uml_diagram">
              <a:extLst>
                <a:ext uri="{FF2B5EF4-FFF2-40B4-BE49-F238E27FC236}">
                  <a16:creationId xmlns:a16="http://schemas.microsoft.com/office/drawing/2014/main" id="{60FA5BAF-F99E-20E9-E123-1D797837AC8A}"/>
                </a:ext>
              </a:extLst>
            </p:cNvPr>
            <p:cNvPicPr preferRelativeResize="0"/>
            <p:nvPr/>
          </p:nvPicPr>
          <p:blipFill rotWithShape="1">
            <a:blip r:embed="rId2">
              <a:alphaModFix/>
            </a:blip>
            <a:srcRect/>
            <a:stretch/>
          </p:blipFill>
          <p:spPr>
            <a:xfrm>
              <a:off x="2569486" y="1376363"/>
              <a:ext cx="7842250" cy="4751387"/>
            </a:xfrm>
            <a:prstGeom prst="rect">
              <a:avLst/>
            </a:prstGeom>
            <a:solidFill>
              <a:srgbClr val="FFFFCC"/>
            </a:solidFill>
            <a:ln>
              <a:noFill/>
            </a:ln>
          </p:spPr>
        </p:pic>
        <p:sp>
          <p:nvSpPr>
            <p:cNvPr id="7" name="Google Shape;1207;p58">
              <a:extLst>
                <a:ext uri="{FF2B5EF4-FFF2-40B4-BE49-F238E27FC236}">
                  <a16:creationId xmlns:a16="http://schemas.microsoft.com/office/drawing/2014/main" id="{89D4D9FB-97A3-4FB5-7543-8C6725B01B5D}"/>
                </a:ext>
              </a:extLst>
            </p:cNvPr>
            <p:cNvSpPr txBox="1"/>
            <p:nvPr/>
          </p:nvSpPr>
          <p:spPr>
            <a:xfrm>
              <a:off x="2730271" y="4646189"/>
              <a:ext cx="2575008" cy="1287019"/>
            </a:xfrm>
            <a:prstGeom prst="rect">
              <a:avLst/>
            </a:prstGeom>
            <a:noFill/>
            <a:ln w="12700">
              <a:solidFill>
                <a:srgbClr val="ED7D31"/>
              </a:solidFill>
              <a:prstDash val="dash"/>
            </a:ln>
          </p:spPr>
          <p:txBody>
            <a:bodyPr spcFirstLastPara="1" wrap="square" lIns="90475" tIns="44450" rIns="90475" bIns="44450" anchor="t" anchorCtr="0">
              <a:spAutoFit/>
            </a:bodyPr>
            <a:lstStyle/>
            <a:p>
              <a:pPr marL="457200" marR="0" lvl="0" indent="-457200" algn="just" rtl="0">
                <a:lnSpc>
                  <a:spcPct val="80000"/>
                </a:lnSpc>
                <a:spcBef>
                  <a:spcPts val="0"/>
                </a:spcBef>
                <a:spcAft>
                  <a:spcPts val="0"/>
                </a:spcAft>
                <a:buClr>
                  <a:srgbClr val="7F7F7F"/>
                </a:buClr>
                <a:buSzPts val="1080"/>
                <a:buFont typeface="Noto Sans Symbols"/>
                <a:buNone/>
              </a:pPr>
              <a:r>
                <a:rPr lang="es-CL" sz="1100" b="1" dirty="0">
                  <a:ea typeface="Calibri"/>
                  <a:cs typeface="Calibri"/>
                  <a:sym typeface="Calibri"/>
                </a:rPr>
                <a:t>Referencias:</a:t>
              </a:r>
              <a:endParaRPr sz="1100" dirty="0"/>
            </a:p>
            <a:p>
              <a:pPr marL="457200" marR="0" lvl="0" indent="-457200" algn="just" rtl="0">
                <a:lnSpc>
                  <a:spcPct val="80000"/>
                </a:lnSpc>
                <a:spcBef>
                  <a:spcPts val="600"/>
                </a:spcBef>
                <a:spcAft>
                  <a:spcPts val="0"/>
                </a:spcAft>
                <a:buClr>
                  <a:srgbClr val="7F7F7F"/>
                </a:buClr>
                <a:buSzPts val="1080"/>
                <a:buFont typeface="Noto Sans Symbols"/>
                <a:buNone/>
              </a:pPr>
              <a:r>
                <a:rPr lang="es-CL" sz="1100" dirty="0">
                  <a:ea typeface="Calibri"/>
                  <a:cs typeface="Calibri"/>
                  <a:sym typeface="Calibri"/>
                </a:rPr>
                <a:t>“OO </a:t>
              </a:r>
              <a:r>
                <a:rPr lang="es-CL" sz="1100" dirty="0" err="1">
                  <a:ea typeface="Calibri"/>
                  <a:cs typeface="Calibri"/>
                  <a:sym typeface="Calibri"/>
                </a:rPr>
                <a:t>Analysis</a:t>
              </a:r>
              <a:r>
                <a:rPr lang="es-CL" sz="1100" dirty="0">
                  <a:ea typeface="Calibri"/>
                  <a:cs typeface="Calibri"/>
                  <a:sym typeface="Calibri"/>
                </a:rPr>
                <a:t> and </a:t>
              </a:r>
              <a:r>
                <a:rPr lang="es-CL" sz="1100" dirty="0" err="1">
                  <a:ea typeface="Calibri"/>
                  <a:cs typeface="Calibri"/>
                  <a:sym typeface="Calibri"/>
                </a:rPr>
                <a:t>Design</a:t>
              </a:r>
              <a:r>
                <a:rPr lang="es-CL" sz="1100" dirty="0">
                  <a:ea typeface="Calibri"/>
                  <a:cs typeface="Calibri"/>
                  <a:sym typeface="Calibri"/>
                </a:rPr>
                <a:t>”, Booch</a:t>
              </a:r>
              <a:endParaRPr sz="1100" dirty="0">
                <a:ea typeface="Calibri"/>
                <a:cs typeface="Calibri"/>
                <a:sym typeface="Calibri"/>
              </a:endParaRPr>
            </a:p>
            <a:p>
              <a:pPr marL="457200" marR="0" lvl="0" indent="-457200" algn="just" rtl="0">
                <a:lnSpc>
                  <a:spcPct val="80000"/>
                </a:lnSpc>
                <a:spcBef>
                  <a:spcPts val="600"/>
                </a:spcBef>
                <a:spcAft>
                  <a:spcPts val="0"/>
                </a:spcAft>
                <a:buClr>
                  <a:srgbClr val="7F7F7F"/>
                </a:buClr>
                <a:buSzPts val="1080"/>
                <a:buFont typeface="Noto Sans Symbols"/>
                <a:buNone/>
              </a:pPr>
              <a:r>
                <a:rPr lang="es-CL" sz="1100" dirty="0">
                  <a:ea typeface="Calibri"/>
                  <a:cs typeface="Calibri"/>
                  <a:sym typeface="Calibri"/>
                </a:rPr>
                <a:t>“OO </a:t>
              </a:r>
              <a:r>
                <a:rPr lang="es-CL" sz="1100" dirty="0" err="1">
                  <a:ea typeface="Calibri"/>
                  <a:cs typeface="Calibri"/>
                  <a:sym typeface="Calibri"/>
                </a:rPr>
                <a:t>Modeling</a:t>
              </a:r>
              <a:r>
                <a:rPr lang="es-CL" sz="1100" dirty="0">
                  <a:ea typeface="Calibri"/>
                  <a:cs typeface="Calibri"/>
                  <a:sym typeface="Calibri"/>
                </a:rPr>
                <a:t> and </a:t>
              </a:r>
              <a:r>
                <a:rPr lang="es-CL" sz="1100" dirty="0" err="1">
                  <a:ea typeface="Calibri"/>
                  <a:cs typeface="Calibri"/>
                  <a:sym typeface="Calibri"/>
                </a:rPr>
                <a:t>Design</a:t>
              </a:r>
              <a:r>
                <a:rPr lang="es-CL" sz="1100" dirty="0">
                  <a:ea typeface="Calibri"/>
                  <a:cs typeface="Calibri"/>
                  <a:sym typeface="Calibri"/>
                </a:rPr>
                <a:t>”, Rumbaugh</a:t>
              </a:r>
              <a:endParaRPr sz="1100" dirty="0">
                <a:ea typeface="Calibri"/>
                <a:cs typeface="Calibri"/>
                <a:sym typeface="Calibri"/>
              </a:endParaRPr>
            </a:p>
            <a:p>
              <a:pPr marL="457200" marR="0" lvl="0" indent="-457200" algn="just" rtl="0">
                <a:lnSpc>
                  <a:spcPct val="80000"/>
                </a:lnSpc>
                <a:spcBef>
                  <a:spcPts val="600"/>
                </a:spcBef>
                <a:spcAft>
                  <a:spcPts val="0"/>
                </a:spcAft>
                <a:buClr>
                  <a:srgbClr val="7F7F7F"/>
                </a:buClr>
                <a:buSzPts val="1080"/>
                <a:buFont typeface="Noto Sans Symbols"/>
                <a:buNone/>
              </a:pPr>
              <a:r>
                <a:rPr lang="es-CL" sz="1100" dirty="0">
                  <a:ea typeface="Calibri"/>
                  <a:cs typeface="Calibri"/>
                  <a:sym typeface="Calibri"/>
                </a:rPr>
                <a:t>“OO Software </a:t>
              </a:r>
              <a:r>
                <a:rPr lang="es-CL" sz="1100" dirty="0" err="1">
                  <a:ea typeface="Calibri"/>
                  <a:cs typeface="Calibri"/>
                  <a:sym typeface="Calibri"/>
                </a:rPr>
                <a:t>Engineering</a:t>
              </a:r>
              <a:r>
                <a:rPr lang="es-CL" sz="1100" dirty="0">
                  <a:ea typeface="Calibri"/>
                  <a:cs typeface="Calibri"/>
                  <a:sym typeface="Calibri"/>
                </a:rPr>
                <a:t>”, Jacobson</a:t>
              </a:r>
              <a:endParaRPr sz="1100" dirty="0"/>
            </a:p>
            <a:p>
              <a:pPr marL="457200" marR="0" lvl="0" indent="-457200" algn="just" rtl="0">
                <a:lnSpc>
                  <a:spcPct val="80000"/>
                </a:lnSpc>
                <a:spcBef>
                  <a:spcPts val="600"/>
                </a:spcBef>
                <a:spcAft>
                  <a:spcPts val="0"/>
                </a:spcAft>
                <a:buClr>
                  <a:srgbClr val="7F7F7F"/>
                </a:buClr>
                <a:buSzPts val="1080"/>
                <a:buFont typeface="Noto Sans Symbols"/>
                <a:buNone/>
              </a:pPr>
              <a:r>
                <a:rPr lang="es-CL" sz="1100" u="sng" dirty="0">
                  <a:ea typeface="Calibri"/>
                  <a:cs typeface="Calibri"/>
                  <a:sym typeface="Calibri"/>
                  <a:hlinkClick r:id="rId3">
                    <a:extLst>
                      <a:ext uri="{A12FA001-AC4F-418D-AE19-62706E023703}">
                        <ahyp:hlinkClr xmlns:ahyp="http://schemas.microsoft.com/office/drawing/2018/hyperlinkcolor" val="tx"/>
                      </a:ext>
                    </a:extLst>
                  </a:hlinkClick>
                </a:rPr>
                <a:t>www.uml.org</a:t>
              </a:r>
              <a:endParaRPr sz="1100" dirty="0">
                <a:ea typeface="Calibri"/>
                <a:cs typeface="Calibri"/>
                <a:sym typeface="Calibri"/>
              </a:endParaRPr>
            </a:p>
            <a:p>
              <a:pPr marL="457200" marR="0" lvl="0" indent="-457200" algn="just" rtl="0">
                <a:lnSpc>
                  <a:spcPct val="80000"/>
                </a:lnSpc>
                <a:spcBef>
                  <a:spcPts val="600"/>
                </a:spcBef>
                <a:spcAft>
                  <a:spcPts val="0"/>
                </a:spcAft>
                <a:buClr>
                  <a:srgbClr val="7F7F7F"/>
                </a:buClr>
                <a:buSzPts val="1080"/>
                <a:buFont typeface="Noto Sans Symbols"/>
                <a:buNone/>
              </a:pPr>
              <a:r>
                <a:rPr lang="es-CL" sz="1100" u="sng" dirty="0">
                  <a:ea typeface="Calibri"/>
                  <a:cs typeface="Calibri"/>
                  <a:sym typeface="Calibri"/>
                </a:rPr>
                <a:t>www.rational.com</a:t>
              </a:r>
              <a:endParaRPr sz="1100" u="sng" dirty="0"/>
            </a:p>
          </p:txBody>
        </p:sp>
      </p:grpSp>
    </p:spTree>
    <p:extLst>
      <p:ext uri="{BB962C8B-B14F-4D97-AF65-F5344CB8AC3E}">
        <p14:creationId xmlns:p14="http://schemas.microsoft.com/office/powerpoint/2010/main" val="393970075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C82E3-FA3C-29F6-A514-5B54DF994418}"/>
              </a:ext>
            </a:extLst>
          </p:cNvPr>
          <p:cNvSpPr>
            <a:spLocks noGrp="1"/>
          </p:cNvSpPr>
          <p:nvPr>
            <p:ph type="title"/>
          </p:nvPr>
        </p:nvSpPr>
        <p:spPr/>
        <p:txBody>
          <a:bodyPr/>
          <a:lstStyle/>
          <a:p>
            <a:r>
              <a:rPr lang="es-CL" dirty="0"/>
              <a:t>Niveles de abstracción del Dato</a:t>
            </a:r>
            <a:br>
              <a:rPr lang="es-CL" dirty="0"/>
            </a:br>
            <a:r>
              <a:rPr lang="es-CL" sz="2800" dirty="0">
                <a:solidFill>
                  <a:srgbClr val="004B85"/>
                </a:solidFill>
              </a:rPr>
              <a:t>Realidad</a:t>
            </a:r>
          </a:p>
        </p:txBody>
      </p:sp>
      <p:sp>
        <p:nvSpPr>
          <p:cNvPr id="3" name="Content Placeholder 2">
            <a:extLst>
              <a:ext uri="{FF2B5EF4-FFF2-40B4-BE49-F238E27FC236}">
                <a16:creationId xmlns:a16="http://schemas.microsoft.com/office/drawing/2014/main" id="{19E6813E-35EB-9936-86CF-CF08C3C5691E}"/>
              </a:ext>
            </a:extLst>
          </p:cNvPr>
          <p:cNvSpPr>
            <a:spLocks noGrp="1"/>
          </p:cNvSpPr>
          <p:nvPr>
            <p:ph idx="1"/>
          </p:nvPr>
        </p:nvSpPr>
        <p:spPr/>
        <p:txBody>
          <a:bodyPr>
            <a:normAutofit fontScale="77500" lnSpcReduction="20000"/>
          </a:bodyPr>
          <a:lstStyle/>
          <a:p>
            <a:pPr marL="0" indent="0">
              <a:lnSpc>
                <a:spcPct val="120000"/>
              </a:lnSpc>
              <a:buNone/>
            </a:pPr>
            <a:r>
              <a:rPr lang="es-ES" dirty="0"/>
              <a:t>Comprende el mundo real (sistema, organización), con sus componentes y el medio ambiente en el cual opera. </a:t>
            </a:r>
          </a:p>
          <a:p>
            <a:pPr>
              <a:lnSpc>
                <a:spcPct val="120000"/>
              </a:lnSpc>
            </a:pPr>
            <a:r>
              <a:rPr lang="es-ES" dirty="0"/>
              <a:t>Una </a:t>
            </a:r>
            <a:r>
              <a:rPr lang="es-ES" b="1" dirty="0">
                <a:solidFill>
                  <a:srgbClr val="004B85"/>
                </a:solidFill>
              </a:rPr>
              <a:t>Entidad</a:t>
            </a:r>
            <a:r>
              <a:rPr lang="es-ES" dirty="0"/>
              <a:t> es una persona, objeto (cosa, concepto), lugar y evento, sobre el cual la organización decide coleccionar y almacenar datos.</a:t>
            </a:r>
          </a:p>
          <a:p>
            <a:pPr>
              <a:lnSpc>
                <a:spcPct val="120000"/>
              </a:lnSpc>
            </a:pPr>
            <a:r>
              <a:rPr lang="es-ES" dirty="0"/>
              <a:t>Un </a:t>
            </a:r>
            <a:r>
              <a:rPr lang="es-ES" b="1" dirty="0">
                <a:solidFill>
                  <a:srgbClr val="004B85"/>
                </a:solidFill>
              </a:rPr>
              <a:t>Tipo (Clase) de Entidades</a:t>
            </a:r>
            <a:r>
              <a:rPr lang="es-ES" dirty="0"/>
              <a:t> es un conjunto de entidades que poseen características similares, por ejemplo Clientes, Estudiantes, Pacientes.</a:t>
            </a:r>
          </a:p>
          <a:p>
            <a:pPr>
              <a:lnSpc>
                <a:spcPct val="120000"/>
              </a:lnSpc>
            </a:pPr>
            <a:r>
              <a:rPr lang="es-ES" dirty="0"/>
              <a:t>Un </a:t>
            </a:r>
            <a:r>
              <a:rPr lang="es-ES" b="1" dirty="0">
                <a:solidFill>
                  <a:srgbClr val="004B85"/>
                </a:solidFill>
              </a:rPr>
              <a:t>Atributo</a:t>
            </a:r>
            <a:r>
              <a:rPr lang="es-ES" dirty="0"/>
              <a:t> es una propiedad de una entidad que se desea registrar. Para cada tipo de entidades, existe un conjunto de atributos de interés para la organización.</a:t>
            </a:r>
          </a:p>
          <a:p>
            <a:pPr>
              <a:lnSpc>
                <a:spcPct val="120000"/>
              </a:lnSpc>
            </a:pPr>
            <a:r>
              <a:rPr lang="es-ES" dirty="0"/>
              <a:t>Cada entidad, dentro de una clase de entidades, debe tener al menos un atributo (o una combinación de atributos) que la distinga de otras entidades dentro de su clase, a lo cual se le denomina </a:t>
            </a:r>
            <a:r>
              <a:rPr lang="es-ES" b="1" dirty="0">
                <a:solidFill>
                  <a:srgbClr val="004B85"/>
                </a:solidFill>
              </a:rPr>
              <a:t>Clave Primaria</a:t>
            </a:r>
            <a:r>
              <a:rPr lang="es-ES" dirty="0"/>
              <a:t> (PRIMARY KEY).</a:t>
            </a:r>
          </a:p>
          <a:p>
            <a:endParaRPr lang="es-CL" dirty="0"/>
          </a:p>
        </p:txBody>
      </p:sp>
      <p:sp>
        <p:nvSpPr>
          <p:cNvPr id="5" name="Slide Number Placeholder 3">
            <a:extLst>
              <a:ext uri="{FF2B5EF4-FFF2-40B4-BE49-F238E27FC236}">
                <a16:creationId xmlns:a16="http://schemas.microsoft.com/office/drawing/2014/main" id="{94A59F69-46C4-8F78-109A-9622676E7941}"/>
              </a:ext>
            </a:extLst>
          </p:cNvPr>
          <p:cNvSpPr txBox="1">
            <a:spLocks/>
          </p:cNvSpPr>
          <p:nvPr/>
        </p:nvSpPr>
        <p:spPr>
          <a:xfrm>
            <a:off x="11766006" y="6497997"/>
            <a:ext cx="421200" cy="365125"/>
          </a:xfrm>
          <a:prstGeom prst="rect">
            <a:avLst/>
          </a:prstGeom>
        </p:spPr>
        <p:txBody>
          <a:bodyPr vert="horz" lIns="91440" tIns="45720" rIns="91440" bIns="45720" rtlCol="0" anchor="ctr"/>
          <a:lstStyle>
            <a:defPPr>
              <a:defRPr lang="en-US"/>
            </a:defPPr>
            <a:lvl1pPr marL="0" algn="ctr"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3277F46-3D48-465E-89EF-2F849361E787}" type="slidenum">
              <a:rPr lang="es-CL" smtClean="0"/>
              <a:pPr/>
              <a:t>6</a:t>
            </a:fld>
            <a:endParaRPr lang="es-CL" dirty="0"/>
          </a:p>
        </p:txBody>
      </p:sp>
    </p:spTree>
    <p:extLst>
      <p:ext uri="{BB962C8B-B14F-4D97-AF65-F5344CB8AC3E}">
        <p14:creationId xmlns:p14="http://schemas.microsoft.com/office/powerpoint/2010/main" val="10582954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27D1F-9F9A-D640-BB8D-14E49F38AFE5}"/>
              </a:ext>
            </a:extLst>
          </p:cNvPr>
          <p:cNvSpPr>
            <a:spLocks noGrp="1"/>
          </p:cNvSpPr>
          <p:nvPr>
            <p:ph type="title"/>
          </p:nvPr>
        </p:nvSpPr>
        <p:spPr/>
        <p:txBody>
          <a:bodyPr/>
          <a:lstStyle/>
          <a:p>
            <a:r>
              <a:rPr lang="es-CL" dirty="0"/>
              <a:t>Diagrama de clases</a:t>
            </a:r>
            <a:br>
              <a:rPr lang="es-CL" dirty="0"/>
            </a:br>
            <a:r>
              <a:rPr lang="es-CL" sz="2800" dirty="0">
                <a:solidFill>
                  <a:srgbClr val="004B85"/>
                </a:solidFill>
              </a:rPr>
              <a:t>Sintaxis</a:t>
            </a:r>
          </a:p>
        </p:txBody>
      </p:sp>
      <p:sp>
        <p:nvSpPr>
          <p:cNvPr id="3" name="Content Placeholder 2">
            <a:extLst>
              <a:ext uri="{FF2B5EF4-FFF2-40B4-BE49-F238E27FC236}">
                <a16:creationId xmlns:a16="http://schemas.microsoft.com/office/drawing/2014/main" id="{0B011C49-53EF-F822-DA9C-DA73C460806A}"/>
              </a:ext>
            </a:extLst>
          </p:cNvPr>
          <p:cNvSpPr>
            <a:spLocks noGrp="1"/>
          </p:cNvSpPr>
          <p:nvPr>
            <p:ph idx="1"/>
          </p:nvPr>
        </p:nvSpPr>
        <p:spPr/>
        <p:txBody>
          <a:bodyPr anchor="ctr">
            <a:normAutofit/>
          </a:bodyPr>
          <a:lstStyle/>
          <a:p>
            <a:endParaRPr lang="es-CL" sz="2000" dirty="0"/>
          </a:p>
          <a:p>
            <a:endParaRPr lang="es-CL" sz="2000" dirty="0"/>
          </a:p>
          <a:p>
            <a:endParaRPr lang="es-CL" sz="2000" dirty="0"/>
          </a:p>
          <a:p>
            <a:endParaRPr lang="es-CL" sz="2000" dirty="0"/>
          </a:p>
          <a:p>
            <a:endParaRPr lang="es-CL" sz="2000" dirty="0"/>
          </a:p>
          <a:p>
            <a:endParaRPr lang="es-CL" sz="2000" dirty="0"/>
          </a:p>
          <a:p>
            <a:endParaRPr lang="es-CL" sz="2000" dirty="0"/>
          </a:p>
          <a:p>
            <a:r>
              <a:rPr lang="es-CL" sz="2000" dirty="0"/>
              <a:t>Propiedades: </a:t>
            </a:r>
            <a:r>
              <a:rPr lang="es-CL" sz="2000" dirty="0" err="1">
                <a:latin typeface="Consolas" panose="020B0609020204030204" pitchFamily="49" charset="0"/>
              </a:rPr>
              <a:t>unique</a:t>
            </a:r>
            <a:r>
              <a:rPr lang="es-CL" sz="2000" dirty="0"/>
              <a:t>, </a:t>
            </a:r>
            <a:r>
              <a:rPr lang="es-CL" sz="2000" dirty="0" err="1">
                <a:latin typeface="Consolas" panose="020B0609020204030204" pitchFamily="49" charset="0"/>
              </a:rPr>
              <a:t>not</a:t>
            </a:r>
            <a:r>
              <a:rPr lang="es-CL" sz="2000" dirty="0">
                <a:latin typeface="Consolas" panose="020B0609020204030204" pitchFamily="49" charset="0"/>
              </a:rPr>
              <a:t> </a:t>
            </a:r>
            <a:r>
              <a:rPr lang="es-CL" sz="2000" dirty="0" err="1">
                <a:latin typeface="Consolas" panose="020B0609020204030204" pitchFamily="49" charset="0"/>
              </a:rPr>
              <a:t>null</a:t>
            </a:r>
            <a:r>
              <a:rPr lang="es-CL" sz="2000" dirty="0"/>
              <a:t>…</a:t>
            </a:r>
          </a:p>
          <a:p>
            <a:r>
              <a:rPr lang="es-CL" sz="2000" dirty="0"/>
              <a:t>Ejemplo:</a:t>
            </a:r>
          </a:p>
        </p:txBody>
      </p:sp>
      <p:sp>
        <p:nvSpPr>
          <p:cNvPr id="4" name="Slide Number Placeholder 3">
            <a:extLst>
              <a:ext uri="{FF2B5EF4-FFF2-40B4-BE49-F238E27FC236}">
                <a16:creationId xmlns:a16="http://schemas.microsoft.com/office/drawing/2014/main" id="{C7E0675A-E746-DE96-AEB8-B2E26422393A}"/>
              </a:ext>
            </a:extLst>
          </p:cNvPr>
          <p:cNvSpPr>
            <a:spLocks noGrp="1"/>
          </p:cNvSpPr>
          <p:nvPr>
            <p:ph type="sldNum" sz="quarter" idx="12"/>
          </p:nvPr>
        </p:nvSpPr>
        <p:spPr/>
        <p:txBody>
          <a:bodyPr/>
          <a:lstStyle/>
          <a:p>
            <a:fld id="{53277F46-3D48-465E-89EF-2F849361E787}" type="slidenum">
              <a:rPr lang="es-CL" smtClean="0"/>
              <a:t>60</a:t>
            </a:fld>
            <a:endParaRPr lang="es-CL"/>
          </a:p>
        </p:txBody>
      </p:sp>
      <p:sp>
        <p:nvSpPr>
          <p:cNvPr id="5" name="Google Shape;1217;p59">
            <a:extLst>
              <a:ext uri="{FF2B5EF4-FFF2-40B4-BE49-F238E27FC236}">
                <a16:creationId xmlns:a16="http://schemas.microsoft.com/office/drawing/2014/main" id="{9031AE9A-9AB6-EF84-1521-B3B30F836086}"/>
              </a:ext>
            </a:extLst>
          </p:cNvPr>
          <p:cNvSpPr/>
          <p:nvPr/>
        </p:nvSpPr>
        <p:spPr>
          <a:xfrm>
            <a:off x="9370631" y="2124183"/>
            <a:ext cx="1857375" cy="586106"/>
          </a:xfrm>
          <a:prstGeom prst="rect">
            <a:avLst/>
          </a:prstGeom>
          <a:noFill/>
          <a:ln w="25400" cap="flat" cmpd="sng">
            <a:solidFill>
              <a:srgbClr val="F7AE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7F7F7F"/>
              </a:buClr>
              <a:buSzPts val="1400"/>
              <a:buFont typeface="Century Schoolbook"/>
              <a:buNone/>
            </a:pPr>
            <a:r>
              <a:rPr lang="es-CL" sz="1400" b="0" i="0" u="none" strike="noStrike" cap="none" dirty="0">
                <a:ea typeface="Century Schoolbook"/>
                <a:cs typeface="Century Schoolbook"/>
                <a:sym typeface="Century Schoolbook"/>
              </a:rPr>
              <a:t>Atributos</a:t>
            </a:r>
          </a:p>
          <a:p>
            <a:pPr marL="0" marR="0" lvl="0" indent="0" algn="ctr" rtl="0">
              <a:lnSpc>
                <a:spcPct val="100000"/>
              </a:lnSpc>
              <a:spcBef>
                <a:spcPts val="0"/>
              </a:spcBef>
              <a:spcAft>
                <a:spcPts val="0"/>
              </a:spcAft>
              <a:buClr>
                <a:srgbClr val="7F7F7F"/>
              </a:buClr>
              <a:buSzPts val="1400"/>
              <a:buFont typeface="Century Schoolbook"/>
              <a:buNone/>
            </a:pPr>
            <a:r>
              <a:rPr lang="es-CL" sz="1400" b="0" i="0" u="none" strike="noStrike" cap="none" dirty="0">
                <a:ea typeface="Century Schoolbook"/>
                <a:cs typeface="Century Schoolbook"/>
                <a:sym typeface="Century Schoolbook"/>
              </a:rPr>
              <a:t>(Variables)</a:t>
            </a:r>
            <a:endParaRPr dirty="0"/>
          </a:p>
        </p:txBody>
      </p:sp>
      <p:sp>
        <p:nvSpPr>
          <p:cNvPr id="6" name="Google Shape;1218;p59">
            <a:extLst>
              <a:ext uri="{FF2B5EF4-FFF2-40B4-BE49-F238E27FC236}">
                <a16:creationId xmlns:a16="http://schemas.microsoft.com/office/drawing/2014/main" id="{E5DE8EE4-A0A7-18B2-4AC6-B9443EC0FC0E}"/>
              </a:ext>
            </a:extLst>
          </p:cNvPr>
          <p:cNvSpPr/>
          <p:nvPr/>
        </p:nvSpPr>
        <p:spPr>
          <a:xfrm>
            <a:off x="9370631" y="1766995"/>
            <a:ext cx="1857375" cy="357187"/>
          </a:xfrm>
          <a:prstGeom prst="rect">
            <a:avLst/>
          </a:prstGeom>
          <a:noFill/>
          <a:ln w="25400" cap="flat" cmpd="sng">
            <a:solidFill>
              <a:srgbClr val="F7AE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7F7F7F"/>
              </a:buClr>
              <a:buSzPts val="1800"/>
              <a:buFont typeface="Century Schoolbook"/>
              <a:buNone/>
            </a:pPr>
            <a:r>
              <a:rPr lang="es-CL" sz="1800" b="0" i="0" u="none" strike="noStrike" cap="none" dirty="0">
                <a:ea typeface="Century Schoolbook"/>
                <a:cs typeface="Century Schoolbook"/>
                <a:sym typeface="Century Schoolbook"/>
              </a:rPr>
              <a:t>CLASE</a:t>
            </a:r>
            <a:endParaRPr dirty="0"/>
          </a:p>
        </p:txBody>
      </p:sp>
      <p:sp>
        <p:nvSpPr>
          <p:cNvPr id="7" name="Google Shape;1219;p59">
            <a:extLst>
              <a:ext uri="{FF2B5EF4-FFF2-40B4-BE49-F238E27FC236}">
                <a16:creationId xmlns:a16="http://schemas.microsoft.com/office/drawing/2014/main" id="{2B5A9554-21AE-4C21-1FB3-11077A8E77AE}"/>
              </a:ext>
            </a:extLst>
          </p:cNvPr>
          <p:cNvSpPr/>
          <p:nvPr/>
        </p:nvSpPr>
        <p:spPr>
          <a:xfrm>
            <a:off x="9370631" y="2710289"/>
            <a:ext cx="1857375" cy="586105"/>
          </a:xfrm>
          <a:prstGeom prst="rect">
            <a:avLst/>
          </a:prstGeom>
          <a:noFill/>
          <a:ln w="25400" cap="flat" cmpd="sng">
            <a:solidFill>
              <a:srgbClr val="F7AE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7F7F7F"/>
              </a:buClr>
              <a:buSzPts val="1400"/>
              <a:buFont typeface="Century Schoolbook"/>
              <a:buNone/>
            </a:pPr>
            <a:r>
              <a:rPr lang="es-CL" sz="1400" b="0" i="0" u="none" strike="noStrike" cap="none" dirty="0">
                <a:ea typeface="Century Schoolbook"/>
                <a:cs typeface="Century Schoolbook"/>
                <a:sym typeface="Century Schoolbook"/>
              </a:rPr>
              <a:t>Métodos</a:t>
            </a:r>
            <a:endParaRPr lang="en-US" sz="1400" dirty="0">
              <a:ea typeface="Century Schoolbook"/>
              <a:cs typeface="Century Schoolbook"/>
              <a:sym typeface="Century Schoolbook"/>
            </a:endParaRPr>
          </a:p>
          <a:p>
            <a:pPr marL="0" marR="0" lvl="0" indent="0" algn="ctr" rtl="0">
              <a:lnSpc>
                <a:spcPct val="100000"/>
              </a:lnSpc>
              <a:spcBef>
                <a:spcPts val="0"/>
              </a:spcBef>
              <a:spcAft>
                <a:spcPts val="0"/>
              </a:spcAft>
              <a:buClr>
                <a:srgbClr val="7F7F7F"/>
              </a:buClr>
              <a:buSzPts val="1400"/>
              <a:buFont typeface="Century Schoolbook"/>
              <a:buNone/>
            </a:pPr>
            <a:r>
              <a:rPr lang="es-CL" sz="1400" b="0" i="0" u="none" strike="noStrike" cap="none" dirty="0">
                <a:ea typeface="Century Schoolbook"/>
                <a:cs typeface="Century Schoolbook"/>
                <a:sym typeface="Century Schoolbook"/>
              </a:rPr>
              <a:t>(Funciones)</a:t>
            </a:r>
            <a:endParaRPr dirty="0"/>
          </a:p>
        </p:txBody>
      </p:sp>
      <p:pic>
        <p:nvPicPr>
          <p:cNvPr id="8" name="Google Shape;1220;p59">
            <a:extLst>
              <a:ext uri="{FF2B5EF4-FFF2-40B4-BE49-F238E27FC236}">
                <a16:creationId xmlns:a16="http://schemas.microsoft.com/office/drawing/2014/main" id="{9BAB7564-F464-62D5-07FD-E84EF489F8FB}"/>
              </a:ext>
            </a:extLst>
          </p:cNvPr>
          <p:cNvPicPr preferRelativeResize="0"/>
          <p:nvPr/>
        </p:nvPicPr>
        <p:blipFill rotWithShape="1">
          <a:blip r:embed="rId2">
            <a:alphaModFix/>
          </a:blip>
          <a:srcRect/>
          <a:stretch/>
        </p:blipFill>
        <p:spPr>
          <a:xfrm>
            <a:off x="9339188" y="3460157"/>
            <a:ext cx="1992774" cy="2462699"/>
          </a:xfrm>
          <a:prstGeom prst="rect">
            <a:avLst/>
          </a:prstGeom>
          <a:noFill/>
          <a:ln>
            <a:noFill/>
          </a:ln>
        </p:spPr>
      </p:pic>
      <p:sp>
        <p:nvSpPr>
          <p:cNvPr id="19" name="Google Shape;1221;p59">
            <a:extLst>
              <a:ext uri="{FF2B5EF4-FFF2-40B4-BE49-F238E27FC236}">
                <a16:creationId xmlns:a16="http://schemas.microsoft.com/office/drawing/2014/main" id="{8B14AA3A-9200-5860-8E02-CFA91A2EA2B7}"/>
              </a:ext>
            </a:extLst>
          </p:cNvPr>
          <p:cNvSpPr txBox="1"/>
          <p:nvPr/>
        </p:nvSpPr>
        <p:spPr>
          <a:xfrm>
            <a:off x="963993" y="2511774"/>
            <a:ext cx="7807725" cy="36929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L" b="1" u="none" dirty="0">
                <a:latin typeface="Consolas" panose="020B0609020204030204" pitchFamily="49" charset="0"/>
                <a:ea typeface="Calibri"/>
                <a:cs typeface="Calibri"/>
                <a:sym typeface="Calibri"/>
              </a:rPr>
              <a:t>Visibilidad nombre : tipo = </a:t>
            </a:r>
            <a:r>
              <a:rPr lang="es-CL" b="1" u="none" dirty="0" err="1">
                <a:latin typeface="Consolas" panose="020B0609020204030204" pitchFamily="49" charset="0"/>
                <a:ea typeface="Calibri"/>
                <a:cs typeface="Calibri"/>
                <a:sym typeface="Calibri"/>
              </a:rPr>
              <a:t>valor_inicial</a:t>
            </a:r>
            <a:r>
              <a:rPr lang="es-CL" b="1" u="none" dirty="0">
                <a:latin typeface="Consolas" panose="020B0609020204030204" pitchFamily="49" charset="0"/>
                <a:ea typeface="Calibri"/>
                <a:cs typeface="Calibri"/>
                <a:sym typeface="Calibri"/>
              </a:rPr>
              <a:t> {Propiedad}</a:t>
            </a:r>
            <a:endParaRPr sz="1400" b="1" dirty="0">
              <a:latin typeface="Consolas" panose="020B0609020204030204" pitchFamily="49" charset="0"/>
            </a:endParaRPr>
          </a:p>
        </p:txBody>
      </p:sp>
      <p:graphicFrame>
        <p:nvGraphicFramePr>
          <p:cNvPr id="20" name="Google Shape;1223;p59">
            <a:extLst>
              <a:ext uri="{FF2B5EF4-FFF2-40B4-BE49-F238E27FC236}">
                <a16:creationId xmlns:a16="http://schemas.microsoft.com/office/drawing/2014/main" id="{8FD462B2-C8CE-D09D-D6E0-85408FC22F48}"/>
              </a:ext>
            </a:extLst>
          </p:cNvPr>
          <p:cNvGraphicFramePr/>
          <p:nvPr>
            <p:extLst>
              <p:ext uri="{D42A27DB-BD31-4B8C-83A1-F6EECF244321}">
                <p14:modId xmlns:p14="http://schemas.microsoft.com/office/powerpoint/2010/main" val="2993510748"/>
              </p:ext>
            </p:extLst>
          </p:nvPr>
        </p:nvGraphicFramePr>
        <p:xfrm>
          <a:off x="990600" y="3034751"/>
          <a:ext cx="7807725" cy="1933085"/>
        </p:xfrm>
        <a:graphic>
          <a:graphicData uri="http://schemas.openxmlformats.org/drawingml/2006/table">
            <a:tbl>
              <a:tblPr firstRow="1" bandRow="1">
                <a:noFill/>
              </a:tblPr>
              <a:tblGrid>
                <a:gridCol w="1241400">
                  <a:extLst>
                    <a:ext uri="{9D8B030D-6E8A-4147-A177-3AD203B41FA5}">
                      <a16:colId xmlns:a16="http://schemas.microsoft.com/office/drawing/2014/main" val="20000"/>
                    </a:ext>
                  </a:extLst>
                </a:gridCol>
                <a:gridCol w="4557150">
                  <a:extLst>
                    <a:ext uri="{9D8B030D-6E8A-4147-A177-3AD203B41FA5}">
                      <a16:colId xmlns:a16="http://schemas.microsoft.com/office/drawing/2014/main" val="20001"/>
                    </a:ext>
                  </a:extLst>
                </a:gridCol>
                <a:gridCol w="1021625">
                  <a:extLst>
                    <a:ext uri="{9D8B030D-6E8A-4147-A177-3AD203B41FA5}">
                      <a16:colId xmlns:a16="http://schemas.microsoft.com/office/drawing/2014/main" val="20002"/>
                    </a:ext>
                  </a:extLst>
                </a:gridCol>
                <a:gridCol w="987550">
                  <a:extLst>
                    <a:ext uri="{9D8B030D-6E8A-4147-A177-3AD203B41FA5}">
                      <a16:colId xmlns:a16="http://schemas.microsoft.com/office/drawing/2014/main" val="20003"/>
                    </a:ext>
                  </a:extLst>
                </a:gridCol>
              </a:tblGrid>
              <a:tr h="378575">
                <a:tc>
                  <a:txBody>
                    <a:bodyPr/>
                    <a:lstStyle/>
                    <a:p>
                      <a:pPr marL="0" marR="0" lvl="0" indent="0" algn="ctr" rtl="0">
                        <a:spcBef>
                          <a:spcPts val="0"/>
                        </a:spcBef>
                        <a:spcAft>
                          <a:spcPts val="0"/>
                        </a:spcAft>
                        <a:buNone/>
                      </a:pPr>
                      <a:r>
                        <a:rPr lang="es-CL" sz="1600" b="1" dirty="0">
                          <a:solidFill>
                            <a:schemeClr val="tx1"/>
                          </a:solidFill>
                        </a:rPr>
                        <a:t>Visibilidad</a:t>
                      </a:r>
                      <a:endParaRPr sz="1600" b="1" dirty="0">
                        <a:solidFill>
                          <a:schemeClr val="tx1"/>
                        </a:solidFill>
                      </a:endParaRPr>
                    </a:p>
                  </a:txBody>
                  <a:tcPr marL="91450" marR="91450" marT="45725" marB="45725" anchor="ctr"/>
                </a:tc>
                <a:tc>
                  <a:txBody>
                    <a:bodyPr/>
                    <a:lstStyle/>
                    <a:p>
                      <a:pPr marL="0" marR="0" lvl="0" indent="0" algn="l" rtl="0">
                        <a:lnSpc>
                          <a:spcPct val="100000"/>
                        </a:lnSpc>
                        <a:spcBef>
                          <a:spcPts val="0"/>
                        </a:spcBef>
                        <a:spcAft>
                          <a:spcPts val="0"/>
                        </a:spcAft>
                        <a:buClr>
                          <a:srgbClr val="7F7F7F"/>
                        </a:buClr>
                        <a:buSzPts val="1800"/>
                        <a:buFont typeface="Calibri"/>
                        <a:buNone/>
                      </a:pPr>
                      <a:r>
                        <a:rPr lang="es-CL" sz="1600" b="1" dirty="0">
                          <a:solidFill>
                            <a:schemeClr val="tx1"/>
                          </a:solidFill>
                        </a:rPr>
                        <a:t>Descripción</a:t>
                      </a:r>
                      <a:endParaRPr sz="1600" b="1" dirty="0">
                        <a:solidFill>
                          <a:schemeClr val="tx1"/>
                        </a:solidFill>
                      </a:endParaRPr>
                    </a:p>
                  </a:txBody>
                  <a:tcPr marL="91450" marR="91450" marT="45725" marB="45725" anchor="ctr"/>
                </a:tc>
                <a:tc>
                  <a:txBody>
                    <a:bodyPr/>
                    <a:lstStyle/>
                    <a:p>
                      <a:pPr marL="0" marR="0" lvl="0" indent="0" algn="ctr" rtl="0">
                        <a:lnSpc>
                          <a:spcPct val="100000"/>
                        </a:lnSpc>
                        <a:spcBef>
                          <a:spcPts val="0"/>
                        </a:spcBef>
                        <a:spcAft>
                          <a:spcPts val="0"/>
                        </a:spcAft>
                        <a:buClr>
                          <a:srgbClr val="7F7F7F"/>
                        </a:buClr>
                        <a:buSzPts val="1800"/>
                        <a:buFont typeface="Calibri"/>
                        <a:buNone/>
                      </a:pPr>
                      <a:r>
                        <a:rPr lang="es-CL" sz="1600" b="1" dirty="0">
                          <a:solidFill>
                            <a:schemeClr val="tx1"/>
                          </a:solidFill>
                        </a:rPr>
                        <a:t>Atributo</a:t>
                      </a:r>
                      <a:endParaRPr sz="1600" b="1" dirty="0">
                        <a:solidFill>
                          <a:schemeClr val="tx1"/>
                        </a:solidFill>
                      </a:endParaRPr>
                    </a:p>
                  </a:txBody>
                  <a:tcPr marL="91450" marR="91450" marT="45725" marB="45725" anchor="ctr"/>
                </a:tc>
                <a:tc>
                  <a:txBody>
                    <a:bodyPr/>
                    <a:lstStyle/>
                    <a:p>
                      <a:pPr marL="0" marR="0" lvl="0" indent="0" algn="ctr" rtl="0">
                        <a:spcBef>
                          <a:spcPts val="0"/>
                        </a:spcBef>
                        <a:spcAft>
                          <a:spcPts val="0"/>
                        </a:spcAft>
                        <a:buNone/>
                      </a:pPr>
                      <a:r>
                        <a:rPr lang="es-CL" sz="1600" b="1" dirty="0">
                          <a:solidFill>
                            <a:schemeClr val="tx1"/>
                          </a:solidFill>
                        </a:rPr>
                        <a:t>Método</a:t>
                      </a:r>
                      <a:endParaRPr sz="1600" b="1" dirty="0">
                        <a:solidFill>
                          <a:schemeClr val="tx1"/>
                        </a:solidFill>
                      </a:endParaRPr>
                    </a:p>
                  </a:txBody>
                  <a:tcPr marL="91450" marR="91450" marT="45725" marB="45725" anchor="ctr"/>
                </a:tc>
                <a:extLst>
                  <a:ext uri="{0D108BD9-81ED-4DB2-BD59-A6C34878D82A}">
                    <a16:rowId xmlns:a16="http://schemas.microsoft.com/office/drawing/2014/main" val="10000"/>
                  </a:ext>
                </a:extLst>
              </a:tr>
              <a:tr h="409200">
                <a:tc>
                  <a:txBody>
                    <a:bodyPr/>
                    <a:lstStyle/>
                    <a:p>
                      <a:pPr marL="0" marR="0" lvl="0" indent="0" algn="ctr" rtl="0">
                        <a:spcBef>
                          <a:spcPts val="0"/>
                        </a:spcBef>
                        <a:spcAft>
                          <a:spcPts val="0"/>
                        </a:spcAft>
                        <a:buNone/>
                      </a:pPr>
                      <a:r>
                        <a:rPr lang="es-CL" sz="1400" b="1" dirty="0">
                          <a:solidFill>
                            <a:schemeClr val="tx1"/>
                          </a:solidFill>
                        </a:rPr>
                        <a:t>+</a:t>
                      </a:r>
                    </a:p>
                    <a:p>
                      <a:pPr marL="0" marR="0" lvl="0" indent="0" algn="ctr" rtl="0">
                        <a:spcBef>
                          <a:spcPts val="0"/>
                        </a:spcBef>
                        <a:spcAft>
                          <a:spcPts val="0"/>
                        </a:spcAft>
                        <a:buNone/>
                      </a:pPr>
                      <a:r>
                        <a:rPr lang="es-CL" sz="1400" dirty="0">
                          <a:solidFill>
                            <a:schemeClr val="tx1"/>
                          </a:solidFill>
                        </a:rPr>
                        <a:t>(pública)</a:t>
                      </a:r>
                      <a:endParaRPr dirty="0">
                        <a:solidFill>
                          <a:schemeClr val="tx1"/>
                        </a:solidFill>
                      </a:endParaRPr>
                    </a:p>
                  </a:txBody>
                  <a:tcPr marL="91450" marR="91450" marT="45725" marB="45725" anchor="ctr"/>
                </a:tc>
                <a:tc>
                  <a:txBody>
                    <a:bodyPr/>
                    <a:lstStyle/>
                    <a:p>
                      <a:pPr marL="0" marR="0" lvl="0" indent="0" algn="l" rtl="0">
                        <a:lnSpc>
                          <a:spcPct val="100000"/>
                        </a:lnSpc>
                        <a:spcBef>
                          <a:spcPts val="0"/>
                        </a:spcBef>
                        <a:spcAft>
                          <a:spcPts val="0"/>
                        </a:spcAft>
                        <a:buClr>
                          <a:srgbClr val="7F7F7F"/>
                        </a:buClr>
                        <a:buSzPts val="1400"/>
                        <a:buFont typeface="Calibri"/>
                        <a:buNone/>
                      </a:pPr>
                      <a:r>
                        <a:rPr lang="es-CL" sz="1400" dirty="0">
                          <a:solidFill>
                            <a:schemeClr val="tx1"/>
                          </a:solidFill>
                        </a:rPr>
                        <a:t>Visible desde todos lados</a:t>
                      </a:r>
                      <a:endParaRPr sz="1400" dirty="0">
                        <a:solidFill>
                          <a:schemeClr val="tx1"/>
                        </a:solidFill>
                        <a:latin typeface="Calibri"/>
                        <a:ea typeface="Calibri"/>
                        <a:cs typeface="Calibri"/>
                        <a:sym typeface="Calibri"/>
                      </a:endParaRPr>
                    </a:p>
                  </a:txBody>
                  <a:tcPr marL="91450" marR="91450" marT="45725" marB="45725" anchor="ctr"/>
                </a:tc>
                <a:tc>
                  <a:txBody>
                    <a:bodyPr/>
                    <a:lstStyle/>
                    <a:p>
                      <a:pPr marL="0" marR="0" lvl="0" indent="0" algn="l" rtl="0">
                        <a:spcBef>
                          <a:spcPts val="0"/>
                        </a:spcBef>
                        <a:spcAft>
                          <a:spcPts val="0"/>
                        </a:spcAft>
                        <a:buNone/>
                      </a:pPr>
                      <a:endParaRPr sz="1800">
                        <a:solidFill>
                          <a:schemeClr val="tx1"/>
                        </a:solidFill>
                      </a:endParaRPr>
                    </a:p>
                  </a:txBody>
                  <a:tcPr marL="91450" marR="91450" marT="45725" marB="45725" anchor="ctr"/>
                </a:tc>
                <a:tc>
                  <a:txBody>
                    <a:bodyPr/>
                    <a:lstStyle/>
                    <a:p>
                      <a:pPr marL="0" marR="0" lvl="0" indent="0" algn="l" rtl="0">
                        <a:spcBef>
                          <a:spcPts val="0"/>
                        </a:spcBef>
                        <a:spcAft>
                          <a:spcPts val="0"/>
                        </a:spcAft>
                        <a:buNone/>
                      </a:pPr>
                      <a:endParaRPr sz="1800" dirty="0">
                        <a:solidFill>
                          <a:schemeClr val="tx1"/>
                        </a:solidFill>
                      </a:endParaRPr>
                    </a:p>
                  </a:txBody>
                  <a:tcPr marL="91450" marR="91450" marT="45725" marB="45725" anchor="ctr"/>
                </a:tc>
                <a:extLst>
                  <a:ext uri="{0D108BD9-81ED-4DB2-BD59-A6C34878D82A}">
                    <a16:rowId xmlns:a16="http://schemas.microsoft.com/office/drawing/2014/main" val="10001"/>
                  </a:ext>
                </a:extLst>
              </a:tr>
              <a:tr h="514825">
                <a:tc>
                  <a:txBody>
                    <a:bodyPr/>
                    <a:lstStyle/>
                    <a:p>
                      <a:pPr marL="0" marR="0" lvl="0" indent="0" algn="ctr" rtl="0">
                        <a:spcBef>
                          <a:spcPts val="0"/>
                        </a:spcBef>
                        <a:spcAft>
                          <a:spcPts val="0"/>
                        </a:spcAft>
                        <a:buNone/>
                      </a:pPr>
                      <a:r>
                        <a:rPr lang="es-CL" sz="1400" b="1" dirty="0">
                          <a:solidFill>
                            <a:schemeClr val="tx1"/>
                          </a:solidFill>
                        </a:rPr>
                        <a:t>#</a:t>
                      </a:r>
                    </a:p>
                    <a:p>
                      <a:pPr marL="0" marR="0" lvl="0" indent="0" algn="ctr" rtl="0">
                        <a:spcBef>
                          <a:spcPts val="0"/>
                        </a:spcBef>
                        <a:spcAft>
                          <a:spcPts val="0"/>
                        </a:spcAft>
                        <a:buNone/>
                      </a:pPr>
                      <a:r>
                        <a:rPr lang="es-CL" sz="1400" dirty="0">
                          <a:solidFill>
                            <a:schemeClr val="tx1"/>
                          </a:solidFill>
                        </a:rPr>
                        <a:t>(protegida)</a:t>
                      </a:r>
                      <a:endParaRPr dirty="0">
                        <a:solidFill>
                          <a:schemeClr val="tx1"/>
                        </a:solidFill>
                      </a:endParaRPr>
                    </a:p>
                  </a:txBody>
                  <a:tcPr marL="91450" marR="91450" marT="45725" marB="45725" anchor="ctr"/>
                </a:tc>
                <a:tc>
                  <a:txBody>
                    <a:bodyPr/>
                    <a:lstStyle/>
                    <a:p>
                      <a:pPr marL="0" marR="0" lvl="0" indent="0" algn="l" rtl="0">
                        <a:spcBef>
                          <a:spcPts val="0"/>
                        </a:spcBef>
                        <a:spcAft>
                          <a:spcPts val="0"/>
                        </a:spcAft>
                        <a:buNone/>
                      </a:pPr>
                      <a:r>
                        <a:rPr lang="es-CL" sz="1400" u="none" dirty="0">
                          <a:solidFill>
                            <a:schemeClr val="tx1"/>
                          </a:solidFill>
                        </a:rPr>
                        <a:t>No accesible desde fuera de la clase, pero sí desde métodos de la clase y de las subclase derivadas (herencia)</a:t>
                      </a:r>
                      <a:endParaRPr dirty="0">
                        <a:solidFill>
                          <a:schemeClr val="tx1"/>
                        </a:solidFill>
                      </a:endParaRPr>
                    </a:p>
                  </a:txBody>
                  <a:tcPr marL="91450" marR="91450" marT="45725" marB="45725" anchor="ctr"/>
                </a:tc>
                <a:tc>
                  <a:txBody>
                    <a:bodyPr/>
                    <a:lstStyle/>
                    <a:p>
                      <a:pPr marL="0" marR="0" lvl="0" indent="0" algn="l" rtl="0">
                        <a:spcBef>
                          <a:spcPts val="0"/>
                        </a:spcBef>
                        <a:spcAft>
                          <a:spcPts val="0"/>
                        </a:spcAft>
                        <a:buNone/>
                      </a:pPr>
                      <a:endParaRPr sz="1800">
                        <a:solidFill>
                          <a:schemeClr val="tx1"/>
                        </a:solidFill>
                      </a:endParaRPr>
                    </a:p>
                  </a:txBody>
                  <a:tcPr marL="91450" marR="91450" marT="45725" marB="45725" anchor="ctr"/>
                </a:tc>
                <a:tc>
                  <a:txBody>
                    <a:bodyPr/>
                    <a:lstStyle/>
                    <a:p>
                      <a:pPr marL="0" marR="0" lvl="0" indent="0" algn="l" rtl="0">
                        <a:spcBef>
                          <a:spcPts val="0"/>
                        </a:spcBef>
                        <a:spcAft>
                          <a:spcPts val="0"/>
                        </a:spcAft>
                        <a:buNone/>
                      </a:pPr>
                      <a:endParaRPr sz="1800">
                        <a:solidFill>
                          <a:schemeClr val="tx1"/>
                        </a:solidFill>
                      </a:endParaRPr>
                    </a:p>
                  </a:txBody>
                  <a:tcPr marL="91450" marR="91450" marT="45725" marB="45725" anchor="ctr"/>
                </a:tc>
                <a:extLst>
                  <a:ext uri="{0D108BD9-81ED-4DB2-BD59-A6C34878D82A}">
                    <a16:rowId xmlns:a16="http://schemas.microsoft.com/office/drawing/2014/main" val="10002"/>
                  </a:ext>
                </a:extLst>
              </a:tr>
              <a:tr h="460173">
                <a:tc>
                  <a:txBody>
                    <a:bodyPr/>
                    <a:lstStyle/>
                    <a:p>
                      <a:pPr marL="0" marR="0" lvl="0" indent="0" algn="ctr" rtl="0">
                        <a:spcBef>
                          <a:spcPts val="0"/>
                        </a:spcBef>
                        <a:spcAft>
                          <a:spcPts val="0"/>
                        </a:spcAft>
                        <a:buNone/>
                      </a:pPr>
                      <a:r>
                        <a:rPr lang="es-CL" sz="1400" b="1" dirty="0">
                          <a:solidFill>
                            <a:schemeClr val="tx1"/>
                          </a:solidFill>
                        </a:rPr>
                        <a:t>-</a:t>
                      </a:r>
                    </a:p>
                    <a:p>
                      <a:pPr marL="0" marR="0" lvl="0" indent="0" algn="ctr" rtl="0">
                        <a:spcBef>
                          <a:spcPts val="0"/>
                        </a:spcBef>
                        <a:spcAft>
                          <a:spcPts val="0"/>
                        </a:spcAft>
                        <a:buNone/>
                      </a:pPr>
                      <a:r>
                        <a:rPr lang="es-CL" sz="1400" dirty="0">
                          <a:solidFill>
                            <a:schemeClr val="tx1"/>
                          </a:solidFill>
                        </a:rPr>
                        <a:t>(privada)</a:t>
                      </a:r>
                      <a:endParaRPr dirty="0">
                        <a:solidFill>
                          <a:schemeClr val="tx1"/>
                        </a:solidFill>
                      </a:endParaRPr>
                    </a:p>
                  </a:txBody>
                  <a:tcPr marL="91450" marR="91450" marT="45725" marB="45725" anchor="ctr"/>
                </a:tc>
                <a:tc>
                  <a:txBody>
                    <a:bodyPr/>
                    <a:lstStyle/>
                    <a:p>
                      <a:pPr marL="0" marR="0" lvl="0" indent="0" algn="l" rtl="0">
                        <a:spcBef>
                          <a:spcPts val="0"/>
                        </a:spcBef>
                        <a:spcAft>
                          <a:spcPts val="0"/>
                        </a:spcAft>
                        <a:buNone/>
                      </a:pPr>
                      <a:r>
                        <a:rPr lang="es-CL" sz="1400" u="none" dirty="0">
                          <a:solidFill>
                            <a:schemeClr val="tx1"/>
                          </a:solidFill>
                        </a:rPr>
                        <a:t>Solo será accesible desde dentro de la clase (solo sus métodos lo pueden accesar)</a:t>
                      </a:r>
                      <a:endParaRPr sz="1400" dirty="0">
                        <a:solidFill>
                          <a:schemeClr val="tx1"/>
                        </a:solidFill>
                      </a:endParaRPr>
                    </a:p>
                  </a:txBody>
                  <a:tcPr marL="91450" marR="91450" marT="45725" marB="45725" anchor="ctr"/>
                </a:tc>
                <a:tc>
                  <a:txBody>
                    <a:bodyPr/>
                    <a:lstStyle/>
                    <a:p>
                      <a:pPr marL="0" marR="0" lvl="0" indent="0" algn="l" rtl="0">
                        <a:spcBef>
                          <a:spcPts val="0"/>
                        </a:spcBef>
                        <a:spcAft>
                          <a:spcPts val="0"/>
                        </a:spcAft>
                        <a:buNone/>
                      </a:pPr>
                      <a:endParaRPr sz="1800">
                        <a:solidFill>
                          <a:schemeClr val="tx1"/>
                        </a:solidFill>
                      </a:endParaRPr>
                    </a:p>
                  </a:txBody>
                  <a:tcPr marL="91450" marR="91450" marT="45725" marB="45725" anchor="ctr"/>
                </a:tc>
                <a:tc>
                  <a:txBody>
                    <a:bodyPr/>
                    <a:lstStyle/>
                    <a:p>
                      <a:pPr marL="0" marR="0" lvl="0" indent="0" algn="l" rtl="0">
                        <a:spcBef>
                          <a:spcPts val="0"/>
                        </a:spcBef>
                        <a:spcAft>
                          <a:spcPts val="0"/>
                        </a:spcAft>
                        <a:buNone/>
                      </a:pPr>
                      <a:endParaRPr sz="1800" dirty="0">
                        <a:solidFill>
                          <a:schemeClr val="tx1"/>
                        </a:solidFill>
                      </a:endParaRPr>
                    </a:p>
                  </a:txBody>
                  <a:tcPr marL="91450" marR="91450" marT="45725" marB="45725" anchor="ctr"/>
                </a:tc>
                <a:extLst>
                  <a:ext uri="{0D108BD9-81ED-4DB2-BD59-A6C34878D82A}">
                    <a16:rowId xmlns:a16="http://schemas.microsoft.com/office/drawing/2014/main" val="10003"/>
                  </a:ext>
                </a:extLst>
              </a:tr>
            </a:tbl>
          </a:graphicData>
        </a:graphic>
      </p:graphicFrame>
      <p:pic>
        <p:nvPicPr>
          <p:cNvPr id="21" name="Google Shape;1224;p59" descr="http://users.dcc.uchile.cl/~psalinas/uml/img/modelo/public.jpg">
            <a:extLst>
              <a:ext uri="{FF2B5EF4-FFF2-40B4-BE49-F238E27FC236}">
                <a16:creationId xmlns:a16="http://schemas.microsoft.com/office/drawing/2014/main" id="{A25A03AC-D55F-3C10-D3C1-B8B410E2BF69}"/>
              </a:ext>
            </a:extLst>
          </p:cNvPr>
          <p:cNvPicPr preferRelativeResize="0"/>
          <p:nvPr/>
        </p:nvPicPr>
        <p:blipFill rotWithShape="1">
          <a:blip r:embed="rId3">
            <a:alphaModFix/>
          </a:blip>
          <a:srcRect/>
          <a:stretch/>
        </p:blipFill>
        <p:spPr>
          <a:xfrm>
            <a:off x="7045821" y="3605878"/>
            <a:ext cx="398521" cy="207900"/>
          </a:xfrm>
          <a:prstGeom prst="rect">
            <a:avLst/>
          </a:prstGeom>
          <a:noFill/>
          <a:ln>
            <a:noFill/>
          </a:ln>
        </p:spPr>
      </p:pic>
      <p:pic>
        <p:nvPicPr>
          <p:cNvPr id="22" name="Google Shape;1225;p59" descr="http://users.dcc.uchile.cl/~psalinas/uml/img/modelo/protected.jpg">
            <a:extLst>
              <a:ext uri="{FF2B5EF4-FFF2-40B4-BE49-F238E27FC236}">
                <a16:creationId xmlns:a16="http://schemas.microsoft.com/office/drawing/2014/main" id="{A1BDABE4-8ADA-7E11-BE62-207937D64519}"/>
              </a:ext>
            </a:extLst>
          </p:cNvPr>
          <p:cNvPicPr preferRelativeResize="0"/>
          <p:nvPr/>
        </p:nvPicPr>
        <p:blipFill rotWithShape="1">
          <a:blip r:embed="rId4">
            <a:alphaModFix/>
          </a:blip>
          <a:srcRect/>
          <a:stretch/>
        </p:blipFill>
        <p:spPr>
          <a:xfrm>
            <a:off x="7055617" y="4137312"/>
            <a:ext cx="398518" cy="235850"/>
          </a:xfrm>
          <a:prstGeom prst="rect">
            <a:avLst/>
          </a:prstGeom>
          <a:noFill/>
          <a:ln>
            <a:noFill/>
          </a:ln>
        </p:spPr>
      </p:pic>
      <p:pic>
        <p:nvPicPr>
          <p:cNvPr id="23" name="Google Shape;1226;p59" descr="http://users.dcc.uchile.cl/~psalinas/uml/img/modelo/private.jpg">
            <a:extLst>
              <a:ext uri="{FF2B5EF4-FFF2-40B4-BE49-F238E27FC236}">
                <a16:creationId xmlns:a16="http://schemas.microsoft.com/office/drawing/2014/main" id="{918F487D-C573-79EF-4F23-51321C6C1C3A}"/>
              </a:ext>
            </a:extLst>
          </p:cNvPr>
          <p:cNvPicPr preferRelativeResize="0"/>
          <p:nvPr/>
        </p:nvPicPr>
        <p:blipFill rotWithShape="1">
          <a:blip r:embed="rId5">
            <a:alphaModFix/>
          </a:blip>
          <a:srcRect/>
          <a:stretch/>
        </p:blipFill>
        <p:spPr>
          <a:xfrm>
            <a:off x="7055617" y="4596080"/>
            <a:ext cx="441907" cy="278964"/>
          </a:xfrm>
          <a:prstGeom prst="rect">
            <a:avLst/>
          </a:prstGeom>
          <a:noFill/>
          <a:ln>
            <a:noFill/>
          </a:ln>
        </p:spPr>
      </p:pic>
      <p:pic>
        <p:nvPicPr>
          <p:cNvPr id="24" name="Google Shape;1227;p59" descr="http://users.dcc.uchile.cl/~psalinas/uml/img/modelo/public2.jpg">
            <a:extLst>
              <a:ext uri="{FF2B5EF4-FFF2-40B4-BE49-F238E27FC236}">
                <a16:creationId xmlns:a16="http://schemas.microsoft.com/office/drawing/2014/main" id="{0DB5A141-072B-B205-9592-3AF3331062A2}"/>
              </a:ext>
            </a:extLst>
          </p:cNvPr>
          <p:cNvPicPr preferRelativeResize="0"/>
          <p:nvPr/>
        </p:nvPicPr>
        <p:blipFill rotWithShape="1">
          <a:blip r:embed="rId6">
            <a:alphaModFix/>
          </a:blip>
          <a:srcRect/>
          <a:stretch/>
        </p:blipFill>
        <p:spPr>
          <a:xfrm>
            <a:off x="8107586" y="3605878"/>
            <a:ext cx="219075" cy="257175"/>
          </a:xfrm>
          <a:prstGeom prst="rect">
            <a:avLst/>
          </a:prstGeom>
          <a:noFill/>
          <a:ln>
            <a:noFill/>
          </a:ln>
        </p:spPr>
      </p:pic>
      <p:pic>
        <p:nvPicPr>
          <p:cNvPr id="25" name="Google Shape;1228;p59" descr="http://users.dcc.uchile.cl/~psalinas/uml/img/modelo/protected2.jpg">
            <a:extLst>
              <a:ext uri="{FF2B5EF4-FFF2-40B4-BE49-F238E27FC236}">
                <a16:creationId xmlns:a16="http://schemas.microsoft.com/office/drawing/2014/main" id="{DC348BDE-8BCC-1702-B97A-BBF0FD8A7055}"/>
              </a:ext>
            </a:extLst>
          </p:cNvPr>
          <p:cNvPicPr preferRelativeResize="0"/>
          <p:nvPr/>
        </p:nvPicPr>
        <p:blipFill rotWithShape="1">
          <a:blip r:embed="rId7">
            <a:alphaModFix/>
          </a:blip>
          <a:srcRect/>
          <a:stretch/>
        </p:blipFill>
        <p:spPr>
          <a:xfrm>
            <a:off x="8064991" y="4112613"/>
            <a:ext cx="323850" cy="295275"/>
          </a:xfrm>
          <a:prstGeom prst="rect">
            <a:avLst/>
          </a:prstGeom>
          <a:noFill/>
          <a:ln>
            <a:noFill/>
          </a:ln>
        </p:spPr>
      </p:pic>
      <p:pic>
        <p:nvPicPr>
          <p:cNvPr id="26" name="Google Shape;1229;p59" descr="http://users.dcc.uchile.cl/~psalinas/uml/img/modelo/private2.jpg">
            <a:extLst>
              <a:ext uri="{FF2B5EF4-FFF2-40B4-BE49-F238E27FC236}">
                <a16:creationId xmlns:a16="http://schemas.microsoft.com/office/drawing/2014/main" id="{A20236F5-912C-4EF8-EC3E-7D95CD167971}"/>
              </a:ext>
            </a:extLst>
          </p:cNvPr>
          <p:cNvPicPr preferRelativeResize="0"/>
          <p:nvPr/>
        </p:nvPicPr>
        <p:blipFill rotWithShape="1">
          <a:blip r:embed="rId8">
            <a:alphaModFix/>
          </a:blip>
          <a:srcRect/>
          <a:stretch/>
        </p:blipFill>
        <p:spPr>
          <a:xfrm>
            <a:off x="8064994" y="4560718"/>
            <a:ext cx="323850" cy="314326"/>
          </a:xfrm>
          <a:prstGeom prst="rect">
            <a:avLst/>
          </a:prstGeom>
          <a:noFill/>
          <a:ln>
            <a:noFill/>
          </a:ln>
        </p:spPr>
      </p:pic>
      <p:sp>
        <p:nvSpPr>
          <p:cNvPr id="27" name="Content Placeholder 2">
            <a:extLst>
              <a:ext uri="{FF2B5EF4-FFF2-40B4-BE49-F238E27FC236}">
                <a16:creationId xmlns:a16="http://schemas.microsoft.com/office/drawing/2014/main" id="{04D2DE9F-AEAC-31E1-8EAC-28191F68C325}"/>
              </a:ext>
            </a:extLst>
          </p:cNvPr>
          <p:cNvSpPr txBox="1">
            <a:spLocks/>
          </p:cNvSpPr>
          <p:nvPr/>
        </p:nvSpPr>
        <p:spPr>
          <a:xfrm>
            <a:off x="990600" y="1978025"/>
            <a:ext cx="8150013" cy="484082"/>
          </a:xfrm>
          <a:prstGeom prst="rect">
            <a:avLst/>
          </a:prstGeom>
        </p:spPr>
        <p:txBody>
          <a:bodyPr vert="horz" lIns="91440" tIns="45720" rIns="91440" bIns="45720" rtlCol="0" anchor="ctr">
            <a:normAutofit/>
          </a:bodyPr>
          <a:lstStyle>
            <a:lvl1pPr marL="228600" indent="-228600" algn="just" defTabSz="914400" rtl="0" eaLnBrk="1" latinLnBrk="0" hangingPunct="1">
              <a:lnSpc>
                <a:spcPct val="90000"/>
              </a:lnSpc>
              <a:spcBef>
                <a:spcPts val="1000"/>
              </a:spcBef>
              <a:buClr>
                <a:srgbClr val="004B85"/>
              </a:buClr>
              <a:buFont typeface="Wingdings" panose="05000000000000000000" pitchFamily="2" charset="2"/>
              <a:buChar char="§"/>
              <a:defRPr sz="2800" kern="1200">
                <a:solidFill>
                  <a:schemeClr val="tx1"/>
                </a:solidFill>
                <a:latin typeface="+mn-lt"/>
                <a:ea typeface="+mn-ea"/>
                <a:cs typeface="+mn-cs"/>
              </a:defRPr>
            </a:lvl1pPr>
            <a:lvl2pPr marL="685800" indent="-228600" algn="just" defTabSz="914400" rtl="0" eaLnBrk="1" latinLnBrk="0" hangingPunct="1">
              <a:lnSpc>
                <a:spcPct val="90000"/>
              </a:lnSpc>
              <a:spcBef>
                <a:spcPts val="500"/>
              </a:spcBef>
              <a:buClr>
                <a:srgbClr val="004B85"/>
              </a:buClr>
              <a:buFont typeface="Wingdings" panose="05000000000000000000" pitchFamily="2" charset="2"/>
              <a:buChar char="§"/>
              <a:defRPr sz="24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004B85"/>
              </a:buClr>
              <a:buFont typeface="Wingdings" panose="05000000000000000000" pitchFamily="2" charset="2"/>
              <a:buChar char="§"/>
              <a:defRPr sz="20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004B85"/>
              </a:buClr>
              <a:buFont typeface="Wingdings" panose="05000000000000000000" pitchFamily="2" charset="2"/>
              <a:buChar char="§"/>
              <a:defRPr sz="18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004B85"/>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L" sz="2400" dirty="0"/>
              <a:t>La sintaxis de la notación es la siguiente:</a:t>
            </a:r>
          </a:p>
        </p:txBody>
      </p:sp>
      <p:sp>
        <p:nvSpPr>
          <p:cNvPr id="28" name="Google Shape;1221;p59">
            <a:extLst>
              <a:ext uri="{FF2B5EF4-FFF2-40B4-BE49-F238E27FC236}">
                <a16:creationId xmlns:a16="http://schemas.microsoft.com/office/drawing/2014/main" id="{63EDA3C9-F8F1-BCD6-A1E7-ECBECD2BF1B9}"/>
              </a:ext>
            </a:extLst>
          </p:cNvPr>
          <p:cNvSpPr txBox="1"/>
          <p:nvPr/>
        </p:nvSpPr>
        <p:spPr>
          <a:xfrm>
            <a:off x="963993" y="5885751"/>
            <a:ext cx="7807725" cy="36929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L" u="none" dirty="0">
                <a:latin typeface="Consolas" panose="020B0609020204030204" pitchFamily="49" charset="0"/>
                <a:ea typeface="Calibri"/>
                <a:cs typeface="Calibri"/>
                <a:sym typeface="Calibri"/>
              </a:rPr>
              <a:t>+ Apellido : </a:t>
            </a:r>
            <a:r>
              <a:rPr lang="es-CL" u="none" dirty="0" err="1">
                <a:latin typeface="Consolas" panose="020B0609020204030204" pitchFamily="49" charset="0"/>
                <a:ea typeface="Calibri"/>
                <a:cs typeface="Calibri"/>
                <a:sym typeface="Calibri"/>
              </a:rPr>
              <a:t>String</a:t>
            </a:r>
            <a:r>
              <a:rPr lang="es-CL" u="none" dirty="0">
                <a:latin typeface="Consolas" panose="020B0609020204030204" pitchFamily="49" charset="0"/>
                <a:ea typeface="Calibri"/>
                <a:cs typeface="Calibri"/>
                <a:sym typeface="Calibri"/>
              </a:rPr>
              <a:t> = “</a:t>
            </a:r>
            <a:r>
              <a:rPr lang="es-CL" u="none" dirty="0" err="1">
                <a:latin typeface="Consolas" panose="020B0609020204030204" pitchFamily="49" charset="0"/>
                <a:ea typeface="Calibri"/>
                <a:cs typeface="Calibri"/>
                <a:sym typeface="Calibri"/>
              </a:rPr>
              <a:t>Unknown</a:t>
            </a:r>
            <a:r>
              <a:rPr lang="es-CL" u="none" dirty="0">
                <a:latin typeface="Consolas" panose="020B0609020204030204" pitchFamily="49" charset="0"/>
                <a:ea typeface="Calibri"/>
                <a:cs typeface="Calibri"/>
                <a:sym typeface="Calibri"/>
              </a:rPr>
              <a:t>” {</a:t>
            </a:r>
            <a:r>
              <a:rPr lang="es-CL" u="none" dirty="0" err="1">
                <a:latin typeface="Consolas" panose="020B0609020204030204" pitchFamily="49" charset="0"/>
                <a:ea typeface="Calibri"/>
                <a:cs typeface="Calibri"/>
                <a:sym typeface="Calibri"/>
              </a:rPr>
              <a:t>not</a:t>
            </a:r>
            <a:r>
              <a:rPr lang="es-CL" u="none" dirty="0">
                <a:latin typeface="Consolas" panose="020B0609020204030204" pitchFamily="49" charset="0"/>
                <a:ea typeface="Calibri"/>
                <a:cs typeface="Calibri"/>
                <a:sym typeface="Calibri"/>
              </a:rPr>
              <a:t> </a:t>
            </a:r>
            <a:r>
              <a:rPr lang="es-CL" u="none" dirty="0" err="1">
                <a:latin typeface="Consolas" panose="020B0609020204030204" pitchFamily="49" charset="0"/>
                <a:ea typeface="Calibri"/>
                <a:cs typeface="Calibri"/>
                <a:sym typeface="Calibri"/>
              </a:rPr>
              <a:t>null</a:t>
            </a:r>
            <a:r>
              <a:rPr lang="es-CL" u="none" dirty="0">
                <a:latin typeface="Consolas" panose="020B0609020204030204" pitchFamily="49" charset="0"/>
                <a:ea typeface="Calibri"/>
                <a:cs typeface="Calibri"/>
                <a:sym typeface="Calibri"/>
              </a:rPr>
              <a:t>}</a:t>
            </a:r>
            <a:endParaRPr sz="1400" dirty="0">
              <a:latin typeface="Consolas" panose="020B0609020204030204" pitchFamily="49" charset="0"/>
            </a:endParaRPr>
          </a:p>
        </p:txBody>
      </p:sp>
    </p:spTree>
    <p:extLst>
      <p:ext uri="{BB962C8B-B14F-4D97-AF65-F5344CB8AC3E}">
        <p14:creationId xmlns:p14="http://schemas.microsoft.com/office/powerpoint/2010/main" val="19333114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p:tgtEl>
                                          <p:spTgt spid="19"/>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p:tgtEl>
                                          <p:spTgt spid="20"/>
                                        </p:tgtEl>
                                        <p:attrNameLst>
                                          <p:attrName>ppt_x</p:attrName>
                                        </p:attrNameLst>
                                      </p:cBhvr>
                                      <p:tavLst>
                                        <p:tav tm="0">
                                          <p:val>
                                            <p:strVal val="#ppt_x+1"/>
                                          </p:val>
                                        </p:tav>
                                        <p:tav tm="100000">
                                          <p:val>
                                            <p:strVal val="#ppt_x"/>
                                          </p:val>
                                        </p:tav>
                                      </p:tavLst>
                                    </p:anim>
                                  </p:childTnLst>
                                </p:cTn>
                              </p:par>
                              <p:par>
                                <p:cTn id="18" presetID="2" presetClass="entr" presetSubtype="2"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500"/>
                                        <p:tgtEl>
                                          <p:spTgt spid="21"/>
                                        </p:tgtEl>
                                        <p:attrNameLst>
                                          <p:attrName>ppt_x</p:attrName>
                                        </p:attrNameLst>
                                      </p:cBhvr>
                                      <p:tavLst>
                                        <p:tav tm="0">
                                          <p:val>
                                            <p:strVal val="#ppt_x+1"/>
                                          </p:val>
                                        </p:tav>
                                        <p:tav tm="100000">
                                          <p:val>
                                            <p:strVal val="#ppt_x"/>
                                          </p:val>
                                        </p:tav>
                                      </p:tavLst>
                                    </p:anim>
                                  </p:childTnLst>
                                </p:cTn>
                              </p:par>
                              <p:par>
                                <p:cTn id="21" presetID="2" presetClass="entr" presetSubtype="2"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p:tgtEl>
                                          <p:spTgt spid="22"/>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 calcmode="lin" valueType="num">
                                      <p:cBhvr additive="base">
                                        <p:cTn id="26" dur="500"/>
                                        <p:tgtEl>
                                          <p:spTgt spid="23"/>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p:tgtEl>
                                          <p:spTgt spid="24"/>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25"/>
                                        </p:tgtEl>
                                        <p:attrNameLst>
                                          <p:attrName>style.visibility</p:attrName>
                                        </p:attrNameLst>
                                      </p:cBhvr>
                                      <p:to>
                                        <p:strVal val="visible"/>
                                      </p:to>
                                    </p:set>
                                    <p:anim calcmode="lin" valueType="num">
                                      <p:cBhvr additive="base">
                                        <p:cTn id="32" dur="500"/>
                                        <p:tgtEl>
                                          <p:spTgt spid="25"/>
                                        </p:tgtEl>
                                        <p:attrNameLst>
                                          <p:attrName>ppt_x</p:attrName>
                                        </p:attrNameLst>
                                      </p:cBhvr>
                                      <p:tavLst>
                                        <p:tav tm="0">
                                          <p:val>
                                            <p:strVal val="#ppt_x+1"/>
                                          </p:val>
                                        </p:tav>
                                        <p:tav tm="100000">
                                          <p:val>
                                            <p:strVal val="#ppt_x"/>
                                          </p:val>
                                        </p:tav>
                                      </p:tavLst>
                                    </p:anim>
                                  </p:childTnLst>
                                </p:cTn>
                              </p:par>
                              <p:par>
                                <p:cTn id="33" presetID="2" presetClass="entr" presetSubtype="2"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additive="base">
                                        <p:cTn id="35" dur="500"/>
                                        <p:tgtEl>
                                          <p:spTgt spid="26"/>
                                        </p:tgtEl>
                                        <p:attrNameLst>
                                          <p:attrName>ppt_x</p:attrName>
                                        </p:attrNameLst>
                                      </p:cBhvr>
                                      <p:tavLst>
                                        <p:tav tm="0">
                                          <p:val>
                                            <p:strVal val="#ppt_x+1"/>
                                          </p:val>
                                        </p:tav>
                                        <p:tav tm="100000">
                                          <p:val>
                                            <p:strVal val="#ppt_x"/>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1" fill="hold" nodeType="clickEffect">
                                  <p:stCondLst>
                                    <p:cond delay="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500"/>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4EC28-C90E-949A-1F97-E8E48429B0A3}"/>
              </a:ext>
            </a:extLst>
          </p:cNvPr>
          <p:cNvSpPr>
            <a:spLocks noGrp="1"/>
          </p:cNvSpPr>
          <p:nvPr>
            <p:ph type="title"/>
          </p:nvPr>
        </p:nvSpPr>
        <p:spPr/>
        <p:txBody>
          <a:bodyPr/>
          <a:lstStyle/>
          <a:p>
            <a:r>
              <a:rPr lang="es-CL" dirty="0"/>
              <a:t>Diagrama de clases</a:t>
            </a:r>
            <a:br>
              <a:rPr lang="es-CL" dirty="0"/>
            </a:br>
            <a:r>
              <a:rPr lang="es-CL" sz="2800" dirty="0">
                <a:solidFill>
                  <a:srgbClr val="004B85"/>
                </a:solidFill>
              </a:rPr>
              <a:t>Cardinalidad o multiplicidad</a:t>
            </a:r>
          </a:p>
        </p:txBody>
      </p:sp>
      <p:sp>
        <p:nvSpPr>
          <p:cNvPr id="4" name="Slide Number Placeholder 3">
            <a:extLst>
              <a:ext uri="{FF2B5EF4-FFF2-40B4-BE49-F238E27FC236}">
                <a16:creationId xmlns:a16="http://schemas.microsoft.com/office/drawing/2014/main" id="{C0BE9B5E-419E-9EA0-CCE4-E31AABA7361C}"/>
              </a:ext>
            </a:extLst>
          </p:cNvPr>
          <p:cNvSpPr>
            <a:spLocks noGrp="1"/>
          </p:cNvSpPr>
          <p:nvPr>
            <p:ph type="sldNum" sz="quarter" idx="12"/>
          </p:nvPr>
        </p:nvSpPr>
        <p:spPr/>
        <p:txBody>
          <a:bodyPr/>
          <a:lstStyle/>
          <a:p>
            <a:fld id="{53277F46-3D48-465E-89EF-2F849361E787}" type="slidenum">
              <a:rPr lang="es-CL" smtClean="0"/>
              <a:t>61</a:t>
            </a:fld>
            <a:endParaRPr lang="es-CL"/>
          </a:p>
        </p:txBody>
      </p:sp>
      <p:grpSp>
        <p:nvGrpSpPr>
          <p:cNvPr id="8" name="Group 7">
            <a:extLst>
              <a:ext uri="{FF2B5EF4-FFF2-40B4-BE49-F238E27FC236}">
                <a16:creationId xmlns:a16="http://schemas.microsoft.com/office/drawing/2014/main" id="{6F411027-8C98-FC63-A365-5F6E445A27C8}"/>
              </a:ext>
            </a:extLst>
          </p:cNvPr>
          <p:cNvGrpSpPr/>
          <p:nvPr/>
        </p:nvGrpSpPr>
        <p:grpSpPr>
          <a:xfrm>
            <a:off x="2113280" y="4775200"/>
            <a:ext cx="1483360" cy="853439"/>
            <a:chOff x="2113280" y="2614507"/>
            <a:chExt cx="1483360" cy="853439"/>
          </a:xfrm>
        </p:grpSpPr>
        <p:sp>
          <p:nvSpPr>
            <p:cNvPr id="5" name="Rectangle 4">
              <a:extLst>
                <a:ext uri="{FF2B5EF4-FFF2-40B4-BE49-F238E27FC236}">
                  <a16:creationId xmlns:a16="http://schemas.microsoft.com/office/drawing/2014/main" id="{43058DF5-F0FF-7F07-868A-7A0E40A3EFA9}"/>
                </a:ext>
              </a:extLst>
            </p:cNvPr>
            <p:cNvSpPr/>
            <p:nvPr/>
          </p:nvSpPr>
          <p:spPr>
            <a:xfrm>
              <a:off x="2113280" y="2614507"/>
              <a:ext cx="1483360" cy="433493"/>
            </a:xfrm>
            <a:prstGeom prst="rect">
              <a:avLst/>
            </a:prstGeom>
            <a:solidFill>
              <a:srgbClr val="F7AE00"/>
            </a:solid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b="1" dirty="0"/>
                <a:t>ASIGNATURA</a:t>
              </a:r>
            </a:p>
          </p:txBody>
        </p:sp>
        <p:sp>
          <p:nvSpPr>
            <p:cNvPr id="6" name="Rectangle 5">
              <a:extLst>
                <a:ext uri="{FF2B5EF4-FFF2-40B4-BE49-F238E27FC236}">
                  <a16:creationId xmlns:a16="http://schemas.microsoft.com/office/drawing/2014/main" id="{A9C05554-57B0-4089-0008-35A2A1D0473D}"/>
                </a:ext>
              </a:extLst>
            </p:cNvPr>
            <p:cNvSpPr/>
            <p:nvPr/>
          </p:nvSpPr>
          <p:spPr>
            <a:xfrm>
              <a:off x="2113280" y="3048000"/>
              <a:ext cx="1483360" cy="209973"/>
            </a:xfrm>
            <a:prstGeom prst="rect">
              <a:avLst/>
            </a:prstGeom>
            <a:no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 name="Rectangle 6">
              <a:extLst>
                <a:ext uri="{FF2B5EF4-FFF2-40B4-BE49-F238E27FC236}">
                  <a16:creationId xmlns:a16="http://schemas.microsoft.com/office/drawing/2014/main" id="{52BC26C7-ADF5-CFA7-B790-06E1C1234D6D}"/>
                </a:ext>
              </a:extLst>
            </p:cNvPr>
            <p:cNvSpPr/>
            <p:nvPr/>
          </p:nvSpPr>
          <p:spPr>
            <a:xfrm>
              <a:off x="2113280" y="3257973"/>
              <a:ext cx="1483360" cy="209973"/>
            </a:xfrm>
            <a:prstGeom prst="rect">
              <a:avLst/>
            </a:prstGeom>
            <a:no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grpSp>
        <p:nvGrpSpPr>
          <p:cNvPr id="9" name="Group 8">
            <a:extLst>
              <a:ext uri="{FF2B5EF4-FFF2-40B4-BE49-F238E27FC236}">
                <a16:creationId xmlns:a16="http://schemas.microsoft.com/office/drawing/2014/main" id="{04A0F5AE-530A-87BA-FB89-5A94308FDFF4}"/>
              </a:ext>
            </a:extLst>
          </p:cNvPr>
          <p:cNvGrpSpPr/>
          <p:nvPr/>
        </p:nvGrpSpPr>
        <p:grpSpPr>
          <a:xfrm>
            <a:off x="5709920" y="3497685"/>
            <a:ext cx="1483360" cy="853439"/>
            <a:chOff x="2113280" y="2614507"/>
            <a:chExt cx="1483360" cy="853439"/>
          </a:xfrm>
        </p:grpSpPr>
        <p:sp>
          <p:nvSpPr>
            <p:cNvPr id="10" name="Rectangle 9">
              <a:extLst>
                <a:ext uri="{FF2B5EF4-FFF2-40B4-BE49-F238E27FC236}">
                  <a16:creationId xmlns:a16="http://schemas.microsoft.com/office/drawing/2014/main" id="{25FE7A57-EAD9-ABEA-F570-13C7AF58B5E9}"/>
                </a:ext>
              </a:extLst>
            </p:cNvPr>
            <p:cNvSpPr/>
            <p:nvPr/>
          </p:nvSpPr>
          <p:spPr>
            <a:xfrm>
              <a:off x="2113280" y="2614507"/>
              <a:ext cx="1483360" cy="433493"/>
            </a:xfrm>
            <a:prstGeom prst="rect">
              <a:avLst/>
            </a:prstGeom>
            <a:solidFill>
              <a:srgbClr val="F7AE00"/>
            </a:solid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b="1" dirty="0"/>
                <a:t>AUTOMÓVIL</a:t>
              </a:r>
            </a:p>
          </p:txBody>
        </p:sp>
        <p:sp>
          <p:nvSpPr>
            <p:cNvPr id="11" name="Rectangle 10">
              <a:extLst>
                <a:ext uri="{FF2B5EF4-FFF2-40B4-BE49-F238E27FC236}">
                  <a16:creationId xmlns:a16="http://schemas.microsoft.com/office/drawing/2014/main" id="{640A720D-D132-2D3B-5751-2781050EE4F3}"/>
                </a:ext>
              </a:extLst>
            </p:cNvPr>
            <p:cNvSpPr/>
            <p:nvPr/>
          </p:nvSpPr>
          <p:spPr>
            <a:xfrm>
              <a:off x="2113280" y="3048000"/>
              <a:ext cx="1483360" cy="209973"/>
            </a:xfrm>
            <a:prstGeom prst="rect">
              <a:avLst/>
            </a:prstGeom>
            <a:no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angle 11">
              <a:extLst>
                <a:ext uri="{FF2B5EF4-FFF2-40B4-BE49-F238E27FC236}">
                  <a16:creationId xmlns:a16="http://schemas.microsoft.com/office/drawing/2014/main" id="{CE014203-E5F4-9A95-F800-D198678B2AC2}"/>
                </a:ext>
              </a:extLst>
            </p:cNvPr>
            <p:cNvSpPr/>
            <p:nvPr/>
          </p:nvSpPr>
          <p:spPr>
            <a:xfrm>
              <a:off x="2113280" y="3257973"/>
              <a:ext cx="1483360" cy="209973"/>
            </a:xfrm>
            <a:prstGeom prst="rect">
              <a:avLst/>
            </a:prstGeom>
            <a:no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grpSp>
        <p:nvGrpSpPr>
          <p:cNvPr id="13" name="Group 12">
            <a:extLst>
              <a:ext uri="{FF2B5EF4-FFF2-40B4-BE49-F238E27FC236}">
                <a16:creationId xmlns:a16="http://schemas.microsoft.com/office/drawing/2014/main" id="{A149B541-C981-28FD-657B-FB2FA17FFFD8}"/>
              </a:ext>
            </a:extLst>
          </p:cNvPr>
          <p:cNvGrpSpPr/>
          <p:nvPr/>
        </p:nvGrpSpPr>
        <p:grpSpPr>
          <a:xfrm>
            <a:off x="2113280" y="3490912"/>
            <a:ext cx="1483360" cy="853439"/>
            <a:chOff x="2113280" y="2614507"/>
            <a:chExt cx="1483360" cy="853439"/>
          </a:xfrm>
        </p:grpSpPr>
        <p:sp>
          <p:nvSpPr>
            <p:cNvPr id="14" name="Rectangle 13">
              <a:extLst>
                <a:ext uri="{FF2B5EF4-FFF2-40B4-BE49-F238E27FC236}">
                  <a16:creationId xmlns:a16="http://schemas.microsoft.com/office/drawing/2014/main" id="{FED8318C-BA22-800C-9BD6-719174DFFB23}"/>
                </a:ext>
              </a:extLst>
            </p:cNvPr>
            <p:cNvSpPr/>
            <p:nvPr/>
          </p:nvSpPr>
          <p:spPr>
            <a:xfrm>
              <a:off x="2113280" y="2614507"/>
              <a:ext cx="1483360" cy="433493"/>
            </a:xfrm>
            <a:prstGeom prst="rect">
              <a:avLst/>
            </a:prstGeom>
            <a:solidFill>
              <a:srgbClr val="F7AE00"/>
            </a:solid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b="1" dirty="0"/>
                <a:t>PERSONA</a:t>
              </a:r>
            </a:p>
          </p:txBody>
        </p:sp>
        <p:sp>
          <p:nvSpPr>
            <p:cNvPr id="15" name="Rectangle 14">
              <a:extLst>
                <a:ext uri="{FF2B5EF4-FFF2-40B4-BE49-F238E27FC236}">
                  <a16:creationId xmlns:a16="http://schemas.microsoft.com/office/drawing/2014/main" id="{ECE1FF5A-9430-C19E-0322-9EE2408D19F2}"/>
                </a:ext>
              </a:extLst>
            </p:cNvPr>
            <p:cNvSpPr/>
            <p:nvPr/>
          </p:nvSpPr>
          <p:spPr>
            <a:xfrm>
              <a:off x="2113280" y="3048000"/>
              <a:ext cx="1483360" cy="209973"/>
            </a:xfrm>
            <a:prstGeom prst="rect">
              <a:avLst/>
            </a:prstGeom>
            <a:no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6" name="Rectangle 15">
              <a:extLst>
                <a:ext uri="{FF2B5EF4-FFF2-40B4-BE49-F238E27FC236}">
                  <a16:creationId xmlns:a16="http://schemas.microsoft.com/office/drawing/2014/main" id="{A0F3E4F3-9F37-BE77-6CEC-715AE357BA54}"/>
                </a:ext>
              </a:extLst>
            </p:cNvPr>
            <p:cNvSpPr/>
            <p:nvPr/>
          </p:nvSpPr>
          <p:spPr>
            <a:xfrm>
              <a:off x="2113280" y="3257973"/>
              <a:ext cx="1483360" cy="209973"/>
            </a:xfrm>
            <a:prstGeom prst="rect">
              <a:avLst/>
            </a:prstGeom>
            <a:no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grpSp>
        <p:nvGrpSpPr>
          <p:cNvPr id="17" name="Group 16">
            <a:extLst>
              <a:ext uri="{FF2B5EF4-FFF2-40B4-BE49-F238E27FC236}">
                <a16:creationId xmlns:a16="http://schemas.microsoft.com/office/drawing/2014/main" id="{1484C5AE-14F2-A742-EF8F-D3EEE745AC66}"/>
              </a:ext>
            </a:extLst>
          </p:cNvPr>
          <p:cNvGrpSpPr/>
          <p:nvPr/>
        </p:nvGrpSpPr>
        <p:grpSpPr>
          <a:xfrm>
            <a:off x="5709920" y="4781973"/>
            <a:ext cx="1483360" cy="853439"/>
            <a:chOff x="2113280" y="2614507"/>
            <a:chExt cx="1483360" cy="853439"/>
          </a:xfrm>
        </p:grpSpPr>
        <p:sp>
          <p:nvSpPr>
            <p:cNvPr id="18" name="Rectangle 17">
              <a:extLst>
                <a:ext uri="{FF2B5EF4-FFF2-40B4-BE49-F238E27FC236}">
                  <a16:creationId xmlns:a16="http://schemas.microsoft.com/office/drawing/2014/main" id="{BC62B255-84DA-5CBE-0D79-A2131EB4538F}"/>
                </a:ext>
              </a:extLst>
            </p:cNvPr>
            <p:cNvSpPr/>
            <p:nvPr/>
          </p:nvSpPr>
          <p:spPr>
            <a:xfrm>
              <a:off x="2113280" y="2614507"/>
              <a:ext cx="1483360" cy="433493"/>
            </a:xfrm>
            <a:prstGeom prst="rect">
              <a:avLst/>
            </a:prstGeom>
            <a:solidFill>
              <a:srgbClr val="F7AE00"/>
            </a:solid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b="1" dirty="0"/>
                <a:t>ALUMNO</a:t>
              </a:r>
            </a:p>
          </p:txBody>
        </p:sp>
        <p:sp>
          <p:nvSpPr>
            <p:cNvPr id="19" name="Rectangle 18">
              <a:extLst>
                <a:ext uri="{FF2B5EF4-FFF2-40B4-BE49-F238E27FC236}">
                  <a16:creationId xmlns:a16="http://schemas.microsoft.com/office/drawing/2014/main" id="{39B111B8-C29A-9D9F-C229-DD8EC0FBDA00}"/>
                </a:ext>
              </a:extLst>
            </p:cNvPr>
            <p:cNvSpPr/>
            <p:nvPr/>
          </p:nvSpPr>
          <p:spPr>
            <a:xfrm>
              <a:off x="2113280" y="3048000"/>
              <a:ext cx="1483360" cy="209973"/>
            </a:xfrm>
            <a:prstGeom prst="rect">
              <a:avLst/>
            </a:prstGeom>
            <a:no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0" name="Rectangle 19">
              <a:extLst>
                <a:ext uri="{FF2B5EF4-FFF2-40B4-BE49-F238E27FC236}">
                  <a16:creationId xmlns:a16="http://schemas.microsoft.com/office/drawing/2014/main" id="{BE141C91-14BC-1805-5536-FCA2AC34150E}"/>
                </a:ext>
              </a:extLst>
            </p:cNvPr>
            <p:cNvSpPr/>
            <p:nvPr/>
          </p:nvSpPr>
          <p:spPr>
            <a:xfrm>
              <a:off x="2113280" y="3257973"/>
              <a:ext cx="1483360" cy="209973"/>
            </a:xfrm>
            <a:prstGeom prst="rect">
              <a:avLst/>
            </a:prstGeom>
            <a:no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grpSp>
        <p:nvGrpSpPr>
          <p:cNvPr id="21" name="Group 20">
            <a:extLst>
              <a:ext uri="{FF2B5EF4-FFF2-40B4-BE49-F238E27FC236}">
                <a16:creationId xmlns:a16="http://schemas.microsoft.com/office/drawing/2014/main" id="{7659C425-F920-E645-4DAC-49B2CDF4A684}"/>
              </a:ext>
            </a:extLst>
          </p:cNvPr>
          <p:cNvGrpSpPr/>
          <p:nvPr/>
        </p:nvGrpSpPr>
        <p:grpSpPr>
          <a:xfrm>
            <a:off x="5709920" y="2206624"/>
            <a:ext cx="1483360" cy="853439"/>
            <a:chOff x="2113280" y="2614507"/>
            <a:chExt cx="1483360" cy="853439"/>
          </a:xfrm>
        </p:grpSpPr>
        <p:sp>
          <p:nvSpPr>
            <p:cNvPr id="22" name="Rectangle 21">
              <a:extLst>
                <a:ext uri="{FF2B5EF4-FFF2-40B4-BE49-F238E27FC236}">
                  <a16:creationId xmlns:a16="http://schemas.microsoft.com/office/drawing/2014/main" id="{5BEC2C88-4366-56BB-3164-E62C14A59D3D}"/>
                </a:ext>
              </a:extLst>
            </p:cNvPr>
            <p:cNvSpPr/>
            <p:nvPr/>
          </p:nvSpPr>
          <p:spPr>
            <a:xfrm>
              <a:off x="2113280" y="2614507"/>
              <a:ext cx="1483360" cy="433493"/>
            </a:xfrm>
            <a:prstGeom prst="rect">
              <a:avLst/>
            </a:prstGeom>
            <a:solidFill>
              <a:srgbClr val="F7AE00"/>
            </a:solid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b="1" dirty="0"/>
                <a:t>CÓNYUGE</a:t>
              </a:r>
            </a:p>
          </p:txBody>
        </p:sp>
        <p:sp>
          <p:nvSpPr>
            <p:cNvPr id="23" name="Rectangle 22">
              <a:extLst>
                <a:ext uri="{FF2B5EF4-FFF2-40B4-BE49-F238E27FC236}">
                  <a16:creationId xmlns:a16="http://schemas.microsoft.com/office/drawing/2014/main" id="{D8C478B0-8176-BE51-B8EC-8B93510748D3}"/>
                </a:ext>
              </a:extLst>
            </p:cNvPr>
            <p:cNvSpPr/>
            <p:nvPr/>
          </p:nvSpPr>
          <p:spPr>
            <a:xfrm>
              <a:off x="2113280" y="3048000"/>
              <a:ext cx="1483360" cy="209973"/>
            </a:xfrm>
            <a:prstGeom prst="rect">
              <a:avLst/>
            </a:prstGeom>
            <a:no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angle 23">
              <a:extLst>
                <a:ext uri="{FF2B5EF4-FFF2-40B4-BE49-F238E27FC236}">
                  <a16:creationId xmlns:a16="http://schemas.microsoft.com/office/drawing/2014/main" id="{124CC427-D13A-952F-A999-24FDE3B9A85D}"/>
                </a:ext>
              </a:extLst>
            </p:cNvPr>
            <p:cNvSpPr/>
            <p:nvPr/>
          </p:nvSpPr>
          <p:spPr>
            <a:xfrm>
              <a:off x="2113280" y="3257973"/>
              <a:ext cx="1483360" cy="209973"/>
            </a:xfrm>
            <a:prstGeom prst="rect">
              <a:avLst/>
            </a:prstGeom>
            <a:no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grpSp>
        <p:nvGrpSpPr>
          <p:cNvPr id="25" name="Group 24">
            <a:extLst>
              <a:ext uri="{FF2B5EF4-FFF2-40B4-BE49-F238E27FC236}">
                <a16:creationId xmlns:a16="http://schemas.microsoft.com/office/drawing/2014/main" id="{942869E6-97C7-5635-A52F-38716A1A204B}"/>
              </a:ext>
            </a:extLst>
          </p:cNvPr>
          <p:cNvGrpSpPr/>
          <p:nvPr/>
        </p:nvGrpSpPr>
        <p:grpSpPr>
          <a:xfrm>
            <a:off x="2113280" y="2199851"/>
            <a:ext cx="1483360" cy="853439"/>
            <a:chOff x="2113280" y="2614507"/>
            <a:chExt cx="1483360" cy="853439"/>
          </a:xfrm>
        </p:grpSpPr>
        <p:sp>
          <p:nvSpPr>
            <p:cNvPr id="26" name="Rectangle 25">
              <a:extLst>
                <a:ext uri="{FF2B5EF4-FFF2-40B4-BE49-F238E27FC236}">
                  <a16:creationId xmlns:a16="http://schemas.microsoft.com/office/drawing/2014/main" id="{A89CF7B1-58A1-8C21-1E3D-94DC2972254D}"/>
                </a:ext>
              </a:extLst>
            </p:cNvPr>
            <p:cNvSpPr/>
            <p:nvPr/>
          </p:nvSpPr>
          <p:spPr>
            <a:xfrm>
              <a:off x="2113280" y="2614507"/>
              <a:ext cx="1483360" cy="433493"/>
            </a:xfrm>
            <a:prstGeom prst="rect">
              <a:avLst/>
            </a:prstGeom>
            <a:solidFill>
              <a:srgbClr val="F7AE00"/>
            </a:solid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b="1" dirty="0"/>
                <a:t>EMPLEADO</a:t>
              </a:r>
            </a:p>
          </p:txBody>
        </p:sp>
        <p:sp>
          <p:nvSpPr>
            <p:cNvPr id="27" name="Rectangle 26">
              <a:extLst>
                <a:ext uri="{FF2B5EF4-FFF2-40B4-BE49-F238E27FC236}">
                  <a16:creationId xmlns:a16="http://schemas.microsoft.com/office/drawing/2014/main" id="{8FCDB883-7D9D-B1D8-321B-07E5B6C2C024}"/>
                </a:ext>
              </a:extLst>
            </p:cNvPr>
            <p:cNvSpPr/>
            <p:nvPr/>
          </p:nvSpPr>
          <p:spPr>
            <a:xfrm>
              <a:off x="2113280" y="3048000"/>
              <a:ext cx="1483360" cy="209973"/>
            </a:xfrm>
            <a:prstGeom prst="rect">
              <a:avLst/>
            </a:prstGeom>
            <a:no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8" name="Rectangle 27">
              <a:extLst>
                <a:ext uri="{FF2B5EF4-FFF2-40B4-BE49-F238E27FC236}">
                  <a16:creationId xmlns:a16="http://schemas.microsoft.com/office/drawing/2014/main" id="{ECAE7AE5-0B01-548A-06BE-DE3FB7F6FDD5}"/>
                </a:ext>
              </a:extLst>
            </p:cNvPr>
            <p:cNvSpPr/>
            <p:nvPr/>
          </p:nvSpPr>
          <p:spPr>
            <a:xfrm>
              <a:off x="2113280" y="3257973"/>
              <a:ext cx="1483360" cy="209973"/>
            </a:xfrm>
            <a:prstGeom prst="rect">
              <a:avLst/>
            </a:prstGeom>
            <a:no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cxnSp>
        <p:nvCxnSpPr>
          <p:cNvPr id="30" name="Straight Connector 29">
            <a:extLst>
              <a:ext uri="{FF2B5EF4-FFF2-40B4-BE49-F238E27FC236}">
                <a16:creationId xmlns:a16="http://schemas.microsoft.com/office/drawing/2014/main" id="{104A44DB-34CE-8243-2CF1-95CA1650BCC6}"/>
              </a:ext>
            </a:extLst>
          </p:cNvPr>
          <p:cNvCxnSpPr>
            <a:stCxn id="27" idx="3"/>
            <a:endCxn id="23" idx="1"/>
          </p:cNvCxnSpPr>
          <p:nvPr/>
        </p:nvCxnSpPr>
        <p:spPr>
          <a:xfrm>
            <a:off x="3596640" y="2738331"/>
            <a:ext cx="2113280" cy="677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9A15D24-3310-8065-B83E-061C5CD56BBE}"/>
              </a:ext>
            </a:extLst>
          </p:cNvPr>
          <p:cNvCxnSpPr>
            <a:cxnSpLocks/>
            <a:stCxn id="6" idx="3"/>
            <a:endCxn id="19" idx="1"/>
          </p:cNvCxnSpPr>
          <p:nvPr/>
        </p:nvCxnSpPr>
        <p:spPr>
          <a:xfrm>
            <a:off x="3596640" y="5313680"/>
            <a:ext cx="2113280" cy="677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ED6B39C-AD84-DA75-C450-6C7A26E67DC1}"/>
              </a:ext>
            </a:extLst>
          </p:cNvPr>
          <p:cNvCxnSpPr>
            <a:cxnSpLocks/>
            <a:stCxn id="15" idx="3"/>
            <a:endCxn id="11" idx="1"/>
          </p:cNvCxnSpPr>
          <p:nvPr/>
        </p:nvCxnSpPr>
        <p:spPr>
          <a:xfrm>
            <a:off x="3596640" y="4029392"/>
            <a:ext cx="2113280" cy="677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5233896-BFD9-D228-C739-EC2D925BCE55}"/>
              </a:ext>
            </a:extLst>
          </p:cNvPr>
          <p:cNvSpPr txBox="1"/>
          <p:nvPr/>
        </p:nvSpPr>
        <p:spPr>
          <a:xfrm>
            <a:off x="3596640" y="2461331"/>
            <a:ext cx="452120" cy="276999"/>
          </a:xfrm>
          <a:prstGeom prst="rect">
            <a:avLst/>
          </a:prstGeom>
          <a:noFill/>
        </p:spPr>
        <p:txBody>
          <a:bodyPr wrap="square" rtlCol="0">
            <a:spAutoFit/>
          </a:bodyPr>
          <a:lstStyle/>
          <a:p>
            <a:r>
              <a:rPr lang="es-CL" sz="1200" dirty="0"/>
              <a:t>1</a:t>
            </a:r>
          </a:p>
        </p:txBody>
      </p:sp>
      <p:sp>
        <p:nvSpPr>
          <p:cNvPr id="38" name="TextBox 37">
            <a:extLst>
              <a:ext uri="{FF2B5EF4-FFF2-40B4-BE49-F238E27FC236}">
                <a16:creationId xmlns:a16="http://schemas.microsoft.com/office/drawing/2014/main" id="{2FF22FBD-7886-F8EC-08FD-578F39754083}"/>
              </a:ext>
            </a:extLst>
          </p:cNvPr>
          <p:cNvSpPr txBox="1"/>
          <p:nvPr/>
        </p:nvSpPr>
        <p:spPr>
          <a:xfrm>
            <a:off x="5257800" y="2466974"/>
            <a:ext cx="452120" cy="276999"/>
          </a:xfrm>
          <a:prstGeom prst="rect">
            <a:avLst/>
          </a:prstGeom>
          <a:noFill/>
        </p:spPr>
        <p:txBody>
          <a:bodyPr wrap="square" rtlCol="0">
            <a:spAutoFit/>
          </a:bodyPr>
          <a:lstStyle/>
          <a:p>
            <a:pPr algn="r"/>
            <a:r>
              <a:rPr lang="es-CL" sz="1200" dirty="0"/>
              <a:t>0..1</a:t>
            </a:r>
          </a:p>
        </p:txBody>
      </p:sp>
      <p:sp>
        <p:nvSpPr>
          <p:cNvPr id="39" name="TextBox 38">
            <a:extLst>
              <a:ext uri="{FF2B5EF4-FFF2-40B4-BE49-F238E27FC236}">
                <a16:creationId xmlns:a16="http://schemas.microsoft.com/office/drawing/2014/main" id="{AF2A1237-CF6C-8C21-447D-2D416202A0D8}"/>
              </a:ext>
            </a:extLst>
          </p:cNvPr>
          <p:cNvSpPr txBox="1"/>
          <p:nvPr/>
        </p:nvSpPr>
        <p:spPr>
          <a:xfrm>
            <a:off x="3596640" y="3755005"/>
            <a:ext cx="452120" cy="276999"/>
          </a:xfrm>
          <a:prstGeom prst="rect">
            <a:avLst/>
          </a:prstGeom>
          <a:noFill/>
        </p:spPr>
        <p:txBody>
          <a:bodyPr wrap="square" rtlCol="0">
            <a:spAutoFit/>
          </a:bodyPr>
          <a:lstStyle/>
          <a:p>
            <a:r>
              <a:rPr lang="es-CL" sz="1200" dirty="0"/>
              <a:t>1</a:t>
            </a:r>
          </a:p>
        </p:txBody>
      </p:sp>
      <p:sp>
        <p:nvSpPr>
          <p:cNvPr id="40" name="TextBox 39">
            <a:extLst>
              <a:ext uri="{FF2B5EF4-FFF2-40B4-BE49-F238E27FC236}">
                <a16:creationId xmlns:a16="http://schemas.microsoft.com/office/drawing/2014/main" id="{3503A831-6886-3466-4140-E9DB52AFF2E9}"/>
              </a:ext>
            </a:extLst>
          </p:cNvPr>
          <p:cNvSpPr txBox="1"/>
          <p:nvPr/>
        </p:nvSpPr>
        <p:spPr>
          <a:xfrm>
            <a:off x="5257800" y="3760648"/>
            <a:ext cx="452120" cy="276999"/>
          </a:xfrm>
          <a:prstGeom prst="rect">
            <a:avLst/>
          </a:prstGeom>
          <a:noFill/>
        </p:spPr>
        <p:txBody>
          <a:bodyPr wrap="square" rtlCol="0">
            <a:spAutoFit/>
          </a:bodyPr>
          <a:lstStyle/>
          <a:p>
            <a:pPr algn="r"/>
            <a:r>
              <a:rPr lang="es-CL" sz="1200" dirty="0"/>
              <a:t>*</a:t>
            </a:r>
          </a:p>
        </p:txBody>
      </p:sp>
      <p:sp>
        <p:nvSpPr>
          <p:cNvPr id="41" name="TextBox 40">
            <a:extLst>
              <a:ext uri="{FF2B5EF4-FFF2-40B4-BE49-F238E27FC236}">
                <a16:creationId xmlns:a16="http://schemas.microsoft.com/office/drawing/2014/main" id="{B12CCCED-5FF5-FC89-A5C8-85BB37383431}"/>
              </a:ext>
            </a:extLst>
          </p:cNvPr>
          <p:cNvSpPr txBox="1"/>
          <p:nvPr/>
        </p:nvSpPr>
        <p:spPr>
          <a:xfrm>
            <a:off x="3596640" y="5029907"/>
            <a:ext cx="452120" cy="276999"/>
          </a:xfrm>
          <a:prstGeom prst="rect">
            <a:avLst/>
          </a:prstGeom>
          <a:noFill/>
        </p:spPr>
        <p:txBody>
          <a:bodyPr wrap="square" rtlCol="0">
            <a:spAutoFit/>
          </a:bodyPr>
          <a:lstStyle/>
          <a:p>
            <a:r>
              <a:rPr lang="es-CL" sz="1200" dirty="0"/>
              <a:t>1..*</a:t>
            </a:r>
          </a:p>
        </p:txBody>
      </p:sp>
      <p:sp>
        <p:nvSpPr>
          <p:cNvPr id="42" name="TextBox 41">
            <a:extLst>
              <a:ext uri="{FF2B5EF4-FFF2-40B4-BE49-F238E27FC236}">
                <a16:creationId xmlns:a16="http://schemas.microsoft.com/office/drawing/2014/main" id="{7495B15B-27CC-882F-CCE8-D29AA1895AB0}"/>
              </a:ext>
            </a:extLst>
          </p:cNvPr>
          <p:cNvSpPr txBox="1"/>
          <p:nvPr/>
        </p:nvSpPr>
        <p:spPr>
          <a:xfrm>
            <a:off x="5257800" y="5035550"/>
            <a:ext cx="452120" cy="276999"/>
          </a:xfrm>
          <a:prstGeom prst="rect">
            <a:avLst/>
          </a:prstGeom>
          <a:noFill/>
        </p:spPr>
        <p:txBody>
          <a:bodyPr wrap="square" rtlCol="0">
            <a:spAutoFit/>
          </a:bodyPr>
          <a:lstStyle/>
          <a:p>
            <a:pPr algn="r"/>
            <a:r>
              <a:rPr lang="es-CL" sz="1200" dirty="0"/>
              <a:t>1..*</a:t>
            </a:r>
          </a:p>
        </p:txBody>
      </p:sp>
      <p:sp>
        <p:nvSpPr>
          <p:cNvPr id="43" name="Google Shape;1240;p60">
            <a:extLst>
              <a:ext uri="{FF2B5EF4-FFF2-40B4-BE49-F238E27FC236}">
                <a16:creationId xmlns:a16="http://schemas.microsoft.com/office/drawing/2014/main" id="{92803DE3-F9D1-2FA9-8D42-4F87F2ED79B8}"/>
              </a:ext>
            </a:extLst>
          </p:cNvPr>
          <p:cNvSpPr/>
          <p:nvPr/>
        </p:nvSpPr>
        <p:spPr>
          <a:xfrm>
            <a:off x="7998519" y="3174631"/>
            <a:ext cx="3355281" cy="1513093"/>
          </a:xfrm>
          <a:prstGeom prst="rect">
            <a:avLst/>
          </a:prstGeom>
          <a:noFill/>
          <a:ln>
            <a:noFill/>
          </a:ln>
        </p:spPr>
        <p:txBody>
          <a:bodyPr spcFirstLastPara="1" wrap="square" lIns="91425" tIns="45700" rIns="91425" bIns="45700" anchor="t" anchorCtr="0">
            <a:noAutofit/>
          </a:bodyPr>
          <a:lstStyle/>
          <a:p>
            <a:pPr marL="190500" marR="0" lvl="1" indent="0" algn="just" rtl="0">
              <a:lnSpc>
                <a:spcPct val="100000"/>
              </a:lnSpc>
              <a:spcBef>
                <a:spcPts val="0"/>
              </a:spcBef>
              <a:spcAft>
                <a:spcPts val="0"/>
              </a:spcAft>
              <a:buClr>
                <a:srgbClr val="7F7F7F"/>
              </a:buClr>
              <a:buSzPts val="1800"/>
              <a:buFont typeface="Calibri"/>
              <a:buNone/>
            </a:pPr>
            <a:r>
              <a:rPr lang="es-CL" sz="1800" b="0" i="0" u="none" strike="noStrike" cap="none" dirty="0">
                <a:latin typeface="Calibri"/>
                <a:ea typeface="Calibri"/>
                <a:cs typeface="Calibri"/>
                <a:sym typeface="Calibri"/>
              </a:rPr>
              <a:t>          1 : uno obligatorio</a:t>
            </a:r>
            <a:endParaRPr sz="1800" b="0" i="0" u="none" strike="noStrike" cap="none" dirty="0">
              <a:latin typeface="Calibri"/>
              <a:ea typeface="Calibri"/>
              <a:cs typeface="Calibri"/>
              <a:sym typeface="Calibri"/>
            </a:endParaRPr>
          </a:p>
          <a:p>
            <a:pPr marL="190500" marR="0" lvl="1" indent="0" algn="just" rtl="0">
              <a:lnSpc>
                <a:spcPct val="100000"/>
              </a:lnSpc>
              <a:spcBef>
                <a:spcPts val="0"/>
              </a:spcBef>
              <a:spcAft>
                <a:spcPts val="0"/>
              </a:spcAft>
              <a:buClr>
                <a:srgbClr val="7F7F7F"/>
              </a:buClr>
              <a:buSzPts val="1800"/>
              <a:buFont typeface="Calibri"/>
              <a:buNone/>
            </a:pPr>
            <a:r>
              <a:rPr lang="es-CL" sz="1800" b="0" i="0" u="none" strike="noStrike" cap="none" dirty="0">
                <a:latin typeface="Calibri"/>
                <a:ea typeface="Calibri"/>
                <a:cs typeface="Calibri"/>
                <a:sym typeface="Calibri"/>
              </a:rPr>
              <a:t>          * : cero o muchos</a:t>
            </a:r>
            <a:endParaRPr sz="1800" b="0" i="0" u="none" strike="noStrike" cap="none" dirty="0">
              <a:latin typeface="Calibri"/>
              <a:ea typeface="Calibri"/>
              <a:cs typeface="Calibri"/>
              <a:sym typeface="Calibri"/>
            </a:endParaRPr>
          </a:p>
          <a:p>
            <a:pPr marL="190500" marR="0" lvl="1" indent="0" algn="just" rtl="0">
              <a:lnSpc>
                <a:spcPct val="100000"/>
              </a:lnSpc>
              <a:spcBef>
                <a:spcPts val="0"/>
              </a:spcBef>
              <a:spcAft>
                <a:spcPts val="0"/>
              </a:spcAft>
              <a:buClr>
                <a:srgbClr val="7F7F7F"/>
              </a:buClr>
              <a:buSzPts val="1800"/>
              <a:buFont typeface="Calibri"/>
              <a:buNone/>
            </a:pPr>
            <a:r>
              <a:rPr lang="es-CL" sz="1800" b="0" i="0" u="none" strike="noStrike" cap="none" dirty="0">
                <a:latin typeface="Calibri"/>
                <a:ea typeface="Calibri"/>
                <a:cs typeface="Calibri"/>
                <a:sym typeface="Calibri"/>
              </a:rPr>
              <a:t>   10..* : 10 o más</a:t>
            </a:r>
            <a:endParaRPr sz="1800" b="0" i="0" u="none" strike="noStrike" cap="none" dirty="0">
              <a:latin typeface="Calibri"/>
              <a:ea typeface="Calibri"/>
              <a:cs typeface="Calibri"/>
              <a:sym typeface="Calibri"/>
            </a:endParaRPr>
          </a:p>
          <a:p>
            <a:pPr marL="190500" marR="0" lvl="1" indent="0" algn="just" rtl="0">
              <a:lnSpc>
                <a:spcPct val="100000"/>
              </a:lnSpc>
              <a:spcBef>
                <a:spcPts val="0"/>
              </a:spcBef>
              <a:spcAft>
                <a:spcPts val="0"/>
              </a:spcAft>
              <a:buClr>
                <a:srgbClr val="7F7F7F"/>
              </a:buClr>
              <a:buSzPts val="1800"/>
              <a:buFont typeface="Calibri"/>
              <a:buNone/>
            </a:pPr>
            <a:r>
              <a:rPr lang="es-CL" sz="1800" b="0" i="0" u="none" strike="noStrike" cap="none" dirty="0">
                <a:latin typeface="Calibri"/>
                <a:ea typeface="Calibri"/>
                <a:cs typeface="Calibri"/>
                <a:sym typeface="Calibri"/>
              </a:rPr>
              <a:t>   1..40 : de 1 a 40 ocurrencias</a:t>
            </a:r>
            <a:endParaRPr sz="1800" b="0" i="0" u="none" strike="noStrike" cap="none" dirty="0">
              <a:latin typeface="Calibri"/>
              <a:ea typeface="Calibri"/>
              <a:cs typeface="Calibri"/>
              <a:sym typeface="Calibri"/>
            </a:endParaRPr>
          </a:p>
          <a:p>
            <a:pPr marL="190500" marR="0" lvl="1" indent="0" algn="just" rtl="0">
              <a:lnSpc>
                <a:spcPct val="100000"/>
              </a:lnSpc>
              <a:spcBef>
                <a:spcPts val="0"/>
              </a:spcBef>
              <a:spcAft>
                <a:spcPts val="0"/>
              </a:spcAft>
              <a:buClr>
                <a:srgbClr val="7F7F7F"/>
              </a:buClr>
              <a:buSzPts val="1800"/>
              <a:buFont typeface="Calibri"/>
              <a:buNone/>
            </a:pPr>
            <a:r>
              <a:rPr lang="es-CL" sz="1800" b="0" i="0" u="none" strike="noStrike" cap="none" dirty="0">
                <a:latin typeface="Calibri"/>
                <a:ea typeface="Calibri"/>
                <a:cs typeface="Calibri"/>
                <a:sym typeface="Calibri"/>
              </a:rPr>
              <a:t> 3, 5, 8 : 3 </a:t>
            </a:r>
            <a:r>
              <a:rPr lang="es-CL" dirty="0">
                <a:latin typeface="Calibri"/>
                <a:ea typeface="Calibri"/>
                <a:cs typeface="Calibri"/>
                <a:sym typeface="Calibri"/>
              </a:rPr>
              <a:t>o</a:t>
            </a:r>
            <a:r>
              <a:rPr lang="es-CL" sz="1800" b="0" i="0" u="none" strike="noStrike" cap="none" dirty="0">
                <a:latin typeface="Calibri"/>
                <a:ea typeface="Calibri"/>
                <a:cs typeface="Calibri"/>
                <a:sym typeface="Calibri"/>
              </a:rPr>
              <a:t> 5 u 8 ocurrencias</a:t>
            </a:r>
            <a:endParaRPr sz="1800" b="0" i="0" u="none" strike="noStrike" cap="none" dirty="0">
              <a:latin typeface="Calibri"/>
              <a:ea typeface="Calibri"/>
              <a:cs typeface="Calibri"/>
              <a:sym typeface="Calibri"/>
            </a:endParaRPr>
          </a:p>
        </p:txBody>
      </p:sp>
      <p:sp>
        <p:nvSpPr>
          <p:cNvPr id="44" name="TextBox 43">
            <a:extLst>
              <a:ext uri="{FF2B5EF4-FFF2-40B4-BE49-F238E27FC236}">
                <a16:creationId xmlns:a16="http://schemas.microsoft.com/office/drawing/2014/main" id="{8C570B0A-A4AF-2188-C473-8B837697AF83}"/>
              </a:ext>
            </a:extLst>
          </p:cNvPr>
          <p:cNvSpPr txBox="1"/>
          <p:nvPr/>
        </p:nvSpPr>
        <p:spPr>
          <a:xfrm>
            <a:off x="7998519" y="2805299"/>
            <a:ext cx="3355281" cy="369332"/>
          </a:xfrm>
          <a:prstGeom prst="rect">
            <a:avLst/>
          </a:prstGeom>
          <a:noFill/>
        </p:spPr>
        <p:txBody>
          <a:bodyPr wrap="square" rtlCol="0">
            <a:spAutoFit/>
          </a:bodyPr>
          <a:lstStyle/>
          <a:p>
            <a:pPr algn="ctr"/>
            <a:r>
              <a:rPr lang="es-CL" b="1" dirty="0"/>
              <a:t>Ejemplos de cardinalidades</a:t>
            </a:r>
          </a:p>
        </p:txBody>
      </p:sp>
    </p:spTree>
    <p:extLst>
      <p:ext uri="{BB962C8B-B14F-4D97-AF65-F5344CB8AC3E}">
        <p14:creationId xmlns:p14="http://schemas.microsoft.com/office/powerpoint/2010/main" val="16484217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anim calcmode="lin" valueType="num">
                                      <p:cBhvr additive="base">
                                        <p:cTn id="7" dur="500"/>
                                        <p:tgtEl>
                                          <p:spTgt spid="43">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3">
                                            <p:txEl>
                                              <p:pRg st="1" end="1"/>
                                            </p:txEl>
                                          </p:spTgt>
                                        </p:tgtEl>
                                        <p:attrNameLst>
                                          <p:attrName>style.visibility</p:attrName>
                                        </p:attrNameLst>
                                      </p:cBhvr>
                                      <p:to>
                                        <p:strVal val="visible"/>
                                      </p:to>
                                    </p:set>
                                    <p:anim calcmode="lin" valueType="num">
                                      <p:cBhvr additive="base">
                                        <p:cTn id="12" dur="500"/>
                                        <p:tgtEl>
                                          <p:spTgt spid="43">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3">
                                            <p:txEl>
                                              <p:pRg st="2" end="2"/>
                                            </p:txEl>
                                          </p:spTgt>
                                        </p:tgtEl>
                                        <p:attrNameLst>
                                          <p:attrName>style.visibility</p:attrName>
                                        </p:attrNameLst>
                                      </p:cBhvr>
                                      <p:to>
                                        <p:strVal val="visible"/>
                                      </p:to>
                                    </p:set>
                                    <p:anim calcmode="lin" valueType="num">
                                      <p:cBhvr additive="base">
                                        <p:cTn id="17" dur="500"/>
                                        <p:tgtEl>
                                          <p:spTgt spid="43">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43">
                                            <p:txEl>
                                              <p:pRg st="3" end="3"/>
                                            </p:txEl>
                                          </p:spTgt>
                                        </p:tgtEl>
                                        <p:attrNameLst>
                                          <p:attrName>style.visibility</p:attrName>
                                        </p:attrNameLst>
                                      </p:cBhvr>
                                      <p:to>
                                        <p:strVal val="visible"/>
                                      </p:to>
                                    </p:set>
                                    <p:anim calcmode="lin" valueType="num">
                                      <p:cBhvr additive="base">
                                        <p:cTn id="22" dur="500"/>
                                        <p:tgtEl>
                                          <p:spTgt spid="43">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43">
                                            <p:txEl>
                                              <p:pRg st="4" end="4"/>
                                            </p:txEl>
                                          </p:spTgt>
                                        </p:tgtEl>
                                        <p:attrNameLst>
                                          <p:attrName>style.visibility</p:attrName>
                                        </p:attrNameLst>
                                      </p:cBhvr>
                                      <p:to>
                                        <p:strVal val="visible"/>
                                      </p:to>
                                    </p:set>
                                    <p:anim calcmode="lin" valueType="num">
                                      <p:cBhvr additive="base">
                                        <p:cTn id="27" dur="500"/>
                                        <p:tgtEl>
                                          <p:spTgt spid="43">
                                            <p:txEl>
                                              <p:pRg st="4" end="4"/>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764D-50B5-E206-E888-9027F59068FF}"/>
              </a:ext>
            </a:extLst>
          </p:cNvPr>
          <p:cNvSpPr>
            <a:spLocks noGrp="1"/>
          </p:cNvSpPr>
          <p:nvPr>
            <p:ph type="title"/>
          </p:nvPr>
        </p:nvSpPr>
        <p:spPr/>
        <p:txBody>
          <a:bodyPr/>
          <a:lstStyle/>
          <a:p>
            <a:r>
              <a:rPr lang="es-CL" dirty="0"/>
              <a:t>Diagrama de clases</a:t>
            </a:r>
            <a:br>
              <a:rPr lang="es-CL" dirty="0"/>
            </a:br>
            <a:r>
              <a:rPr lang="es-CL" sz="2800" dirty="0">
                <a:solidFill>
                  <a:srgbClr val="004B85"/>
                </a:solidFill>
              </a:rPr>
              <a:t>Grado</a:t>
            </a:r>
          </a:p>
        </p:txBody>
      </p:sp>
      <p:sp>
        <p:nvSpPr>
          <p:cNvPr id="4" name="Slide Number Placeholder 3">
            <a:extLst>
              <a:ext uri="{FF2B5EF4-FFF2-40B4-BE49-F238E27FC236}">
                <a16:creationId xmlns:a16="http://schemas.microsoft.com/office/drawing/2014/main" id="{F2133106-D9AD-3C05-ED25-115F90DC81B4}"/>
              </a:ext>
            </a:extLst>
          </p:cNvPr>
          <p:cNvSpPr>
            <a:spLocks noGrp="1"/>
          </p:cNvSpPr>
          <p:nvPr>
            <p:ph type="sldNum" sz="quarter" idx="12"/>
          </p:nvPr>
        </p:nvSpPr>
        <p:spPr/>
        <p:txBody>
          <a:bodyPr/>
          <a:lstStyle/>
          <a:p>
            <a:fld id="{53277F46-3D48-465E-89EF-2F849361E787}" type="slidenum">
              <a:rPr lang="es-CL" smtClean="0"/>
              <a:t>62</a:t>
            </a:fld>
            <a:endParaRPr lang="es-CL"/>
          </a:p>
        </p:txBody>
      </p:sp>
      <p:grpSp>
        <p:nvGrpSpPr>
          <p:cNvPr id="40" name="Group 39">
            <a:extLst>
              <a:ext uri="{FF2B5EF4-FFF2-40B4-BE49-F238E27FC236}">
                <a16:creationId xmlns:a16="http://schemas.microsoft.com/office/drawing/2014/main" id="{14AC074C-2939-D30A-7406-D43ED9FC5D2F}"/>
              </a:ext>
            </a:extLst>
          </p:cNvPr>
          <p:cNvGrpSpPr/>
          <p:nvPr/>
        </p:nvGrpSpPr>
        <p:grpSpPr>
          <a:xfrm>
            <a:off x="6555937" y="2575561"/>
            <a:ext cx="5109362" cy="2355753"/>
            <a:chOff x="6555937" y="2575561"/>
            <a:chExt cx="5109362" cy="2355753"/>
          </a:xfrm>
        </p:grpSpPr>
        <p:grpSp>
          <p:nvGrpSpPr>
            <p:cNvPr id="36" name="Group 35">
              <a:extLst>
                <a:ext uri="{FF2B5EF4-FFF2-40B4-BE49-F238E27FC236}">
                  <a16:creationId xmlns:a16="http://schemas.microsoft.com/office/drawing/2014/main" id="{5BE4F0DC-890F-7C16-58EE-858378C10BC9}"/>
                </a:ext>
              </a:extLst>
            </p:cNvPr>
            <p:cNvGrpSpPr/>
            <p:nvPr/>
          </p:nvGrpSpPr>
          <p:grpSpPr>
            <a:xfrm>
              <a:off x="6555937" y="2575561"/>
              <a:ext cx="5109362" cy="2355753"/>
              <a:chOff x="6555937" y="2575561"/>
              <a:chExt cx="5109362" cy="2355753"/>
            </a:xfrm>
          </p:grpSpPr>
          <p:grpSp>
            <p:nvGrpSpPr>
              <p:cNvPr id="17" name="Group 16">
                <a:extLst>
                  <a:ext uri="{FF2B5EF4-FFF2-40B4-BE49-F238E27FC236}">
                    <a16:creationId xmlns:a16="http://schemas.microsoft.com/office/drawing/2014/main" id="{BD5B35BA-65CB-C013-540B-31CB9B01032A}"/>
                  </a:ext>
                </a:extLst>
              </p:cNvPr>
              <p:cNvGrpSpPr/>
              <p:nvPr/>
            </p:nvGrpSpPr>
            <p:grpSpPr>
              <a:xfrm>
                <a:off x="10181939" y="2575561"/>
                <a:ext cx="1483360" cy="853439"/>
                <a:chOff x="2113280" y="2614507"/>
                <a:chExt cx="1483360" cy="853439"/>
              </a:xfrm>
            </p:grpSpPr>
            <p:sp>
              <p:nvSpPr>
                <p:cNvPr id="18" name="Rectangle 17">
                  <a:extLst>
                    <a:ext uri="{FF2B5EF4-FFF2-40B4-BE49-F238E27FC236}">
                      <a16:creationId xmlns:a16="http://schemas.microsoft.com/office/drawing/2014/main" id="{D59DC9B9-FFF2-6A26-1788-5CC5C219E802}"/>
                    </a:ext>
                  </a:extLst>
                </p:cNvPr>
                <p:cNvSpPr/>
                <p:nvPr/>
              </p:nvSpPr>
              <p:spPr>
                <a:xfrm>
                  <a:off x="2113280" y="2614507"/>
                  <a:ext cx="1483360" cy="433493"/>
                </a:xfrm>
                <a:prstGeom prst="rect">
                  <a:avLst/>
                </a:prstGeom>
                <a:solidFill>
                  <a:srgbClr val="F7AE00"/>
                </a:solid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b="1" dirty="0"/>
                    <a:t>PRODUCTO</a:t>
                  </a:r>
                </a:p>
              </p:txBody>
            </p:sp>
            <p:sp>
              <p:nvSpPr>
                <p:cNvPr id="19" name="Rectangle 18">
                  <a:extLst>
                    <a:ext uri="{FF2B5EF4-FFF2-40B4-BE49-F238E27FC236}">
                      <a16:creationId xmlns:a16="http://schemas.microsoft.com/office/drawing/2014/main" id="{894C8BF9-3CD4-FC09-1703-51A0B97637FE}"/>
                    </a:ext>
                  </a:extLst>
                </p:cNvPr>
                <p:cNvSpPr/>
                <p:nvPr/>
              </p:nvSpPr>
              <p:spPr>
                <a:xfrm>
                  <a:off x="2113280" y="3048000"/>
                  <a:ext cx="1483360" cy="209973"/>
                </a:xfrm>
                <a:prstGeom prst="rect">
                  <a:avLst/>
                </a:prstGeom>
                <a:no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0" name="Rectangle 19">
                  <a:extLst>
                    <a:ext uri="{FF2B5EF4-FFF2-40B4-BE49-F238E27FC236}">
                      <a16:creationId xmlns:a16="http://schemas.microsoft.com/office/drawing/2014/main" id="{A1902957-7AC5-171B-D623-9C4A601AA8E9}"/>
                    </a:ext>
                  </a:extLst>
                </p:cNvPr>
                <p:cNvSpPr/>
                <p:nvPr/>
              </p:nvSpPr>
              <p:spPr>
                <a:xfrm>
                  <a:off x="2113280" y="3257973"/>
                  <a:ext cx="1483360" cy="209973"/>
                </a:xfrm>
                <a:prstGeom prst="rect">
                  <a:avLst/>
                </a:prstGeom>
                <a:no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grpSp>
            <p:nvGrpSpPr>
              <p:cNvPr id="21" name="Group 20">
                <a:extLst>
                  <a:ext uri="{FF2B5EF4-FFF2-40B4-BE49-F238E27FC236}">
                    <a16:creationId xmlns:a16="http://schemas.microsoft.com/office/drawing/2014/main" id="{AC0080DA-00C3-A28C-7BAE-090AE2A83C18}"/>
                  </a:ext>
                </a:extLst>
              </p:cNvPr>
              <p:cNvGrpSpPr/>
              <p:nvPr/>
            </p:nvGrpSpPr>
            <p:grpSpPr>
              <a:xfrm>
                <a:off x="6555937" y="2575561"/>
                <a:ext cx="1483360" cy="853439"/>
                <a:chOff x="2113280" y="2614507"/>
                <a:chExt cx="1483360" cy="853439"/>
              </a:xfrm>
            </p:grpSpPr>
            <p:sp>
              <p:nvSpPr>
                <p:cNvPr id="22" name="Rectangle 21">
                  <a:extLst>
                    <a:ext uri="{FF2B5EF4-FFF2-40B4-BE49-F238E27FC236}">
                      <a16:creationId xmlns:a16="http://schemas.microsoft.com/office/drawing/2014/main" id="{7A9A5CF7-A3B3-6976-A141-BB9681533681}"/>
                    </a:ext>
                  </a:extLst>
                </p:cNvPr>
                <p:cNvSpPr/>
                <p:nvPr/>
              </p:nvSpPr>
              <p:spPr>
                <a:xfrm>
                  <a:off x="2113280" y="2614507"/>
                  <a:ext cx="1483360" cy="433493"/>
                </a:xfrm>
                <a:prstGeom prst="rect">
                  <a:avLst/>
                </a:prstGeom>
                <a:solidFill>
                  <a:srgbClr val="F7AE00"/>
                </a:solid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b="1" dirty="0"/>
                    <a:t>PEDIDO</a:t>
                  </a:r>
                </a:p>
              </p:txBody>
            </p:sp>
            <p:sp>
              <p:nvSpPr>
                <p:cNvPr id="23" name="Rectangle 22">
                  <a:extLst>
                    <a:ext uri="{FF2B5EF4-FFF2-40B4-BE49-F238E27FC236}">
                      <a16:creationId xmlns:a16="http://schemas.microsoft.com/office/drawing/2014/main" id="{DBFFA602-B9D7-5F06-70DE-DE762C1A5A8E}"/>
                    </a:ext>
                  </a:extLst>
                </p:cNvPr>
                <p:cNvSpPr/>
                <p:nvPr/>
              </p:nvSpPr>
              <p:spPr>
                <a:xfrm>
                  <a:off x="2113280" y="3048000"/>
                  <a:ext cx="1483360" cy="209973"/>
                </a:xfrm>
                <a:prstGeom prst="rect">
                  <a:avLst/>
                </a:prstGeom>
                <a:no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angle 23">
                  <a:extLst>
                    <a:ext uri="{FF2B5EF4-FFF2-40B4-BE49-F238E27FC236}">
                      <a16:creationId xmlns:a16="http://schemas.microsoft.com/office/drawing/2014/main" id="{14489C7D-55FE-E5F7-9A85-E8783830C6D3}"/>
                    </a:ext>
                  </a:extLst>
                </p:cNvPr>
                <p:cNvSpPr/>
                <p:nvPr/>
              </p:nvSpPr>
              <p:spPr>
                <a:xfrm>
                  <a:off x="2113280" y="3257973"/>
                  <a:ext cx="1483360" cy="209973"/>
                </a:xfrm>
                <a:prstGeom prst="rect">
                  <a:avLst/>
                </a:prstGeom>
                <a:no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grpSp>
            <p:nvGrpSpPr>
              <p:cNvPr id="25" name="Group 24">
                <a:extLst>
                  <a:ext uri="{FF2B5EF4-FFF2-40B4-BE49-F238E27FC236}">
                    <a16:creationId xmlns:a16="http://schemas.microsoft.com/office/drawing/2014/main" id="{605463E4-C6FC-CFA7-2D4F-B025E8C8B25E}"/>
                  </a:ext>
                </a:extLst>
              </p:cNvPr>
              <p:cNvGrpSpPr/>
              <p:nvPr/>
            </p:nvGrpSpPr>
            <p:grpSpPr>
              <a:xfrm>
                <a:off x="8368937" y="4077875"/>
                <a:ext cx="1483360" cy="853439"/>
                <a:chOff x="2113280" y="2614507"/>
                <a:chExt cx="1483360" cy="853439"/>
              </a:xfrm>
            </p:grpSpPr>
            <p:sp>
              <p:nvSpPr>
                <p:cNvPr id="26" name="Rectangle 25">
                  <a:extLst>
                    <a:ext uri="{FF2B5EF4-FFF2-40B4-BE49-F238E27FC236}">
                      <a16:creationId xmlns:a16="http://schemas.microsoft.com/office/drawing/2014/main" id="{092A9749-C8FA-5EF1-246C-1958E0E81178}"/>
                    </a:ext>
                  </a:extLst>
                </p:cNvPr>
                <p:cNvSpPr/>
                <p:nvPr/>
              </p:nvSpPr>
              <p:spPr>
                <a:xfrm>
                  <a:off x="2113280" y="2614507"/>
                  <a:ext cx="1483360" cy="433493"/>
                </a:xfrm>
                <a:prstGeom prst="rect">
                  <a:avLst/>
                </a:prstGeom>
                <a:solidFill>
                  <a:srgbClr val="F7AE00"/>
                </a:solid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b="1" dirty="0"/>
                    <a:t>BODEGA</a:t>
                  </a:r>
                </a:p>
              </p:txBody>
            </p:sp>
            <p:sp>
              <p:nvSpPr>
                <p:cNvPr id="27" name="Rectangle 26">
                  <a:extLst>
                    <a:ext uri="{FF2B5EF4-FFF2-40B4-BE49-F238E27FC236}">
                      <a16:creationId xmlns:a16="http://schemas.microsoft.com/office/drawing/2014/main" id="{E2C0C3F7-DB6B-90AA-24A2-FCC313514D52}"/>
                    </a:ext>
                  </a:extLst>
                </p:cNvPr>
                <p:cNvSpPr/>
                <p:nvPr/>
              </p:nvSpPr>
              <p:spPr>
                <a:xfrm>
                  <a:off x="2113280" y="3048000"/>
                  <a:ext cx="1483360" cy="209973"/>
                </a:xfrm>
                <a:prstGeom prst="rect">
                  <a:avLst/>
                </a:prstGeom>
                <a:no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8" name="Rectangle 27">
                  <a:extLst>
                    <a:ext uri="{FF2B5EF4-FFF2-40B4-BE49-F238E27FC236}">
                      <a16:creationId xmlns:a16="http://schemas.microsoft.com/office/drawing/2014/main" id="{3F7586C0-0AE5-D7A5-A513-4AEFD7EAEF22}"/>
                    </a:ext>
                  </a:extLst>
                </p:cNvPr>
                <p:cNvSpPr/>
                <p:nvPr/>
              </p:nvSpPr>
              <p:spPr>
                <a:xfrm>
                  <a:off x="2113280" y="3257973"/>
                  <a:ext cx="1483360" cy="209973"/>
                </a:xfrm>
                <a:prstGeom prst="rect">
                  <a:avLst/>
                </a:prstGeom>
                <a:no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grpSp>
            <p:nvGrpSpPr>
              <p:cNvPr id="35" name="Group 34">
                <a:extLst>
                  <a:ext uri="{FF2B5EF4-FFF2-40B4-BE49-F238E27FC236}">
                    <a16:creationId xmlns:a16="http://schemas.microsoft.com/office/drawing/2014/main" id="{3C40A7E7-F543-31D1-D382-70DE42B67E0E}"/>
                  </a:ext>
                </a:extLst>
              </p:cNvPr>
              <p:cNvGrpSpPr/>
              <p:nvPr/>
            </p:nvGrpSpPr>
            <p:grpSpPr>
              <a:xfrm>
                <a:off x="8039297" y="2750281"/>
                <a:ext cx="2142642" cy="1323321"/>
                <a:chOff x="8039297" y="2750281"/>
                <a:chExt cx="2142642" cy="1323321"/>
              </a:xfrm>
            </p:grpSpPr>
            <p:grpSp>
              <p:nvGrpSpPr>
                <p:cNvPr id="33" name="Group 32">
                  <a:extLst>
                    <a:ext uri="{FF2B5EF4-FFF2-40B4-BE49-F238E27FC236}">
                      <a16:creationId xmlns:a16="http://schemas.microsoft.com/office/drawing/2014/main" id="{237BD13A-A8B2-C9EE-28AF-848FB8945141}"/>
                    </a:ext>
                  </a:extLst>
                </p:cNvPr>
                <p:cNvGrpSpPr/>
                <p:nvPr/>
              </p:nvGrpSpPr>
              <p:grpSpPr>
                <a:xfrm>
                  <a:off x="8039297" y="2750281"/>
                  <a:ext cx="2142642" cy="504000"/>
                  <a:chOff x="8039297" y="2750281"/>
                  <a:chExt cx="2142642" cy="504000"/>
                </a:xfrm>
              </p:grpSpPr>
              <p:sp>
                <p:nvSpPr>
                  <p:cNvPr id="29" name="Diamond 28">
                    <a:extLst>
                      <a:ext uri="{FF2B5EF4-FFF2-40B4-BE49-F238E27FC236}">
                        <a16:creationId xmlns:a16="http://schemas.microsoft.com/office/drawing/2014/main" id="{795DFB18-5D8C-5519-1F96-27B5FD38E9CC}"/>
                      </a:ext>
                    </a:extLst>
                  </p:cNvPr>
                  <p:cNvSpPr/>
                  <p:nvPr/>
                </p:nvSpPr>
                <p:spPr>
                  <a:xfrm>
                    <a:off x="8858618" y="2750281"/>
                    <a:ext cx="504000" cy="504000"/>
                  </a:xfrm>
                  <a:prstGeom prst="diamond">
                    <a:avLst/>
                  </a:prstGeom>
                  <a:solidFill>
                    <a:srgbClr val="F7AE00"/>
                  </a:solid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31" name="Straight Connector 30">
                    <a:extLst>
                      <a:ext uri="{FF2B5EF4-FFF2-40B4-BE49-F238E27FC236}">
                        <a16:creationId xmlns:a16="http://schemas.microsoft.com/office/drawing/2014/main" id="{5798FB4B-BDD6-9AF5-B58D-DB76F1021714}"/>
                      </a:ext>
                    </a:extLst>
                  </p:cNvPr>
                  <p:cNvCxnSpPr>
                    <a:stCxn id="23" idx="3"/>
                    <a:endCxn id="29" idx="1"/>
                  </p:cNvCxnSpPr>
                  <p:nvPr/>
                </p:nvCxnSpPr>
                <p:spPr>
                  <a:xfrm flipV="1">
                    <a:off x="8039297" y="3002281"/>
                    <a:ext cx="81932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13F6DB2-919C-557A-4B46-0527128EC665}"/>
                      </a:ext>
                    </a:extLst>
                  </p:cNvPr>
                  <p:cNvCxnSpPr/>
                  <p:nvPr/>
                </p:nvCxnSpPr>
                <p:spPr>
                  <a:xfrm flipV="1">
                    <a:off x="9362618" y="3002281"/>
                    <a:ext cx="81932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a:extLst>
                    <a:ext uri="{FF2B5EF4-FFF2-40B4-BE49-F238E27FC236}">
                      <a16:creationId xmlns:a16="http://schemas.microsoft.com/office/drawing/2014/main" id="{7645B29A-AC17-ABD9-B652-D5B18B8D7F27}"/>
                    </a:ext>
                  </a:extLst>
                </p:cNvPr>
                <p:cNvCxnSpPr>
                  <a:cxnSpLocks/>
                </p:cNvCxnSpPr>
                <p:nvPr/>
              </p:nvCxnSpPr>
              <p:spPr>
                <a:xfrm rot="5400000" flipV="1">
                  <a:off x="8700957" y="3663942"/>
                  <a:ext cx="81932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7" name="TextBox 36">
              <a:extLst>
                <a:ext uri="{FF2B5EF4-FFF2-40B4-BE49-F238E27FC236}">
                  <a16:creationId xmlns:a16="http://schemas.microsoft.com/office/drawing/2014/main" id="{70086EA1-537D-2092-F5AC-68D68D58940B}"/>
                </a:ext>
              </a:extLst>
            </p:cNvPr>
            <p:cNvSpPr txBox="1"/>
            <p:nvPr/>
          </p:nvSpPr>
          <p:spPr>
            <a:xfrm>
              <a:off x="9546218" y="2724107"/>
              <a:ext cx="452120" cy="276999"/>
            </a:xfrm>
            <a:prstGeom prst="rect">
              <a:avLst/>
            </a:prstGeom>
            <a:noFill/>
          </p:spPr>
          <p:txBody>
            <a:bodyPr wrap="square" rtlCol="0">
              <a:spAutoFit/>
            </a:bodyPr>
            <a:lstStyle/>
            <a:p>
              <a:pPr algn="ctr"/>
              <a:r>
                <a:rPr lang="es-CL" sz="1200" dirty="0"/>
                <a:t>1..*</a:t>
              </a:r>
            </a:p>
          </p:txBody>
        </p:sp>
        <p:sp>
          <p:nvSpPr>
            <p:cNvPr id="38" name="TextBox 37">
              <a:extLst>
                <a:ext uri="{FF2B5EF4-FFF2-40B4-BE49-F238E27FC236}">
                  <a16:creationId xmlns:a16="http://schemas.microsoft.com/office/drawing/2014/main" id="{0ED0F842-FA57-FAB9-4A77-217789D426DC}"/>
                </a:ext>
              </a:extLst>
            </p:cNvPr>
            <p:cNvSpPr txBox="1"/>
            <p:nvPr/>
          </p:nvSpPr>
          <p:spPr>
            <a:xfrm>
              <a:off x="8222897" y="2725282"/>
              <a:ext cx="452120" cy="276999"/>
            </a:xfrm>
            <a:prstGeom prst="rect">
              <a:avLst/>
            </a:prstGeom>
            <a:noFill/>
          </p:spPr>
          <p:txBody>
            <a:bodyPr wrap="square" rtlCol="0">
              <a:spAutoFit/>
            </a:bodyPr>
            <a:lstStyle/>
            <a:p>
              <a:pPr algn="ctr"/>
              <a:r>
                <a:rPr lang="es-CL" sz="1200" dirty="0"/>
                <a:t>1..*</a:t>
              </a:r>
            </a:p>
          </p:txBody>
        </p:sp>
        <p:sp>
          <p:nvSpPr>
            <p:cNvPr id="39" name="TextBox 38">
              <a:extLst>
                <a:ext uri="{FF2B5EF4-FFF2-40B4-BE49-F238E27FC236}">
                  <a16:creationId xmlns:a16="http://schemas.microsoft.com/office/drawing/2014/main" id="{F0C0D089-ADD6-CEFE-795D-CBACE75C8A41}"/>
                </a:ext>
              </a:extLst>
            </p:cNvPr>
            <p:cNvSpPr txBox="1"/>
            <p:nvPr/>
          </p:nvSpPr>
          <p:spPr>
            <a:xfrm>
              <a:off x="9075758" y="3785447"/>
              <a:ext cx="452120" cy="276999"/>
            </a:xfrm>
            <a:prstGeom prst="rect">
              <a:avLst/>
            </a:prstGeom>
            <a:noFill/>
          </p:spPr>
          <p:txBody>
            <a:bodyPr wrap="square" rtlCol="0">
              <a:spAutoFit/>
            </a:bodyPr>
            <a:lstStyle/>
            <a:p>
              <a:pPr algn="ctr"/>
              <a:r>
                <a:rPr lang="es-CL" sz="1200" dirty="0"/>
                <a:t>1..*</a:t>
              </a:r>
            </a:p>
          </p:txBody>
        </p:sp>
      </p:grpSp>
      <p:grpSp>
        <p:nvGrpSpPr>
          <p:cNvPr id="56" name="Group 55">
            <a:extLst>
              <a:ext uri="{FF2B5EF4-FFF2-40B4-BE49-F238E27FC236}">
                <a16:creationId xmlns:a16="http://schemas.microsoft.com/office/drawing/2014/main" id="{E7FF4DD1-6EFE-77ED-D515-D7DE0D60BDC5}"/>
              </a:ext>
            </a:extLst>
          </p:cNvPr>
          <p:cNvGrpSpPr/>
          <p:nvPr/>
        </p:nvGrpSpPr>
        <p:grpSpPr>
          <a:xfrm>
            <a:off x="1401743" y="4789726"/>
            <a:ext cx="4486364" cy="860212"/>
            <a:chOff x="1401743" y="4789726"/>
            <a:chExt cx="4486364" cy="860212"/>
          </a:xfrm>
        </p:grpSpPr>
        <p:grpSp>
          <p:nvGrpSpPr>
            <p:cNvPr id="5" name="Group 4">
              <a:extLst>
                <a:ext uri="{FF2B5EF4-FFF2-40B4-BE49-F238E27FC236}">
                  <a16:creationId xmlns:a16="http://schemas.microsoft.com/office/drawing/2014/main" id="{3D7B074E-141E-91B1-9309-EDC6D9CD63D4}"/>
                </a:ext>
              </a:extLst>
            </p:cNvPr>
            <p:cNvGrpSpPr/>
            <p:nvPr/>
          </p:nvGrpSpPr>
          <p:grpSpPr>
            <a:xfrm>
              <a:off x="4404747" y="4796499"/>
              <a:ext cx="1483360" cy="853439"/>
              <a:chOff x="2113280" y="2614507"/>
              <a:chExt cx="1483360" cy="853439"/>
            </a:xfrm>
          </p:grpSpPr>
          <p:sp>
            <p:nvSpPr>
              <p:cNvPr id="6" name="Rectangle 5">
                <a:extLst>
                  <a:ext uri="{FF2B5EF4-FFF2-40B4-BE49-F238E27FC236}">
                    <a16:creationId xmlns:a16="http://schemas.microsoft.com/office/drawing/2014/main" id="{E35175BA-0D5C-97B7-8E40-C4D6673715AF}"/>
                  </a:ext>
                </a:extLst>
              </p:cNvPr>
              <p:cNvSpPr/>
              <p:nvPr/>
            </p:nvSpPr>
            <p:spPr>
              <a:xfrm>
                <a:off x="2113280" y="2614507"/>
                <a:ext cx="1483360" cy="433493"/>
              </a:xfrm>
              <a:prstGeom prst="rect">
                <a:avLst/>
              </a:prstGeom>
              <a:solidFill>
                <a:srgbClr val="F7AE00"/>
              </a:solid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b="1" dirty="0"/>
                  <a:t>AUTOMÓVIL</a:t>
                </a:r>
              </a:p>
            </p:txBody>
          </p:sp>
          <p:sp>
            <p:nvSpPr>
              <p:cNvPr id="7" name="Rectangle 6">
                <a:extLst>
                  <a:ext uri="{FF2B5EF4-FFF2-40B4-BE49-F238E27FC236}">
                    <a16:creationId xmlns:a16="http://schemas.microsoft.com/office/drawing/2014/main" id="{E37320D8-B59F-E493-07BD-B856EEBCE8CC}"/>
                  </a:ext>
                </a:extLst>
              </p:cNvPr>
              <p:cNvSpPr/>
              <p:nvPr/>
            </p:nvSpPr>
            <p:spPr>
              <a:xfrm>
                <a:off x="2113280" y="3048000"/>
                <a:ext cx="1483360" cy="209973"/>
              </a:xfrm>
              <a:prstGeom prst="rect">
                <a:avLst/>
              </a:prstGeom>
              <a:no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8" name="Rectangle 7">
                <a:extLst>
                  <a:ext uri="{FF2B5EF4-FFF2-40B4-BE49-F238E27FC236}">
                    <a16:creationId xmlns:a16="http://schemas.microsoft.com/office/drawing/2014/main" id="{D7237E0C-C9F1-E45E-2D22-51B9CBD28B9D}"/>
                  </a:ext>
                </a:extLst>
              </p:cNvPr>
              <p:cNvSpPr/>
              <p:nvPr/>
            </p:nvSpPr>
            <p:spPr>
              <a:xfrm>
                <a:off x="2113280" y="3257973"/>
                <a:ext cx="1483360" cy="209973"/>
              </a:xfrm>
              <a:prstGeom prst="rect">
                <a:avLst/>
              </a:prstGeom>
              <a:no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grpSp>
          <p:nvGrpSpPr>
            <p:cNvPr id="9" name="Group 8">
              <a:extLst>
                <a:ext uri="{FF2B5EF4-FFF2-40B4-BE49-F238E27FC236}">
                  <a16:creationId xmlns:a16="http://schemas.microsoft.com/office/drawing/2014/main" id="{9F5B1CA9-64B2-1443-6FFE-A0E253C8B12A}"/>
                </a:ext>
              </a:extLst>
            </p:cNvPr>
            <p:cNvGrpSpPr/>
            <p:nvPr/>
          </p:nvGrpSpPr>
          <p:grpSpPr>
            <a:xfrm>
              <a:off x="1401743" y="4789726"/>
              <a:ext cx="1483360" cy="853439"/>
              <a:chOff x="2113280" y="2614507"/>
              <a:chExt cx="1483360" cy="853439"/>
            </a:xfrm>
          </p:grpSpPr>
          <p:sp>
            <p:nvSpPr>
              <p:cNvPr id="10" name="Rectangle 9">
                <a:extLst>
                  <a:ext uri="{FF2B5EF4-FFF2-40B4-BE49-F238E27FC236}">
                    <a16:creationId xmlns:a16="http://schemas.microsoft.com/office/drawing/2014/main" id="{03A21854-03BD-5FDF-F6CF-63CBDCFDEE0A}"/>
                  </a:ext>
                </a:extLst>
              </p:cNvPr>
              <p:cNvSpPr/>
              <p:nvPr/>
            </p:nvSpPr>
            <p:spPr>
              <a:xfrm>
                <a:off x="2113280" y="2614507"/>
                <a:ext cx="1483360" cy="433493"/>
              </a:xfrm>
              <a:prstGeom prst="rect">
                <a:avLst/>
              </a:prstGeom>
              <a:solidFill>
                <a:srgbClr val="F7AE00"/>
              </a:solid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b="1" dirty="0"/>
                  <a:t>PERSONA</a:t>
                </a:r>
              </a:p>
            </p:txBody>
          </p:sp>
          <p:sp>
            <p:nvSpPr>
              <p:cNvPr id="11" name="Rectangle 10">
                <a:extLst>
                  <a:ext uri="{FF2B5EF4-FFF2-40B4-BE49-F238E27FC236}">
                    <a16:creationId xmlns:a16="http://schemas.microsoft.com/office/drawing/2014/main" id="{28B642DB-4D39-7174-8982-5E5A492F8A22}"/>
                  </a:ext>
                </a:extLst>
              </p:cNvPr>
              <p:cNvSpPr/>
              <p:nvPr/>
            </p:nvSpPr>
            <p:spPr>
              <a:xfrm>
                <a:off x="2113280" y="3048000"/>
                <a:ext cx="1483360" cy="209973"/>
              </a:xfrm>
              <a:prstGeom prst="rect">
                <a:avLst/>
              </a:prstGeom>
              <a:no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angle 11">
                <a:extLst>
                  <a:ext uri="{FF2B5EF4-FFF2-40B4-BE49-F238E27FC236}">
                    <a16:creationId xmlns:a16="http://schemas.microsoft.com/office/drawing/2014/main" id="{D4A239B7-3DC5-BB64-D204-2D17B170A882}"/>
                  </a:ext>
                </a:extLst>
              </p:cNvPr>
              <p:cNvSpPr/>
              <p:nvPr/>
            </p:nvSpPr>
            <p:spPr>
              <a:xfrm>
                <a:off x="2113280" y="3257973"/>
                <a:ext cx="1483360" cy="209973"/>
              </a:xfrm>
              <a:prstGeom prst="rect">
                <a:avLst/>
              </a:prstGeom>
              <a:no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sp>
          <p:nvSpPr>
            <p:cNvPr id="41" name="TextBox 40">
              <a:extLst>
                <a:ext uri="{FF2B5EF4-FFF2-40B4-BE49-F238E27FC236}">
                  <a16:creationId xmlns:a16="http://schemas.microsoft.com/office/drawing/2014/main" id="{F1336F51-2862-4B91-D3FD-84A7EC9C9FF2}"/>
                </a:ext>
              </a:extLst>
            </p:cNvPr>
            <p:cNvSpPr txBox="1"/>
            <p:nvPr/>
          </p:nvSpPr>
          <p:spPr>
            <a:xfrm>
              <a:off x="4170680" y="4946220"/>
              <a:ext cx="226423" cy="276999"/>
            </a:xfrm>
            <a:prstGeom prst="rect">
              <a:avLst/>
            </a:prstGeom>
            <a:noFill/>
          </p:spPr>
          <p:txBody>
            <a:bodyPr wrap="square" rtlCol="0" anchor="ctr">
              <a:spAutoFit/>
            </a:bodyPr>
            <a:lstStyle/>
            <a:p>
              <a:pPr algn="ctr"/>
              <a:r>
                <a:rPr lang="es-CL" sz="1200" dirty="0"/>
                <a:t>*</a:t>
              </a:r>
            </a:p>
          </p:txBody>
        </p:sp>
        <p:cxnSp>
          <p:nvCxnSpPr>
            <p:cNvPr id="45" name="Straight Connector 44">
              <a:extLst>
                <a:ext uri="{FF2B5EF4-FFF2-40B4-BE49-F238E27FC236}">
                  <a16:creationId xmlns:a16="http://schemas.microsoft.com/office/drawing/2014/main" id="{0AA1CBE4-EA9D-A35E-B34D-79A0AAAB5898}"/>
                </a:ext>
              </a:extLst>
            </p:cNvPr>
            <p:cNvCxnSpPr>
              <a:cxnSpLocks/>
            </p:cNvCxnSpPr>
            <p:nvPr/>
          </p:nvCxnSpPr>
          <p:spPr>
            <a:xfrm>
              <a:off x="2885103" y="5229992"/>
              <a:ext cx="151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6D01350-2B2C-1594-E765-852DB5DB1297}"/>
                </a:ext>
              </a:extLst>
            </p:cNvPr>
            <p:cNvSpPr txBox="1"/>
            <p:nvPr/>
          </p:nvSpPr>
          <p:spPr>
            <a:xfrm>
              <a:off x="2892410" y="4946220"/>
              <a:ext cx="226423" cy="276999"/>
            </a:xfrm>
            <a:prstGeom prst="rect">
              <a:avLst/>
            </a:prstGeom>
            <a:noFill/>
          </p:spPr>
          <p:txBody>
            <a:bodyPr wrap="square" rtlCol="0" anchor="ctr">
              <a:spAutoFit/>
            </a:bodyPr>
            <a:lstStyle/>
            <a:p>
              <a:pPr algn="ctr"/>
              <a:r>
                <a:rPr lang="es-CL" sz="1200" dirty="0"/>
                <a:t>1</a:t>
              </a:r>
            </a:p>
          </p:txBody>
        </p:sp>
      </p:grpSp>
      <p:grpSp>
        <p:nvGrpSpPr>
          <p:cNvPr id="55" name="Group 54">
            <a:extLst>
              <a:ext uri="{FF2B5EF4-FFF2-40B4-BE49-F238E27FC236}">
                <a16:creationId xmlns:a16="http://schemas.microsoft.com/office/drawing/2014/main" id="{E6905CD9-4D15-4FDB-DDB9-74CBAE049CB1}"/>
              </a:ext>
            </a:extLst>
          </p:cNvPr>
          <p:cNvGrpSpPr/>
          <p:nvPr/>
        </p:nvGrpSpPr>
        <p:grpSpPr>
          <a:xfrm>
            <a:off x="2699908" y="2630842"/>
            <a:ext cx="1945977" cy="1133825"/>
            <a:chOff x="2885103" y="2295175"/>
            <a:chExt cx="1945977" cy="1133825"/>
          </a:xfrm>
        </p:grpSpPr>
        <p:grpSp>
          <p:nvGrpSpPr>
            <p:cNvPr id="13" name="Group 12">
              <a:extLst>
                <a:ext uri="{FF2B5EF4-FFF2-40B4-BE49-F238E27FC236}">
                  <a16:creationId xmlns:a16="http://schemas.microsoft.com/office/drawing/2014/main" id="{109D64E5-78CB-2DDE-7D2F-C35BA66F8373}"/>
                </a:ext>
              </a:extLst>
            </p:cNvPr>
            <p:cNvGrpSpPr/>
            <p:nvPr/>
          </p:nvGrpSpPr>
          <p:grpSpPr>
            <a:xfrm>
              <a:off x="2885103" y="2575561"/>
              <a:ext cx="1483360" cy="853439"/>
              <a:chOff x="2113280" y="2614507"/>
              <a:chExt cx="1483360" cy="853439"/>
            </a:xfrm>
          </p:grpSpPr>
          <p:sp>
            <p:nvSpPr>
              <p:cNvPr id="14" name="Rectangle 13">
                <a:extLst>
                  <a:ext uri="{FF2B5EF4-FFF2-40B4-BE49-F238E27FC236}">
                    <a16:creationId xmlns:a16="http://schemas.microsoft.com/office/drawing/2014/main" id="{B7B27314-BB3A-6A95-EE54-BFE911AC3F96}"/>
                  </a:ext>
                </a:extLst>
              </p:cNvPr>
              <p:cNvSpPr/>
              <p:nvPr/>
            </p:nvSpPr>
            <p:spPr>
              <a:xfrm>
                <a:off x="2113280" y="2614507"/>
                <a:ext cx="1483360" cy="433493"/>
              </a:xfrm>
              <a:prstGeom prst="rect">
                <a:avLst/>
              </a:prstGeom>
              <a:solidFill>
                <a:srgbClr val="F7AE00"/>
              </a:solid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b="1" dirty="0"/>
                  <a:t>PERSONA</a:t>
                </a:r>
              </a:p>
            </p:txBody>
          </p:sp>
          <p:sp>
            <p:nvSpPr>
              <p:cNvPr id="15" name="Rectangle 14">
                <a:extLst>
                  <a:ext uri="{FF2B5EF4-FFF2-40B4-BE49-F238E27FC236}">
                    <a16:creationId xmlns:a16="http://schemas.microsoft.com/office/drawing/2014/main" id="{AEA46F8B-3002-F492-3156-12EADA8FED52}"/>
                  </a:ext>
                </a:extLst>
              </p:cNvPr>
              <p:cNvSpPr/>
              <p:nvPr/>
            </p:nvSpPr>
            <p:spPr>
              <a:xfrm>
                <a:off x="2113280" y="3048000"/>
                <a:ext cx="1483360" cy="209973"/>
              </a:xfrm>
              <a:prstGeom prst="rect">
                <a:avLst/>
              </a:prstGeom>
              <a:no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6" name="Rectangle 15">
                <a:extLst>
                  <a:ext uri="{FF2B5EF4-FFF2-40B4-BE49-F238E27FC236}">
                    <a16:creationId xmlns:a16="http://schemas.microsoft.com/office/drawing/2014/main" id="{AFE552E2-E752-31A5-E3AD-F366E49AD563}"/>
                  </a:ext>
                </a:extLst>
              </p:cNvPr>
              <p:cNvSpPr/>
              <p:nvPr/>
            </p:nvSpPr>
            <p:spPr>
              <a:xfrm>
                <a:off x="2113280" y="3257973"/>
                <a:ext cx="1483360" cy="209973"/>
              </a:xfrm>
              <a:prstGeom prst="rect">
                <a:avLst/>
              </a:prstGeom>
              <a:no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cxnSp>
          <p:nvCxnSpPr>
            <p:cNvPr id="49" name="Connector: Elbow 48">
              <a:extLst>
                <a:ext uri="{FF2B5EF4-FFF2-40B4-BE49-F238E27FC236}">
                  <a16:creationId xmlns:a16="http://schemas.microsoft.com/office/drawing/2014/main" id="{5FF9E817-D675-B6E8-33AB-3ED4388F8A53}"/>
                </a:ext>
              </a:extLst>
            </p:cNvPr>
            <p:cNvCxnSpPr>
              <a:cxnSpLocks/>
              <a:stCxn id="14" idx="3"/>
              <a:endCxn id="14" idx="0"/>
            </p:cNvCxnSpPr>
            <p:nvPr/>
          </p:nvCxnSpPr>
          <p:spPr>
            <a:xfrm flipH="1" flipV="1">
              <a:off x="3626783" y="2575561"/>
              <a:ext cx="741680" cy="216747"/>
            </a:xfrm>
            <a:prstGeom prst="bentConnector4">
              <a:avLst>
                <a:gd name="adj1" fmla="val -66438"/>
                <a:gd name="adj2" fmla="val 224219"/>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E91E0421-4349-0D1A-695F-C6CC10655351}"/>
                </a:ext>
              </a:extLst>
            </p:cNvPr>
            <p:cNvSpPr txBox="1"/>
            <p:nvPr/>
          </p:nvSpPr>
          <p:spPr>
            <a:xfrm>
              <a:off x="4394039" y="2792307"/>
              <a:ext cx="437041" cy="276999"/>
            </a:xfrm>
            <a:prstGeom prst="rect">
              <a:avLst/>
            </a:prstGeom>
            <a:noFill/>
          </p:spPr>
          <p:txBody>
            <a:bodyPr wrap="square" rtlCol="0" anchor="ctr">
              <a:spAutoFit/>
            </a:bodyPr>
            <a:lstStyle/>
            <a:p>
              <a:pPr algn="ctr"/>
              <a:r>
                <a:rPr lang="es-CL" sz="1200" dirty="0"/>
                <a:t>0..1</a:t>
              </a:r>
            </a:p>
          </p:txBody>
        </p:sp>
        <p:sp>
          <p:nvSpPr>
            <p:cNvPr id="53" name="TextBox 52">
              <a:extLst>
                <a:ext uri="{FF2B5EF4-FFF2-40B4-BE49-F238E27FC236}">
                  <a16:creationId xmlns:a16="http://schemas.microsoft.com/office/drawing/2014/main" id="{8DA65D99-79CC-0E4D-EA0D-D8371798E4F1}"/>
                </a:ext>
              </a:extLst>
            </p:cNvPr>
            <p:cNvSpPr txBox="1"/>
            <p:nvPr/>
          </p:nvSpPr>
          <p:spPr>
            <a:xfrm>
              <a:off x="3224662" y="2295175"/>
              <a:ext cx="437041" cy="276999"/>
            </a:xfrm>
            <a:prstGeom prst="rect">
              <a:avLst/>
            </a:prstGeom>
            <a:noFill/>
          </p:spPr>
          <p:txBody>
            <a:bodyPr wrap="square" rtlCol="0" anchor="ctr">
              <a:spAutoFit/>
            </a:bodyPr>
            <a:lstStyle/>
            <a:p>
              <a:pPr algn="ctr"/>
              <a:r>
                <a:rPr lang="es-CL" sz="1200" dirty="0"/>
                <a:t>0..1</a:t>
              </a:r>
            </a:p>
          </p:txBody>
        </p:sp>
      </p:grpSp>
      <p:sp>
        <p:nvSpPr>
          <p:cNvPr id="57" name="TextBox 56">
            <a:extLst>
              <a:ext uri="{FF2B5EF4-FFF2-40B4-BE49-F238E27FC236}">
                <a16:creationId xmlns:a16="http://schemas.microsoft.com/office/drawing/2014/main" id="{D8804E32-4CC5-3E93-90D3-F79E3D82F147}"/>
              </a:ext>
            </a:extLst>
          </p:cNvPr>
          <p:cNvSpPr txBox="1"/>
          <p:nvPr/>
        </p:nvSpPr>
        <p:spPr>
          <a:xfrm>
            <a:off x="1958228" y="1908975"/>
            <a:ext cx="3355281" cy="369332"/>
          </a:xfrm>
          <a:prstGeom prst="rect">
            <a:avLst/>
          </a:prstGeom>
          <a:noFill/>
        </p:spPr>
        <p:txBody>
          <a:bodyPr wrap="square" rtlCol="0">
            <a:spAutoFit/>
          </a:bodyPr>
          <a:lstStyle/>
          <a:p>
            <a:pPr algn="ctr"/>
            <a:r>
              <a:rPr lang="es-CL" b="1" dirty="0"/>
              <a:t>Asociación unaria</a:t>
            </a:r>
          </a:p>
        </p:txBody>
      </p:sp>
      <p:sp>
        <p:nvSpPr>
          <p:cNvPr id="58" name="TextBox 57">
            <a:extLst>
              <a:ext uri="{FF2B5EF4-FFF2-40B4-BE49-F238E27FC236}">
                <a16:creationId xmlns:a16="http://schemas.microsoft.com/office/drawing/2014/main" id="{501CCBAC-C437-DDEB-21F8-42001D66A9AE}"/>
              </a:ext>
            </a:extLst>
          </p:cNvPr>
          <p:cNvSpPr txBox="1"/>
          <p:nvPr/>
        </p:nvSpPr>
        <p:spPr>
          <a:xfrm>
            <a:off x="1984062" y="4124862"/>
            <a:ext cx="3355281" cy="369332"/>
          </a:xfrm>
          <a:prstGeom prst="rect">
            <a:avLst/>
          </a:prstGeom>
          <a:noFill/>
        </p:spPr>
        <p:txBody>
          <a:bodyPr wrap="square" rtlCol="0">
            <a:spAutoFit/>
          </a:bodyPr>
          <a:lstStyle/>
          <a:p>
            <a:pPr algn="ctr"/>
            <a:r>
              <a:rPr lang="es-CL" b="1" dirty="0"/>
              <a:t>Asociación binaria</a:t>
            </a:r>
          </a:p>
        </p:txBody>
      </p:sp>
      <p:sp>
        <p:nvSpPr>
          <p:cNvPr id="59" name="TextBox 58">
            <a:extLst>
              <a:ext uri="{FF2B5EF4-FFF2-40B4-BE49-F238E27FC236}">
                <a16:creationId xmlns:a16="http://schemas.microsoft.com/office/drawing/2014/main" id="{9B13380D-806D-8637-B358-42B9F3C967DE}"/>
              </a:ext>
            </a:extLst>
          </p:cNvPr>
          <p:cNvSpPr txBox="1"/>
          <p:nvPr/>
        </p:nvSpPr>
        <p:spPr>
          <a:xfrm>
            <a:off x="7432976" y="1920431"/>
            <a:ext cx="3355281" cy="369332"/>
          </a:xfrm>
          <a:prstGeom prst="rect">
            <a:avLst/>
          </a:prstGeom>
          <a:noFill/>
        </p:spPr>
        <p:txBody>
          <a:bodyPr wrap="square" rtlCol="0">
            <a:spAutoFit/>
          </a:bodyPr>
          <a:lstStyle/>
          <a:p>
            <a:pPr algn="ctr"/>
            <a:r>
              <a:rPr lang="es-CL" b="1" dirty="0"/>
              <a:t>Asociación ternaria</a:t>
            </a:r>
          </a:p>
        </p:txBody>
      </p:sp>
      <p:sp>
        <p:nvSpPr>
          <p:cNvPr id="60" name="TextBox 59">
            <a:extLst>
              <a:ext uri="{FF2B5EF4-FFF2-40B4-BE49-F238E27FC236}">
                <a16:creationId xmlns:a16="http://schemas.microsoft.com/office/drawing/2014/main" id="{088B6BC0-8FE5-9F1C-D562-E527AAE105F2}"/>
              </a:ext>
            </a:extLst>
          </p:cNvPr>
          <p:cNvSpPr txBox="1"/>
          <p:nvPr/>
        </p:nvSpPr>
        <p:spPr>
          <a:xfrm>
            <a:off x="3455908" y="2347070"/>
            <a:ext cx="1184700" cy="276999"/>
          </a:xfrm>
          <a:prstGeom prst="rect">
            <a:avLst/>
          </a:prstGeom>
          <a:noFill/>
        </p:spPr>
        <p:txBody>
          <a:bodyPr wrap="square" rtlCol="0">
            <a:spAutoFit/>
          </a:bodyPr>
          <a:lstStyle/>
          <a:p>
            <a:pPr algn="ctr"/>
            <a:r>
              <a:rPr lang="es-CL" sz="1200" dirty="0"/>
              <a:t>Casado-con</a:t>
            </a:r>
            <a:endParaRPr lang="es-CL" sz="1400" dirty="0"/>
          </a:p>
        </p:txBody>
      </p:sp>
    </p:spTree>
    <p:extLst>
      <p:ext uri="{BB962C8B-B14F-4D97-AF65-F5344CB8AC3E}">
        <p14:creationId xmlns:p14="http://schemas.microsoft.com/office/powerpoint/2010/main" val="339956650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E0500-7C22-1A64-737F-ED194E9274CE}"/>
              </a:ext>
            </a:extLst>
          </p:cNvPr>
          <p:cNvSpPr>
            <a:spLocks noGrp="1"/>
          </p:cNvSpPr>
          <p:nvPr>
            <p:ph type="title"/>
          </p:nvPr>
        </p:nvSpPr>
        <p:spPr/>
        <p:txBody>
          <a:bodyPr/>
          <a:lstStyle/>
          <a:p>
            <a:r>
              <a:rPr lang="es-CL" dirty="0"/>
              <a:t>Diagrama de clases</a:t>
            </a:r>
            <a:br>
              <a:rPr lang="es-CL" dirty="0"/>
            </a:br>
            <a:r>
              <a:rPr lang="es-CL" sz="2800" dirty="0">
                <a:solidFill>
                  <a:srgbClr val="004B85"/>
                </a:solidFill>
              </a:rPr>
              <a:t>Nombres y Roles</a:t>
            </a:r>
          </a:p>
        </p:txBody>
      </p:sp>
      <p:sp>
        <p:nvSpPr>
          <p:cNvPr id="4" name="Slide Number Placeholder 3">
            <a:extLst>
              <a:ext uri="{FF2B5EF4-FFF2-40B4-BE49-F238E27FC236}">
                <a16:creationId xmlns:a16="http://schemas.microsoft.com/office/drawing/2014/main" id="{2F5499B4-D14D-9F58-0F48-C667C1881D7E}"/>
              </a:ext>
            </a:extLst>
          </p:cNvPr>
          <p:cNvSpPr>
            <a:spLocks noGrp="1"/>
          </p:cNvSpPr>
          <p:nvPr>
            <p:ph type="sldNum" sz="quarter" idx="12"/>
          </p:nvPr>
        </p:nvSpPr>
        <p:spPr/>
        <p:txBody>
          <a:bodyPr/>
          <a:lstStyle/>
          <a:p>
            <a:fld id="{53277F46-3D48-465E-89EF-2F849361E787}" type="slidenum">
              <a:rPr lang="es-CL" smtClean="0"/>
              <a:t>63</a:t>
            </a:fld>
            <a:endParaRPr lang="es-CL"/>
          </a:p>
        </p:txBody>
      </p:sp>
      <p:grpSp>
        <p:nvGrpSpPr>
          <p:cNvPr id="5" name="Google Shape;1321;p62">
            <a:extLst>
              <a:ext uri="{FF2B5EF4-FFF2-40B4-BE49-F238E27FC236}">
                <a16:creationId xmlns:a16="http://schemas.microsoft.com/office/drawing/2014/main" id="{C4246113-2248-8D2E-2F76-C721D24FD7EF}"/>
              </a:ext>
            </a:extLst>
          </p:cNvPr>
          <p:cNvGrpSpPr/>
          <p:nvPr/>
        </p:nvGrpSpPr>
        <p:grpSpPr>
          <a:xfrm>
            <a:off x="6674093" y="2131270"/>
            <a:ext cx="5214937" cy="881062"/>
            <a:chOff x="3249956" y="4971749"/>
            <a:chExt cx="5214937" cy="881062"/>
          </a:xfrm>
        </p:grpSpPr>
        <p:grpSp>
          <p:nvGrpSpPr>
            <p:cNvPr id="6" name="Google Shape;1322;p62">
              <a:extLst>
                <a:ext uri="{FF2B5EF4-FFF2-40B4-BE49-F238E27FC236}">
                  <a16:creationId xmlns:a16="http://schemas.microsoft.com/office/drawing/2014/main" id="{158C9F96-8D36-8BF8-708A-B3C2D537A4C8}"/>
                </a:ext>
              </a:extLst>
            </p:cNvPr>
            <p:cNvGrpSpPr/>
            <p:nvPr/>
          </p:nvGrpSpPr>
          <p:grpSpPr>
            <a:xfrm>
              <a:off x="3321393" y="5328936"/>
              <a:ext cx="5143500" cy="523875"/>
              <a:chOff x="714348" y="3286124"/>
              <a:chExt cx="5143536" cy="523879"/>
            </a:xfrm>
          </p:grpSpPr>
          <p:sp>
            <p:nvSpPr>
              <p:cNvPr id="9" name="Google Shape;1323;p62">
                <a:extLst>
                  <a:ext uri="{FF2B5EF4-FFF2-40B4-BE49-F238E27FC236}">
                    <a16:creationId xmlns:a16="http://schemas.microsoft.com/office/drawing/2014/main" id="{187EE560-5492-2719-DBEC-71C7A6256B69}"/>
                  </a:ext>
                </a:extLst>
              </p:cNvPr>
              <p:cNvSpPr/>
              <p:nvPr/>
            </p:nvSpPr>
            <p:spPr>
              <a:xfrm>
                <a:off x="714348" y="3500439"/>
                <a:ext cx="1428760" cy="309564"/>
              </a:xfrm>
              <a:prstGeom prst="rect">
                <a:avLst/>
              </a:prstGeom>
              <a:solidFill>
                <a:srgbClr val="F7AE00"/>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800" dirty="0">
                    <a:solidFill>
                      <a:schemeClr val="bg1"/>
                    </a:solidFill>
                    <a:ea typeface="Calibri"/>
                    <a:cs typeface="Calibri"/>
                    <a:sym typeface="Calibri"/>
                  </a:rPr>
                  <a:t>Empresa</a:t>
                </a:r>
                <a:endParaRPr dirty="0">
                  <a:solidFill>
                    <a:schemeClr val="bg1"/>
                  </a:solidFill>
                </a:endParaRPr>
              </a:p>
            </p:txBody>
          </p:sp>
          <p:sp>
            <p:nvSpPr>
              <p:cNvPr id="10" name="Google Shape;1324;p62">
                <a:extLst>
                  <a:ext uri="{FF2B5EF4-FFF2-40B4-BE49-F238E27FC236}">
                    <a16:creationId xmlns:a16="http://schemas.microsoft.com/office/drawing/2014/main" id="{51660665-10B4-1990-A9D8-78CD231478A5}"/>
                  </a:ext>
                </a:extLst>
              </p:cNvPr>
              <p:cNvSpPr/>
              <p:nvPr/>
            </p:nvSpPr>
            <p:spPr>
              <a:xfrm>
                <a:off x="4429124" y="3500439"/>
                <a:ext cx="1428760" cy="309564"/>
              </a:xfrm>
              <a:prstGeom prst="rect">
                <a:avLst/>
              </a:prstGeom>
              <a:solidFill>
                <a:srgbClr val="F7AE00"/>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800">
                    <a:solidFill>
                      <a:schemeClr val="bg1"/>
                    </a:solidFill>
                    <a:ea typeface="Calibri"/>
                    <a:cs typeface="Calibri"/>
                    <a:sym typeface="Calibri"/>
                  </a:rPr>
                  <a:t>Persona</a:t>
                </a:r>
                <a:endParaRPr>
                  <a:solidFill>
                    <a:schemeClr val="bg1"/>
                  </a:solidFill>
                </a:endParaRPr>
              </a:p>
            </p:txBody>
          </p:sp>
          <p:cxnSp>
            <p:nvCxnSpPr>
              <p:cNvPr id="11" name="Google Shape;1325;p62">
                <a:extLst>
                  <a:ext uri="{FF2B5EF4-FFF2-40B4-BE49-F238E27FC236}">
                    <a16:creationId xmlns:a16="http://schemas.microsoft.com/office/drawing/2014/main" id="{F4F1305F-C119-E860-1CF7-D7F436FA2396}"/>
                  </a:ext>
                </a:extLst>
              </p:cNvPr>
              <p:cNvCxnSpPr>
                <a:stCxn id="10" idx="1"/>
                <a:endCxn id="9" idx="3"/>
              </p:cNvCxnSpPr>
              <p:nvPr/>
            </p:nvCxnSpPr>
            <p:spPr>
              <a:xfrm rot="10800000">
                <a:off x="2143124" y="3655221"/>
                <a:ext cx="2286000" cy="0"/>
              </a:xfrm>
              <a:prstGeom prst="straightConnector1">
                <a:avLst/>
              </a:prstGeom>
              <a:noFill/>
              <a:ln w="25400" cap="flat" cmpd="sng">
                <a:solidFill>
                  <a:schemeClr val="tx1"/>
                </a:solidFill>
                <a:prstDash val="solid"/>
                <a:round/>
                <a:headEnd type="none" w="sm" len="sm"/>
                <a:tailEnd type="none" w="sm" len="sm"/>
              </a:ln>
            </p:spPr>
          </p:cxnSp>
          <p:sp>
            <p:nvSpPr>
              <p:cNvPr id="12" name="Google Shape;1326;p62">
                <a:extLst>
                  <a:ext uri="{FF2B5EF4-FFF2-40B4-BE49-F238E27FC236}">
                    <a16:creationId xmlns:a16="http://schemas.microsoft.com/office/drawing/2014/main" id="{E9DD065A-5436-2B37-4C6E-C2E89A6995F4}"/>
                  </a:ext>
                </a:extLst>
              </p:cNvPr>
              <p:cNvSpPr txBox="1"/>
              <p:nvPr/>
            </p:nvSpPr>
            <p:spPr>
              <a:xfrm>
                <a:off x="2643175" y="3286124"/>
                <a:ext cx="1357321" cy="3079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L" sz="1400" b="1">
                    <a:ea typeface="Calibri"/>
                    <a:cs typeface="Calibri"/>
                    <a:sym typeface="Calibri"/>
                  </a:rPr>
                  <a:t>trabaja_para</a:t>
                </a:r>
                <a:endParaRPr sz="1400" b="1">
                  <a:ea typeface="Calibri"/>
                  <a:cs typeface="Calibri"/>
                  <a:sym typeface="Calibri"/>
                </a:endParaRPr>
              </a:p>
            </p:txBody>
          </p:sp>
        </p:grpSp>
        <p:sp>
          <p:nvSpPr>
            <p:cNvPr id="7" name="Google Shape;1327;p62">
              <a:extLst>
                <a:ext uri="{FF2B5EF4-FFF2-40B4-BE49-F238E27FC236}">
                  <a16:creationId xmlns:a16="http://schemas.microsoft.com/office/drawing/2014/main" id="{0884BECF-2E1D-F4FD-4BA9-069C29CCDB00}"/>
                </a:ext>
              </a:extLst>
            </p:cNvPr>
            <p:cNvSpPr txBox="1"/>
            <p:nvPr/>
          </p:nvSpPr>
          <p:spPr>
            <a:xfrm>
              <a:off x="3249956" y="4971749"/>
              <a:ext cx="1357312" cy="4000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L" sz="2000" b="1" dirty="0">
                  <a:ea typeface="Calibri"/>
                  <a:cs typeface="Calibri"/>
                  <a:sym typeface="Calibri"/>
                </a:rPr>
                <a:t>Nombre: </a:t>
              </a:r>
              <a:endParaRPr sz="1800" b="1" dirty="0">
                <a:ea typeface="Calibri"/>
                <a:cs typeface="Calibri"/>
                <a:sym typeface="Calibri"/>
              </a:endParaRPr>
            </a:p>
          </p:txBody>
        </p:sp>
        <p:sp>
          <p:nvSpPr>
            <p:cNvPr id="8" name="Google Shape;1328;p62">
              <a:extLst>
                <a:ext uri="{FF2B5EF4-FFF2-40B4-BE49-F238E27FC236}">
                  <a16:creationId xmlns:a16="http://schemas.microsoft.com/office/drawing/2014/main" id="{7159F5A6-9275-E92C-8E69-AC7D182C9798}"/>
                </a:ext>
              </a:extLst>
            </p:cNvPr>
            <p:cNvSpPr/>
            <p:nvPr/>
          </p:nvSpPr>
          <p:spPr>
            <a:xfrm rot="-5400000">
              <a:off x="5774875" y="5148755"/>
              <a:ext cx="144462" cy="215900"/>
            </a:xfrm>
            <a:prstGeom prst="triangle">
              <a:avLst>
                <a:gd name="adj" fmla="val 50000"/>
              </a:avLst>
            </a:prstGeom>
            <a:solidFill>
              <a:srgbClr val="004B85"/>
            </a:solidFill>
            <a:ln w="9525" cap="flat" cmpd="sng">
              <a:solidFill>
                <a:srgbClr val="004B8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800"/>
                <a:buFont typeface="Noto Sans Symbols"/>
                <a:buNone/>
              </a:pPr>
              <a:endParaRPr sz="1800">
                <a:ea typeface="Arial"/>
                <a:cs typeface="Arial"/>
                <a:sym typeface="Arial"/>
              </a:endParaRPr>
            </a:p>
          </p:txBody>
        </p:sp>
      </p:grpSp>
      <p:grpSp>
        <p:nvGrpSpPr>
          <p:cNvPr id="13" name="Google Shape;1329;p62">
            <a:extLst>
              <a:ext uri="{FF2B5EF4-FFF2-40B4-BE49-F238E27FC236}">
                <a16:creationId xmlns:a16="http://schemas.microsoft.com/office/drawing/2014/main" id="{53E54BA5-F3BB-4945-DDE8-1E97677E58E9}"/>
              </a:ext>
            </a:extLst>
          </p:cNvPr>
          <p:cNvGrpSpPr/>
          <p:nvPr/>
        </p:nvGrpSpPr>
        <p:grpSpPr>
          <a:xfrm>
            <a:off x="642487" y="2128575"/>
            <a:ext cx="5214937" cy="881062"/>
            <a:chOff x="3246713" y="4812864"/>
            <a:chExt cx="5214937" cy="881062"/>
          </a:xfrm>
        </p:grpSpPr>
        <p:sp>
          <p:nvSpPr>
            <p:cNvPr id="14" name="Google Shape;1330;p62">
              <a:extLst>
                <a:ext uri="{FF2B5EF4-FFF2-40B4-BE49-F238E27FC236}">
                  <a16:creationId xmlns:a16="http://schemas.microsoft.com/office/drawing/2014/main" id="{B2A4FEA8-6BFF-7E73-3250-8EA094A48BB8}"/>
                </a:ext>
              </a:extLst>
            </p:cNvPr>
            <p:cNvSpPr/>
            <p:nvPr/>
          </p:nvSpPr>
          <p:spPr>
            <a:xfrm>
              <a:off x="3318150" y="5384364"/>
              <a:ext cx="1428750" cy="309562"/>
            </a:xfrm>
            <a:prstGeom prst="rect">
              <a:avLst/>
            </a:prstGeom>
            <a:solidFill>
              <a:srgbClr val="F7AE00"/>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800" dirty="0">
                  <a:solidFill>
                    <a:schemeClr val="bg1"/>
                  </a:solidFill>
                  <a:ea typeface="Calibri"/>
                  <a:cs typeface="Calibri"/>
                  <a:sym typeface="Calibri"/>
                </a:rPr>
                <a:t>Persona</a:t>
              </a:r>
              <a:endParaRPr dirty="0">
                <a:solidFill>
                  <a:schemeClr val="bg1"/>
                </a:solidFill>
              </a:endParaRPr>
            </a:p>
          </p:txBody>
        </p:sp>
        <p:sp>
          <p:nvSpPr>
            <p:cNvPr id="15" name="Google Shape;1331;p62">
              <a:extLst>
                <a:ext uri="{FF2B5EF4-FFF2-40B4-BE49-F238E27FC236}">
                  <a16:creationId xmlns:a16="http://schemas.microsoft.com/office/drawing/2014/main" id="{D40A06AD-671D-7912-2BFE-2ADB4710F203}"/>
                </a:ext>
              </a:extLst>
            </p:cNvPr>
            <p:cNvSpPr/>
            <p:nvPr/>
          </p:nvSpPr>
          <p:spPr>
            <a:xfrm>
              <a:off x="7032900" y="5384364"/>
              <a:ext cx="1428750" cy="309562"/>
            </a:xfrm>
            <a:prstGeom prst="rect">
              <a:avLst/>
            </a:prstGeom>
            <a:solidFill>
              <a:srgbClr val="F7AE00"/>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800" dirty="0">
                  <a:solidFill>
                    <a:schemeClr val="bg1"/>
                  </a:solidFill>
                  <a:ea typeface="Calibri"/>
                  <a:cs typeface="Calibri"/>
                  <a:sym typeface="Calibri"/>
                </a:rPr>
                <a:t>Empresa</a:t>
              </a:r>
              <a:endParaRPr dirty="0">
                <a:solidFill>
                  <a:schemeClr val="bg1"/>
                </a:solidFill>
              </a:endParaRPr>
            </a:p>
          </p:txBody>
        </p:sp>
        <p:cxnSp>
          <p:nvCxnSpPr>
            <p:cNvPr id="16" name="Google Shape;1332;p62">
              <a:extLst>
                <a:ext uri="{FF2B5EF4-FFF2-40B4-BE49-F238E27FC236}">
                  <a16:creationId xmlns:a16="http://schemas.microsoft.com/office/drawing/2014/main" id="{605AAC81-2423-ACA0-C834-F5678C641AAA}"/>
                </a:ext>
              </a:extLst>
            </p:cNvPr>
            <p:cNvCxnSpPr>
              <a:stCxn id="15" idx="1"/>
              <a:endCxn id="14" idx="3"/>
            </p:cNvCxnSpPr>
            <p:nvPr/>
          </p:nvCxnSpPr>
          <p:spPr>
            <a:xfrm rot="10800000">
              <a:off x="4746900" y="5539145"/>
              <a:ext cx="2286000" cy="0"/>
            </a:xfrm>
            <a:prstGeom prst="straightConnector1">
              <a:avLst/>
            </a:prstGeom>
            <a:noFill/>
            <a:ln w="25400" cap="flat" cmpd="sng">
              <a:solidFill>
                <a:schemeClr val="tx1"/>
              </a:solidFill>
              <a:prstDash val="solid"/>
              <a:round/>
              <a:headEnd type="none" w="sm" len="sm"/>
              <a:tailEnd type="none" w="sm" len="sm"/>
            </a:ln>
          </p:spPr>
        </p:cxnSp>
        <p:sp>
          <p:nvSpPr>
            <p:cNvPr id="17" name="Google Shape;1333;p62">
              <a:extLst>
                <a:ext uri="{FF2B5EF4-FFF2-40B4-BE49-F238E27FC236}">
                  <a16:creationId xmlns:a16="http://schemas.microsoft.com/office/drawing/2014/main" id="{06E20919-FA22-7126-3E17-2C576682F0AA}"/>
                </a:ext>
              </a:extLst>
            </p:cNvPr>
            <p:cNvSpPr txBox="1"/>
            <p:nvPr/>
          </p:nvSpPr>
          <p:spPr>
            <a:xfrm>
              <a:off x="5246963" y="5170051"/>
              <a:ext cx="1357312" cy="3079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L" sz="1400" b="1">
                  <a:ea typeface="Calibri"/>
                  <a:cs typeface="Calibri"/>
                  <a:sym typeface="Calibri"/>
                </a:rPr>
                <a:t>trabaja_para</a:t>
              </a:r>
              <a:endParaRPr sz="1400" b="1">
                <a:ea typeface="Calibri"/>
                <a:cs typeface="Calibri"/>
                <a:sym typeface="Calibri"/>
              </a:endParaRPr>
            </a:p>
          </p:txBody>
        </p:sp>
        <p:sp>
          <p:nvSpPr>
            <p:cNvPr id="18" name="Google Shape;1334;p62">
              <a:extLst>
                <a:ext uri="{FF2B5EF4-FFF2-40B4-BE49-F238E27FC236}">
                  <a16:creationId xmlns:a16="http://schemas.microsoft.com/office/drawing/2014/main" id="{BEFF1E0C-4E93-5504-CF38-FB1CD2CD1311}"/>
                </a:ext>
              </a:extLst>
            </p:cNvPr>
            <p:cNvSpPr txBox="1"/>
            <p:nvPr/>
          </p:nvSpPr>
          <p:spPr>
            <a:xfrm>
              <a:off x="3246713" y="4812864"/>
              <a:ext cx="1357312" cy="4000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L" sz="2000" b="1">
                  <a:ea typeface="Calibri"/>
                  <a:cs typeface="Calibri"/>
                  <a:sym typeface="Calibri"/>
                </a:rPr>
                <a:t>Nombre: </a:t>
              </a:r>
              <a:endParaRPr sz="1800" b="1">
                <a:ea typeface="Calibri"/>
                <a:cs typeface="Calibri"/>
                <a:sym typeface="Calibri"/>
              </a:endParaRPr>
            </a:p>
          </p:txBody>
        </p:sp>
      </p:grpSp>
      <p:grpSp>
        <p:nvGrpSpPr>
          <p:cNvPr id="19" name="Google Shape;1336;p62">
            <a:extLst>
              <a:ext uri="{FF2B5EF4-FFF2-40B4-BE49-F238E27FC236}">
                <a16:creationId xmlns:a16="http://schemas.microsoft.com/office/drawing/2014/main" id="{1DBBDEC4-897B-7F98-0773-003BFC152795}"/>
              </a:ext>
            </a:extLst>
          </p:cNvPr>
          <p:cNvGrpSpPr/>
          <p:nvPr/>
        </p:nvGrpSpPr>
        <p:grpSpPr>
          <a:xfrm>
            <a:off x="7146132" y="4260034"/>
            <a:ext cx="3160161" cy="985975"/>
            <a:chOff x="7146132" y="4260034"/>
            <a:chExt cx="3160161" cy="985975"/>
          </a:xfrm>
        </p:grpSpPr>
        <p:sp>
          <p:nvSpPr>
            <p:cNvPr id="20" name="Google Shape;1337;p62">
              <a:extLst>
                <a:ext uri="{FF2B5EF4-FFF2-40B4-BE49-F238E27FC236}">
                  <a16:creationId xmlns:a16="http://schemas.microsoft.com/office/drawing/2014/main" id="{A4FC9571-34F1-B5C0-9125-3DE3BBA9457D}"/>
                </a:ext>
              </a:extLst>
            </p:cNvPr>
            <p:cNvSpPr txBox="1"/>
            <p:nvPr/>
          </p:nvSpPr>
          <p:spPr>
            <a:xfrm>
              <a:off x="7146132" y="4296610"/>
              <a:ext cx="785812" cy="4000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L" sz="2000" b="1" dirty="0">
                  <a:ea typeface="Calibri"/>
                  <a:cs typeface="Calibri"/>
                  <a:sym typeface="Calibri"/>
                </a:rPr>
                <a:t>Rol: </a:t>
              </a:r>
              <a:endParaRPr sz="1800" b="1" dirty="0">
                <a:ea typeface="Calibri"/>
                <a:cs typeface="Calibri"/>
                <a:sym typeface="Calibri"/>
              </a:endParaRPr>
            </a:p>
          </p:txBody>
        </p:sp>
        <p:sp>
          <p:nvSpPr>
            <p:cNvPr id="21" name="Google Shape;1338;p62">
              <a:extLst>
                <a:ext uri="{FF2B5EF4-FFF2-40B4-BE49-F238E27FC236}">
                  <a16:creationId xmlns:a16="http://schemas.microsoft.com/office/drawing/2014/main" id="{AA07216A-B220-7314-239F-7A800CC3AD0A}"/>
                </a:ext>
              </a:extLst>
            </p:cNvPr>
            <p:cNvSpPr/>
            <p:nvPr/>
          </p:nvSpPr>
          <p:spPr>
            <a:xfrm>
              <a:off x="7845625" y="4784046"/>
              <a:ext cx="1657436" cy="307975"/>
            </a:xfrm>
            <a:prstGeom prst="rect">
              <a:avLst/>
            </a:prstGeom>
            <a:solidFill>
              <a:srgbClr val="F7AE00"/>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800" dirty="0">
                  <a:solidFill>
                    <a:schemeClr val="bg1"/>
                  </a:solidFill>
                  <a:ea typeface="Calibri"/>
                  <a:cs typeface="Calibri"/>
                  <a:sym typeface="Calibri"/>
                </a:rPr>
                <a:t>Persona</a:t>
              </a:r>
              <a:endParaRPr dirty="0">
                <a:solidFill>
                  <a:schemeClr val="bg1"/>
                </a:solidFill>
              </a:endParaRPr>
            </a:p>
          </p:txBody>
        </p:sp>
        <p:cxnSp>
          <p:nvCxnSpPr>
            <p:cNvPr id="22" name="Google Shape;1339;p62">
              <a:extLst>
                <a:ext uri="{FF2B5EF4-FFF2-40B4-BE49-F238E27FC236}">
                  <a16:creationId xmlns:a16="http://schemas.microsoft.com/office/drawing/2014/main" id="{54BE421B-B39D-3D8F-56C3-A3C5521D0443}"/>
                </a:ext>
              </a:extLst>
            </p:cNvPr>
            <p:cNvCxnSpPr>
              <a:stCxn id="21" idx="3"/>
            </p:cNvCxnSpPr>
            <p:nvPr/>
          </p:nvCxnSpPr>
          <p:spPr>
            <a:xfrm rot="10800000">
              <a:off x="8610561" y="4260034"/>
              <a:ext cx="892500" cy="678000"/>
            </a:xfrm>
            <a:prstGeom prst="bentConnector3">
              <a:avLst>
                <a:gd name="adj1" fmla="val -25615"/>
              </a:avLst>
            </a:prstGeom>
            <a:noFill/>
            <a:ln w="25400" cap="flat" cmpd="sng">
              <a:solidFill>
                <a:schemeClr val="tx1"/>
              </a:solidFill>
              <a:prstDash val="solid"/>
              <a:round/>
              <a:headEnd type="none" w="sm" len="sm"/>
              <a:tailEnd type="none" w="sm" len="sm"/>
            </a:ln>
          </p:spPr>
        </p:cxnSp>
        <p:cxnSp>
          <p:nvCxnSpPr>
            <p:cNvPr id="23" name="Google Shape;1340;p62">
              <a:extLst>
                <a:ext uri="{FF2B5EF4-FFF2-40B4-BE49-F238E27FC236}">
                  <a16:creationId xmlns:a16="http://schemas.microsoft.com/office/drawing/2014/main" id="{166D749A-9604-8556-19B0-A00E67B157AB}"/>
                </a:ext>
              </a:extLst>
            </p:cNvPr>
            <p:cNvCxnSpPr/>
            <p:nvPr/>
          </p:nvCxnSpPr>
          <p:spPr>
            <a:xfrm>
              <a:off x="8628043" y="4260171"/>
              <a:ext cx="0" cy="523875"/>
            </a:xfrm>
            <a:prstGeom prst="straightConnector1">
              <a:avLst/>
            </a:prstGeom>
            <a:noFill/>
            <a:ln w="25400" cap="flat" cmpd="sng">
              <a:solidFill>
                <a:schemeClr val="tx1"/>
              </a:solidFill>
              <a:prstDash val="solid"/>
              <a:round/>
              <a:headEnd type="none" w="sm" len="sm"/>
              <a:tailEnd type="none" w="sm" len="sm"/>
            </a:ln>
          </p:spPr>
        </p:cxnSp>
        <p:sp>
          <p:nvSpPr>
            <p:cNvPr id="24" name="Google Shape;1341;p62">
              <a:extLst>
                <a:ext uri="{FF2B5EF4-FFF2-40B4-BE49-F238E27FC236}">
                  <a16:creationId xmlns:a16="http://schemas.microsoft.com/office/drawing/2014/main" id="{96D6FA37-5A79-AB3F-E36E-9006FED88A1F}"/>
                </a:ext>
              </a:extLst>
            </p:cNvPr>
            <p:cNvSpPr txBox="1"/>
            <p:nvPr/>
          </p:nvSpPr>
          <p:spPr>
            <a:xfrm>
              <a:off x="7797316" y="4426760"/>
              <a:ext cx="1143000" cy="3079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L" sz="1400" b="1">
                  <a:ea typeface="Calibri"/>
                  <a:cs typeface="Calibri"/>
                  <a:sym typeface="Calibri"/>
                </a:rPr>
                <a:t>Padre</a:t>
              </a:r>
              <a:endParaRPr/>
            </a:p>
          </p:txBody>
        </p:sp>
        <p:sp>
          <p:nvSpPr>
            <p:cNvPr id="25" name="Google Shape;1342;p62">
              <a:extLst>
                <a:ext uri="{FF2B5EF4-FFF2-40B4-BE49-F238E27FC236}">
                  <a16:creationId xmlns:a16="http://schemas.microsoft.com/office/drawing/2014/main" id="{BC3B7BA2-F279-0930-46F9-EC1388286766}"/>
                </a:ext>
              </a:extLst>
            </p:cNvPr>
            <p:cNvSpPr txBox="1"/>
            <p:nvPr/>
          </p:nvSpPr>
          <p:spPr>
            <a:xfrm>
              <a:off x="9163293" y="4938033"/>
              <a:ext cx="1143000" cy="3079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L" sz="1400" b="1">
                  <a:ea typeface="Calibri"/>
                  <a:cs typeface="Calibri"/>
                  <a:sym typeface="Calibri"/>
                </a:rPr>
                <a:t>Hijo</a:t>
              </a:r>
              <a:endParaRPr/>
            </a:p>
          </p:txBody>
        </p:sp>
      </p:grpSp>
      <p:grpSp>
        <p:nvGrpSpPr>
          <p:cNvPr id="26" name="Google Shape;1343;p62">
            <a:extLst>
              <a:ext uri="{FF2B5EF4-FFF2-40B4-BE49-F238E27FC236}">
                <a16:creationId xmlns:a16="http://schemas.microsoft.com/office/drawing/2014/main" id="{9483134C-0B51-981E-7676-B6771545FD58}"/>
              </a:ext>
            </a:extLst>
          </p:cNvPr>
          <p:cNvGrpSpPr/>
          <p:nvPr/>
        </p:nvGrpSpPr>
        <p:grpSpPr>
          <a:xfrm>
            <a:off x="785361" y="4294603"/>
            <a:ext cx="5143500" cy="800100"/>
            <a:chOff x="785361" y="4294603"/>
            <a:chExt cx="5143500" cy="800100"/>
          </a:xfrm>
        </p:grpSpPr>
        <p:sp>
          <p:nvSpPr>
            <p:cNvPr id="27" name="Google Shape;1344;p62">
              <a:extLst>
                <a:ext uri="{FF2B5EF4-FFF2-40B4-BE49-F238E27FC236}">
                  <a16:creationId xmlns:a16="http://schemas.microsoft.com/office/drawing/2014/main" id="{E11EDF16-8759-D8FA-CA15-4980DDEC2415}"/>
                </a:ext>
              </a:extLst>
            </p:cNvPr>
            <p:cNvSpPr/>
            <p:nvPr/>
          </p:nvSpPr>
          <p:spPr>
            <a:xfrm>
              <a:off x="785361" y="4785141"/>
              <a:ext cx="1428750" cy="309562"/>
            </a:xfrm>
            <a:prstGeom prst="rect">
              <a:avLst/>
            </a:prstGeom>
            <a:solidFill>
              <a:srgbClr val="F7AE00"/>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800">
                  <a:solidFill>
                    <a:schemeClr val="bg1"/>
                  </a:solidFill>
                  <a:ea typeface="Calibri"/>
                  <a:cs typeface="Calibri"/>
                  <a:sym typeface="Calibri"/>
                </a:rPr>
                <a:t>Empresa</a:t>
              </a:r>
              <a:endParaRPr>
                <a:solidFill>
                  <a:schemeClr val="bg1"/>
                </a:solidFill>
              </a:endParaRPr>
            </a:p>
          </p:txBody>
        </p:sp>
        <p:sp>
          <p:nvSpPr>
            <p:cNvPr id="28" name="Google Shape;1345;p62">
              <a:extLst>
                <a:ext uri="{FF2B5EF4-FFF2-40B4-BE49-F238E27FC236}">
                  <a16:creationId xmlns:a16="http://schemas.microsoft.com/office/drawing/2014/main" id="{92FEFB10-9386-1402-FCCE-56BE584E5AB4}"/>
                </a:ext>
              </a:extLst>
            </p:cNvPr>
            <p:cNvSpPr/>
            <p:nvPr/>
          </p:nvSpPr>
          <p:spPr>
            <a:xfrm>
              <a:off x="4500111" y="4785141"/>
              <a:ext cx="1428750" cy="309562"/>
            </a:xfrm>
            <a:prstGeom prst="rect">
              <a:avLst/>
            </a:prstGeom>
            <a:solidFill>
              <a:srgbClr val="F7AE00"/>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800">
                  <a:solidFill>
                    <a:schemeClr val="bg1"/>
                  </a:solidFill>
                  <a:ea typeface="Calibri"/>
                  <a:cs typeface="Calibri"/>
                  <a:sym typeface="Calibri"/>
                </a:rPr>
                <a:t>Persona</a:t>
              </a:r>
              <a:endParaRPr>
                <a:solidFill>
                  <a:schemeClr val="bg1"/>
                </a:solidFill>
              </a:endParaRPr>
            </a:p>
          </p:txBody>
        </p:sp>
        <p:cxnSp>
          <p:nvCxnSpPr>
            <p:cNvPr id="29" name="Google Shape;1346;p62">
              <a:extLst>
                <a:ext uri="{FF2B5EF4-FFF2-40B4-BE49-F238E27FC236}">
                  <a16:creationId xmlns:a16="http://schemas.microsoft.com/office/drawing/2014/main" id="{140BB482-657A-DDA4-98C6-A8F1A41D674D}"/>
                </a:ext>
              </a:extLst>
            </p:cNvPr>
            <p:cNvCxnSpPr>
              <a:stCxn id="28" idx="1"/>
              <a:endCxn id="27" idx="3"/>
            </p:cNvCxnSpPr>
            <p:nvPr/>
          </p:nvCxnSpPr>
          <p:spPr>
            <a:xfrm rot="10800000">
              <a:off x="2214111" y="4939922"/>
              <a:ext cx="2286000" cy="0"/>
            </a:xfrm>
            <a:prstGeom prst="straightConnector1">
              <a:avLst/>
            </a:prstGeom>
            <a:noFill/>
            <a:ln w="25400" cap="flat" cmpd="sng">
              <a:solidFill>
                <a:schemeClr val="tx1"/>
              </a:solidFill>
              <a:prstDash val="solid"/>
              <a:round/>
              <a:headEnd type="none" w="sm" len="sm"/>
              <a:tailEnd type="none" w="sm" len="sm"/>
            </a:ln>
          </p:spPr>
        </p:cxnSp>
        <p:sp>
          <p:nvSpPr>
            <p:cNvPr id="30" name="Google Shape;1347;p62">
              <a:extLst>
                <a:ext uri="{FF2B5EF4-FFF2-40B4-BE49-F238E27FC236}">
                  <a16:creationId xmlns:a16="http://schemas.microsoft.com/office/drawing/2014/main" id="{322BBAEF-0197-2EEE-5556-71636BD7A83A}"/>
                </a:ext>
              </a:extLst>
            </p:cNvPr>
            <p:cNvSpPr txBox="1"/>
            <p:nvPr/>
          </p:nvSpPr>
          <p:spPr>
            <a:xfrm>
              <a:off x="1999799" y="4499391"/>
              <a:ext cx="1143000" cy="3079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L" sz="1400" b="1">
                  <a:ea typeface="Calibri"/>
                  <a:cs typeface="Calibri"/>
                  <a:sym typeface="Calibri"/>
                </a:rPr>
                <a:t>Empleador</a:t>
              </a:r>
              <a:endParaRPr/>
            </a:p>
          </p:txBody>
        </p:sp>
        <p:sp>
          <p:nvSpPr>
            <p:cNvPr id="31" name="Google Shape;1348;p62">
              <a:extLst>
                <a:ext uri="{FF2B5EF4-FFF2-40B4-BE49-F238E27FC236}">
                  <a16:creationId xmlns:a16="http://schemas.microsoft.com/office/drawing/2014/main" id="{1C8C4ED2-0FA2-5FD1-D0A1-F0856B55CC24}"/>
                </a:ext>
              </a:extLst>
            </p:cNvPr>
            <p:cNvSpPr txBox="1"/>
            <p:nvPr/>
          </p:nvSpPr>
          <p:spPr>
            <a:xfrm>
              <a:off x="3714299" y="4499391"/>
              <a:ext cx="1143000" cy="3079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L" sz="1400" b="1">
                  <a:ea typeface="Calibri"/>
                  <a:cs typeface="Calibri"/>
                  <a:sym typeface="Calibri"/>
                </a:rPr>
                <a:t>Empleado</a:t>
              </a:r>
              <a:endParaRPr/>
            </a:p>
          </p:txBody>
        </p:sp>
        <p:sp>
          <p:nvSpPr>
            <p:cNvPr id="32" name="Google Shape;1349;p62">
              <a:extLst>
                <a:ext uri="{FF2B5EF4-FFF2-40B4-BE49-F238E27FC236}">
                  <a16:creationId xmlns:a16="http://schemas.microsoft.com/office/drawing/2014/main" id="{EE94565E-B528-CB83-4FCA-F72501B9B758}"/>
                </a:ext>
              </a:extLst>
            </p:cNvPr>
            <p:cNvSpPr txBox="1"/>
            <p:nvPr/>
          </p:nvSpPr>
          <p:spPr>
            <a:xfrm>
              <a:off x="866324" y="4294603"/>
              <a:ext cx="785812" cy="4000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L" sz="2000" b="1">
                  <a:ea typeface="Calibri"/>
                  <a:cs typeface="Calibri"/>
                  <a:sym typeface="Calibri"/>
                </a:rPr>
                <a:t>Rol: </a:t>
              </a:r>
              <a:endParaRPr sz="1800" b="1">
                <a:ea typeface="Calibri"/>
                <a:cs typeface="Calibri"/>
                <a:sym typeface="Calibri"/>
              </a:endParaRPr>
            </a:p>
          </p:txBody>
        </p:sp>
      </p:grpSp>
    </p:spTree>
    <p:extLst>
      <p:ext uri="{BB962C8B-B14F-4D97-AF65-F5344CB8AC3E}">
        <p14:creationId xmlns:p14="http://schemas.microsoft.com/office/powerpoint/2010/main" val="1139652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E0C4F-F703-4340-769A-4CC6A3809CF7}"/>
              </a:ext>
            </a:extLst>
          </p:cNvPr>
          <p:cNvSpPr>
            <a:spLocks noGrp="1"/>
          </p:cNvSpPr>
          <p:nvPr>
            <p:ph type="title"/>
          </p:nvPr>
        </p:nvSpPr>
        <p:spPr/>
        <p:txBody>
          <a:bodyPr/>
          <a:lstStyle/>
          <a:p>
            <a:r>
              <a:rPr lang="es-CL" dirty="0"/>
              <a:t>Diagrama de clases</a:t>
            </a:r>
            <a:br>
              <a:rPr lang="es-CL" dirty="0"/>
            </a:br>
            <a:r>
              <a:rPr lang="es-CL" sz="2800" dirty="0">
                <a:solidFill>
                  <a:srgbClr val="004B85"/>
                </a:solidFill>
              </a:rPr>
              <a:t>Clase de Asociación</a:t>
            </a:r>
          </a:p>
        </p:txBody>
      </p:sp>
      <p:sp>
        <p:nvSpPr>
          <p:cNvPr id="3" name="Content Placeholder 2">
            <a:extLst>
              <a:ext uri="{FF2B5EF4-FFF2-40B4-BE49-F238E27FC236}">
                <a16:creationId xmlns:a16="http://schemas.microsoft.com/office/drawing/2014/main" id="{0AE9CEF4-E55E-8068-E227-F98B30B8895F}"/>
              </a:ext>
            </a:extLst>
          </p:cNvPr>
          <p:cNvSpPr>
            <a:spLocks noGrp="1"/>
          </p:cNvSpPr>
          <p:nvPr>
            <p:ph idx="1"/>
          </p:nvPr>
        </p:nvSpPr>
        <p:spPr>
          <a:xfrm>
            <a:off x="838200" y="4872666"/>
            <a:ext cx="10515600" cy="938656"/>
          </a:xfrm>
        </p:spPr>
        <p:txBody>
          <a:bodyPr anchor="ctr"/>
          <a:lstStyle/>
          <a:p>
            <a:pPr marL="0" indent="0" algn="ctr">
              <a:buNone/>
            </a:pPr>
            <a:r>
              <a:rPr lang="es-ES" dirty="0"/>
              <a:t>Una clase de asociación se caracteriza por ser a la vez una asociación y una clase, lo que permite añadir atributos y métodos a la asociación.</a:t>
            </a:r>
          </a:p>
        </p:txBody>
      </p:sp>
      <p:sp>
        <p:nvSpPr>
          <p:cNvPr id="4" name="Slide Number Placeholder 3">
            <a:extLst>
              <a:ext uri="{FF2B5EF4-FFF2-40B4-BE49-F238E27FC236}">
                <a16:creationId xmlns:a16="http://schemas.microsoft.com/office/drawing/2014/main" id="{B6274DB4-BFED-916C-B6F9-52B0FF56E5D3}"/>
              </a:ext>
            </a:extLst>
          </p:cNvPr>
          <p:cNvSpPr>
            <a:spLocks noGrp="1"/>
          </p:cNvSpPr>
          <p:nvPr>
            <p:ph type="sldNum" sz="quarter" idx="12"/>
          </p:nvPr>
        </p:nvSpPr>
        <p:spPr/>
        <p:txBody>
          <a:bodyPr/>
          <a:lstStyle/>
          <a:p>
            <a:fld id="{53277F46-3D48-465E-89EF-2F849361E787}" type="slidenum">
              <a:rPr lang="es-CL" smtClean="0"/>
              <a:t>64</a:t>
            </a:fld>
            <a:endParaRPr lang="es-CL"/>
          </a:p>
        </p:txBody>
      </p:sp>
      <p:pic>
        <p:nvPicPr>
          <p:cNvPr id="5" name="Google Shape;1358;p63" descr="http://webdocs.cs.ualberta.ca/~pfiguero/soo/uml/aso-clas.gif">
            <a:extLst>
              <a:ext uri="{FF2B5EF4-FFF2-40B4-BE49-F238E27FC236}">
                <a16:creationId xmlns:a16="http://schemas.microsoft.com/office/drawing/2014/main" id="{85C730EE-FCB8-7D04-B58E-C7DAF8AAB959}"/>
              </a:ext>
            </a:extLst>
          </p:cNvPr>
          <p:cNvPicPr preferRelativeResize="0"/>
          <p:nvPr/>
        </p:nvPicPr>
        <p:blipFill rotWithShape="1">
          <a:blip r:embed="rId3">
            <a:alphaModFix/>
          </a:blip>
          <a:srcRect/>
          <a:stretch/>
        </p:blipFill>
        <p:spPr>
          <a:xfrm>
            <a:off x="1148670" y="2587592"/>
            <a:ext cx="4324350" cy="2171701"/>
          </a:xfrm>
          <a:prstGeom prst="rect">
            <a:avLst/>
          </a:prstGeom>
          <a:noFill/>
          <a:ln>
            <a:noFill/>
          </a:ln>
        </p:spPr>
      </p:pic>
      <p:grpSp>
        <p:nvGrpSpPr>
          <p:cNvPr id="23" name="Group 22">
            <a:extLst>
              <a:ext uri="{FF2B5EF4-FFF2-40B4-BE49-F238E27FC236}">
                <a16:creationId xmlns:a16="http://schemas.microsoft.com/office/drawing/2014/main" id="{891994ED-9DAC-EFB6-F437-737B6E5C952A}"/>
              </a:ext>
            </a:extLst>
          </p:cNvPr>
          <p:cNvGrpSpPr/>
          <p:nvPr/>
        </p:nvGrpSpPr>
        <p:grpSpPr>
          <a:xfrm>
            <a:off x="6840285" y="2842140"/>
            <a:ext cx="4395405" cy="1421250"/>
            <a:chOff x="6840285" y="2842140"/>
            <a:chExt cx="4395405" cy="1421250"/>
          </a:xfrm>
        </p:grpSpPr>
        <p:grpSp>
          <p:nvGrpSpPr>
            <p:cNvPr id="6" name="Google Shape;1360;p63">
              <a:extLst>
                <a:ext uri="{FF2B5EF4-FFF2-40B4-BE49-F238E27FC236}">
                  <a16:creationId xmlns:a16="http://schemas.microsoft.com/office/drawing/2014/main" id="{F57C51E7-F31C-E816-A8A7-796EF721208F}"/>
                </a:ext>
              </a:extLst>
            </p:cNvPr>
            <p:cNvGrpSpPr/>
            <p:nvPr/>
          </p:nvGrpSpPr>
          <p:grpSpPr>
            <a:xfrm>
              <a:off x="6840285" y="2842140"/>
              <a:ext cx="4395405" cy="1421250"/>
              <a:chOff x="6210000" y="2972772"/>
              <a:chExt cx="5124758" cy="1392701"/>
            </a:xfrm>
          </p:grpSpPr>
          <p:cxnSp>
            <p:nvCxnSpPr>
              <p:cNvPr id="7" name="Google Shape;1361;p63">
                <a:extLst>
                  <a:ext uri="{FF2B5EF4-FFF2-40B4-BE49-F238E27FC236}">
                    <a16:creationId xmlns:a16="http://schemas.microsoft.com/office/drawing/2014/main" id="{0B9CF2D5-1A1E-16C9-E68D-5BCF6524FB2B}"/>
                  </a:ext>
                </a:extLst>
              </p:cNvPr>
              <p:cNvCxnSpPr>
                <a:endCxn id="18" idx="3"/>
              </p:cNvCxnSpPr>
              <p:nvPr/>
            </p:nvCxnSpPr>
            <p:spPr>
              <a:xfrm rot="10800000">
                <a:off x="7639050" y="3154772"/>
                <a:ext cx="2286000" cy="1500"/>
              </a:xfrm>
              <a:prstGeom prst="straightConnector1">
                <a:avLst/>
              </a:prstGeom>
              <a:noFill/>
              <a:ln w="19050" cap="flat" cmpd="sng">
                <a:solidFill>
                  <a:srgbClr val="004B85"/>
                </a:solidFill>
                <a:prstDash val="solid"/>
                <a:round/>
                <a:headEnd type="none" w="sm" len="sm"/>
                <a:tailEnd type="none" w="sm" len="sm"/>
              </a:ln>
            </p:spPr>
          </p:cxnSp>
          <p:grpSp>
            <p:nvGrpSpPr>
              <p:cNvPr id="8" name="Google Shape;1363;p63">
                <a:extLst>
                  <a:ext uri="{FF2B5EF4-FFF2-40B4-BE49-F238E27FC236}">
                    <a16:creationId xmlns:a16="http://schemas.microsoft.com/office/drawing/2014/main" id="{08823DDB-0EDE-49DA-72EE-B0962FB4204E}"/>
                  </a:ext>
                </a:extLst>
              </p:cNvPr>
              <p:cNvGrpSpPr/>
              <p:nvPr/>
            </p:nvGrpSpPr>
            <p:grpSpPr>
              <a:xfrm>
                <a:off x="6210000" y="2999991"/>
                <a:ext cx="1429050" cy="625252"/>
                <a:chOff x="6210000" y="2999991"/>
                <a:chExt cx="1429050" cy="625252"/>
              </a:xfrm>
            </p:grpSpPr>
            <p:sp>
              <p:nvSpPr>
                <p:cNvPr id="18" name="Google Shape;1362;p63">
                  <a:extLst>
                    <a:ext uri="{FF2B5EF4-FFF2-40B4-BE49-F238E27FC236}">
                      <a16:creationId xmlns:a16="http://schemas.microsoft.com/office/drawing/2014/main" id="{1775E2C3-270B-EDD0-E0AB-338767921B5E}"/>
                    </a:ext>
                  </a:extLst>
                </p:cNvPr>
                <p:cNvSpPr/>
                <p:nvPr/>
              </p:nvSpPr>
              <p:spPr>
                <a:xfrm>
                  <a:off x="6210300" y="2999991"/>
                  <a:ext cx="1428750" cy="309562"/>
                </a:xfrm>
                <a:prstGeom prst="rect">
                  <a:avLst/>
                </a:prstGeom>
                <a:solidFill>
                  <a:srgbClr val="004B85"/>
                </a:solidFill>
                <a:ln w="12700" cap="flat" cmpd="sng">
                  <a:solidFill>
                    <a:srgbClr val="004B8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600" b="1">
                      <a:solidFill>
                        <a:schemeClr val="bg1"/>
                      </a:solidFill>
                      <a:latin typeface="Calibri"/>
                      <a:ea typeface="Calibri"/>
                      <a:cs typeface="Calibri"/>
                      <a:sym typeface="Calibri"/>
                    </a:rPr>
                    <a:t>Trabajador</a:t>
                  </a:r>
                  <a:endParaRPr b="1">
                    <a:solidFill>
                      <a:schemeClr val="bg1"/>
                    </a:solidFill>
                  </a:endParaRPr>
                </a:p>
              </p:txBody>
            </p:sp>
            <p:sp>
              <p:nvSpPr>
                <p:cNvPr id="19" name="Google Shape;1364;p63">
                  <a:extLst>
                    <a:ext uri="{FF2B5EF4-FFF2-40B4-BE49-F238E27FC236}">
                      <a16:creationId xmlns:a16="http://schemas.microsoft.com/office/drawing/2014/main" id="{843A9999-DFDD-D094-C0DE-940B94D4A614}"/>
                    </a:ext>
                  </a:extLst>
                </p:cNvPr>
                <p:cNvSpPr/>
                <p:nvPr/>
              </p:nvSpPr>
              <p:spPr>
                <a:xfrm>
                  <a:off x="6210000" y="3315681"/>
                  <a:ext cx="1428750" cy="309562"/>
                </a:xfrm>
                <a:prstGeom prst="rect">
                  <a:avLst/>
                </a:prstGeom>
                <a:noFill/>
                <a:ln w="12700" cap="flat" cmpd="sng">
                  <a:solidFill>
                    <a:srgbClr val="004B8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7F7F7F"/>
                    </a:solidFill>
                    <a:latin typeface="Calibri"/>
                    <a:ea typeface="Calibri"/>
                    <a:cs typeface="Calibri"/>
                    <a:sym typeface="Calibri"/>
                  </a:endParaRPr>
                </a:p>
              </p:txBody>
            </p:sp>
            <p:cxnSp>
              <p:nvCxnSpPr>
                <p:cNvPr id="20" name="Google Shape;1365;p63">
                  <a:extLst>
                    <a:ext uri="{FF2B5EF4-FFF2-40B4-BE49-F238E27FC236}">
                      <a16:creationId xmlns:a16="http://schemas.microsoft.com/office/drawing/2014/main" id="{5E56A80F-8E7D-3788-E66F-C824B5EF1519}"/>
                    </a:ext>
                  </a:extLst>
                </p:cNvPr>
                <p:cNvCxnSpPr>
                  <a:stCxn id="19" idx="1"/>
                  <a:endCxn id="19" idx="3"/>
                </p:cNvCxnSpPr>
                <p:nvPr/>
              </p:nvCxnSpPr>
              <p:spPr>
                <a:xfrm>
                  <a:off x="6210000" y="3470462"/>
                  <a:ext cx="1428600" cy="0"/>
                </a:xfrm>
                <a:prstGeom prst="straightConnector1">
                  <a:avLst/>
                </a:prstGeom>
                <a:noFill/>
                <a:ln w="9525" cap="flat" cmpd="sng">
                  <a:solidFill>
                    <a:srgbClr val="004B85"/>
                  </a:solidFill>
                  <a:prstDash val="solid"/>
                  <a:miter lim="800000"/>
                  <a:headEnd type="none" w="sm" len="sm"/>
                  <a:tailEnd type="none" w="sm" len="sm"/>
                </a:ln>
              </p:spPr>
            </p:cxnSp>
          </p:grpSp>
          <p:grpSp>
            <p:nvGrpSpPr>
              <p:cNvPr id="9" name="Google Shape;1366;p63">
                <a:extLst>
                  <a:ext uri="{FF2B5EF4-FFF2-40B4-BE49-F238E27FC236}">
                    <a16:creationId xmlns:a16="http://schemas.microsoft.com/office/drawing/2014/main" id="{6C685D12-27B3-503C-2C9A-E903BF86A760}"/>
                  </a:ext>
                </a:extLst>
              </p:cNvPr>
              <p:cNvGrpSpPr/>
              <p:nvPr/>
            </p:nvGrpSpPr>
            <p:grpSpPr>
              <a:xfrm>
                <a:off x="9905708" y="2972772"/>
                <a:ext cx="1429050" cy="625252"/>
                <a:chOff x="6210000" y="2999991"/>
                <a:chExt cx="1429050" cy="625252"/>
              </a:xfrm>
            </p:grpSpPr>
            <p:sp>
              <p:nvSpPr>
                <p:cNvPr id="15" name="Google Shape;1367;p63">
                  <a:extLst>
                    <a:ext uri="{FF2B5EF4-FFF2-40B4-BE49-F238E27FC236}">
                      <a16:creationId xmlns:a16="http://schemas.microsoft.com/office/drawing/2014/main" id="{64AC5541-639A-A7B3-F24D-ABE4F3E2BE01}"/>
                    </a:ext>
                  </a:extLst>
                </p:cNvPr>
                <p:cNvSpPr/>
                <p:nvPr/>
              </p:nvSpPr>
              <p:spPr>
                <a:xfrm>
                  <a:off x="6210300" y="2999991"/>
                  <a:ext cx="1428750" cy="309562"/>
                </a:xfrm>
                <a:prstGeom prst="rect">
                  <a:avLst/>
                </a:prstGeom>
                <a:solidFill>
                  <a:srgbClr val="004B85"/>
                </a:solidFill>
                <a:ln w="12700" cap="flat" cmpd="sng">
                  <a:solidFill>
                    <a:srgbClr val="004B8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600" b="1">
                      <a:solidFill>
                        <a:schemeClr val="bg1"/>
                      </a:solidFill>
                      <a:latin typeface="Calibri"/>
                      <a:ea typeface="Calibri"/>
                      <a:cs typeface="Calibri"/>
                      <a:sym typeface="Calibri"/>
                    </a:rPr>
                    <a:t>Empresa</a:t>
                  </a:r>
                  <a:endParaRPr b="1">
                    <a:solidFill>
                      <a:schemeClr val="bg1"/>
                    </a:solidFill>
                  </a:endParaRPr>
                </a:p>
              </p:txBody>
            </p:sp>
            <p:sp>
              <p:nvSpPr>
                <p:cNvPr id="16" name="Google Shape;1368;p63">
                  <a:extLst>
                    <a:ext uri="{FF2B5EF4-FFF2-40B4-BE49-F238E27FC236}">
                      <a16:creationId xmlns:a16="http://schemas.microsoft.com/office/drawing/2014/main" id="{C5A5ED5B-487F-B2AE-A544-C5B69AD9B1E8}"/>
                    </a:ext>
                  </a:extLst>
                </p:cNvPr>
                <p:cNvSpPr/>
                <p:nvPr/>
              </p:nvSpPr>
              <p:spPr>
                <a:xfrm>
                  <a:off x="6210000" y="3315681"/>
                  <a:ext cx="1428750" cy="309562"/>
                </a:xfrm>
                <a:prstGeom prst="rect">
                  <a:avLst/>
                </a:prstGeom>
                <a:noFill/>
                <a:ln w="12700" cap="flat" cmpd="sng">
                  <a:solidFill>
                    <a:srgbClr val="004B8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7F7F7F"/>
                    </a:solidFill>
                    <a:latin typeface="Calibri"/>
                    <a:ea typeface="Calibri"/>
                    <a:cs typeface="Calibri"/>
                    <a:sym typeface="Calibri"/>
                  </a:endParaRPr>
                </a:p>
              </p:txBody>
            </p:sp>
            <p:cxnSp>
              <p:nvCxnSpPr>
                <p:cNvPr id="17" name="Google Shape;1369;p63">
                  <a:extLst>
                    <a:ext uri="{FF2B5EF4-FFF2-40B4-BE49-F238E27FC236}">
                      <a16:creationId xmlns:a16="http://schemas.microsoft.com/office/drawing/2014/main" id="{6E7DC8DB-EFAE-99AB-D20D-5C2EFB7104F2}"/>
                    </a:ext>
                  </a:extLst>
                </p:cNvPr>
                <p:cNvCxnSpPr>
                  <a:stCxn id="16" idx="1"/>
                  <a:endCxn id="16" idx="3"/>
                </p:cNvCxnSpPr>
                <p:nvPr/>
              </p:nvCxnSpPr>
              <p:spPr>
                <a:xfrm>
                  <a:off x="6210000" y="3470462"/>
                  <a:ext cx="1428600" cy="0"/>
                </a:xfrm>
                <a:prstGeom prst="straightConnector1">
                  <a:avLst/>
                </a:prstGeom>
                <a:noFill/>
                <a:ln w="9525" cap="flat" cmpd="sng">
                  <a:solidFill>
                    <a:srgbClr val="004B85"/>
                  </a:solidFill>
                  <a:prstDash val="solid"/>
                  <a:miter lim="800000"/>
                  <a:headEnd type="none" w="sm" len="sm"/>
                  <a:tailEnd type="none" w="sm" len="sm"/>
                </a:ln>
              </p:spPr>
            </p:cxnSp>
          </p:grpSp>
          <p:grpSp>
            <p:nvGrpSpPr>
              <p:cNvPr id="10" name="Google Shape;1370;p63">
                <a:extLst>
                  <a:ext uri="{FF2B5EF4-FFF2-40B4-BE49-F238E27FC236}">
                    <a16:creationId xmlns:a16="http://schemas.microsoft.com/office/drawing/2014/main" id="{53AF154C-74CC-D15E-944D-8937FD84625E}"/>
                  </a:ext>
                </a:extLst>
              </p:cNvPr>
              <p:cNvGrpSpPr/>
              <p:nvPr/>
            </p:nvGrpSpPr>
            <p:grpSpPr>
              <a:xfrm>
                <a:off x="8011587" y="3740221"/>
                <a:ext cx="1429050" cy="625252"/>
                <a:chOff x="6210000" y="2999991"/>
                <a:chExt cx="1429050" cy="625252"/>
              </a:xfrm>
            </p:grpSpPr>
            <p:sp>
              <p:nvSpPr>
                <p:cNvPr id="12" name="Google Shape;1371;p63">
                  <a:extLst>
                    <a:ext uri="{FF2B5EF4-FFF2-40B4-BE49-F238E27FC236}">
                      <a16:creationId xmlns:a16="http://schemas.microsoft.com/office/drawing/2014/main" id="{49066D33-CCE9-57F2-97EE-BF7BECD1141F}"/>
                    </a:ext>
                  </a:extLst>
                </p:cNvPr>
                <p:cNvSpPr/>
                <p:nvPr/>
              </p:nvSpPr>
              <p:spPr>
                <a:xfrm>
                  <a:off x="6210300" y="2999991"/>
                  <a:ext cx="1428750" cy="309562"/>
                </a:xfrm>
                <a:prstGeom prst="rect">
                  <a:avLst/>
                </a:prstGeom>
                <a:solidFill>
                  <a:srgbClr val="004B85"/>
                </a:solidFill>
                <a:ln w="12700" cap="flat" cmpd="sng">
                  <a:solidFill>
                    <a:srgbClr val="004B8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CL" sz="1600" b="1">
                      <a:solidFill>
                        <a:schemeClr val="bg1"/>
                      </a:solidFill>
                      <a:latin typeface="Calibri"/>
                      <a:ea typeface="Calibri"/>
                      <a:cs typeface="Calibri"/>
                      <a:sym typeface="Calibri"/>
                    </a:rPr>
                    <a:t>Contrato</a:t>
                  </a:r>
                  <a:endParaRPr b="1">
                    <a:solidFill>
                      <a:schemeClr val="bg1"/>
                    </a:solidFill>
                  </a:endParaRPr>
                </a:p>
              </p:txBody>
            </p:sp>
            <p:sp>
              <p:nvSpPr>
                <p:cNvPr id="13" name="Google Shape;1372;p63">
                  <a:extLst>
                    <a:ext uri="{FF2B5EF4-FFF2-40B4-BE49-F238E27FC236}">
                      <a16:creationId xmlns:a16="http://schemas.microsoft.com/office/drawing/2014/main" id="{719D8A3D-BC00-7E2A-3C14-5B4BB9FA5511}"/>
                    </a:ext>
                  </a:extLst>
                </p:cNvPr>
                <p:cNvSpPr/>
                <p:nvPr/>
              </p:nvSpPr>
              <p:spPr>
                <a:xfrm>
                  <a:off x="6210000" y="3315681"/>
                  <a:ext cx="1428750" cy="309562"/>
                </a:xfrm>
                <a:prstGeom prst="rect">
                  <a:avLst/>
                </a:prstGeom>
                <a:noFill/>
                <a:ln w="12700" cap="flat" cmpd="sng">
                  <a:solidFill>
                    <a:srgbClr val="004B8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7F7F7F"/>
                    </a:solidFill>
                    <a:latin typeface="Calibri"/>
                    <a:ea typeface="Calibri"/>
                    <a:cs typeface="Calibri"/>
                    <a:sym typeface="Calibri"/>
                  </a:endParaRPr>
                </a:p>
              </p:txBody>
            </p:sp>
            <p:cxnSp>
              <p:nvCxnSpPr>
                <p:cNvPr id="14" name="Google Shape;1373;p63">
                  <a:extLst>
                    <a:ext uri="{FF2B5EF4-FFF2-40B4-BE49-F238E27FC236}">
                      <a16:creationId xmlns:a16="http://schemas.microsoft.com/office/drawing/2014/main" id="{14C07348-1F51-F970-85E5-B2B4C256F9E6}"/>
                    </a:ext>
                  </a:extLst>
                </p:cNvPr>
                <p:cNvCxnSpPr>
                  <a:stCxn id="13" idx="1"/>
                  <a:endCxn id="13" idx="3"/>
                </p:cNvCxnSpPr>
                <p:nvPr/>
              </p:nvCxnSpPr>
              <p:spPr>
                <a:xfrm>
                  <a:off x="6210000" y="3470462"/>
                  <a:ext cx="1428600" cy="0"/>
                </a:xfrm>
                <a:prstGeom prst="straightConnector1">
                  <a:avLst/>
                </a:prstGeom>
                <a:noFill/>
                <a:ln w="9525" cap="flat" cmpd="sng">
                  <a:solidFill>
                    <a:srgbClr val="004B85"/>
                  </a:solidFill>
                  <a:prstDash val="solid"/>
                  <a:miter lim="800000"/>
                  <a:headEnd type="none" w="sm" len="sm"/>
                  <a:tailEnd type="none" w="sm" len="sm"/>
                </a:ln>
              </p:spPr>
            </p:cxnSp>
          </p:grpSp>
          <p:cxnSp>
            <p:nvCxnSpPr>
              <p:cNvPr id="11" name="Google Shape;1374;p63">
                <a:extLst>
                  <a:ext uri="{FF2B5EF4-FFF2-40B4-BE49-F238E27FC236}">
                    <a16:creationId xmlns:a16="http://schemas.microsoft.com/office/drawing/2014/main" id="{7C999469-28CF-62E3-EC40-CC7B78D2BDE4}"/>
                  </a:ext>
                </a:extLst>
              </p:cNvPr>
              <p:cNvCxnSpPr>
                <a:endCxn id="12" idx="0"/>
              </p:cNvCxnSpPr>
              <p:nvPr/>
            </p:nvCxnSpPr>
            <p:spPr>
              <a:xfrm>
                <a:off x="8725962" y="3154921"/>
                <a:ext cx="300" cy="585300"/>
              </a:xfrm>
              <a:prstGeom prst="straightConnector1">
                <a:avLst/>
              </a:prstGeom>
              <a:noFill/>
              <a:ln w="19050" cap="flat" cmpd="sng">
                <a:solidFill>
                  <a:srgbClr val="004B85"/>
                </a:solidFill>
                <a:prstDash val="dash"/>
                <a:miter lim="800000"/>
                <a:headEnd type="none" w="sm" len="sm"/>
                <a:tailEnd type="none" w="sm" len="sm"/>
              </a:ln>
            </p:spPr>
          </p:cxnSp>
        </p:grpSp>
        <p:sp>
          <p:nvSpPr>
            <p:cNvPr id="21" name="Google Shape;1375;p63">
              <a:extLst>
                <a:ext uri="{FF2B5EF4-FFF2-40B4-BE49-F238E27FC236}">
                  <a16:creationId xmlns:a16="http://schemas.microsoft.com/office/drawing/2014/main" id="{11C83DC6-7BD1-BDF0-1645-DDEDB522DFA1}"/>
                </a:ext>
              </a:extLst>
            </p:cNvPr>
            <p:cNvSpPr txBox="1"/>
            <p:nvPr/>
          </p:nvSpPr>
          <p:spPr>
            <a:xfrm>
              <a:off x="9567494" y="3019931"/>
              <a:ext cx="442271" cy="276999"/>
            </a:xfrm>
            <a:prstGeom prst="rect">
              <a:avLst/>
            </a:prstGeom>
            <a:noFill/>
            <a:ln>
              <a:noFill/>
            </a:ln>
          </p:spPr>
          <p:txBody>
            <a:bodyPr spcFirstLastPara="1" wrap="square" lIns="91425" tIns="45700" rIns="91425" bIns="45700" anchor="ctr" anchorCtr="0">
              <a:spAutoFit/>
            </a:bodyPr>
            <a:lstStyle/>
            <a:p>
              <a:pPr marL="0" marR="0" lvl="0" indent="0" algn="r" rtl="0">
                <a:spcBef>
                  <a:spcPts val="0"/>
                </a:spcBef>
                <a:spcAft>
                  <a:spcPts val="0"/>
                </a:spcAft>
                <a:buNone/>
              </a:pPr>
              <a:r>
                <a:rPr lang="es-CL" sz="1200" dirty="0">
                  <a:solidFill>
                    <a:schemeClr val="dk1"/>
                  </a:solidFill>
                  <a:latin typeface="Calibri"/>
                  <a:ea typeface="Calibri"/>
                  <a:cs typeface="Calibri"/>
                  <a:sym typeface="Calibri"/>
                </a:rPr>
                <a:t>1..*</a:t>
              </a:r>
              <a:endParaRPr dirty="0"/>
            </a:p>
          </p:txBody>
        </p:sp>
        <p:sp>
          <p:nvSpPr>
            <p:cNvPr id="22" name="Google Shape;1376;p63">
              <a:extLst>
                <a:ext uri="{FF2B5EF4-FFF2-40B4-BE49-F238E27FC236}">
                  <a16:creationId xmlns:a16="http://schemas.microsoft.com/office/drawing/2014/main" id="{14749250-06EA-E215-6880-E0816C5B915C}"/>
                </a:ext>
              </a:extLst>
            </p:cNvPr>
            <p:cNvSpPr txBox="1"/>
            <p:nvPr/>
          </p:nvSpPr>
          <p:spPr>
            <a:xfrm>
              <a:off x="8065568" y="3012690"/>
              <a:ext cx="441760" cy="276999"/>
            </a:xfrm>
            <a:prstGeom prst="rect">
              <a:avLst/>
            </a:prstGeom>
            <a:noFill/>
            <a:ln>
              <a:noFill/>
            </a:ln>
          </p:spPr>
          <p:txBody>
            <a:bodyPr spcFirstLastPara="1" wrap="square" lIns="91425" tIns="45700" rIns="91425" bIns="45700" anchor="ctr" anchorCtr="0">
              <a:spAutoFit/>
            </a:bodyPr>
            <a:lstStyle/>
            <a:p>
              <a:pPr marL="0" marR="0" lvl="0" indent="0" rtl="0">
                <a:spcBef>
                  <a:spcPts val="0"/>
                </a:spcBef>
                <a:spcAft>
                  <a:spcPts val="0"/>
                </a:spcAft>
                <a:buNone/>
              </a:pPr>
              <a:r>
                <a:rPr lang="es-CL" sz="1200" dirty="0">
                  <a:solidFill>
                    <a:schemeClr val="dk1"/>
                  </a:solidFill>
                  <a:latin typeface="Calibri"/>
                  <a:ea typeface="Calibri"/>
                  <a:cs typeface="Calibri"/>
                  <a:sym typeface="Calibri"/>
                </a:rPr>
                <a:t>1..*</a:t>
              </a:r>
              <a:endParaRPr dirty="0"/>
            </a:p>
          </p:txBody>
        </p:sp>
      </p:grpSp>
    </p:spTree>
    <p:extLst>
      <p:ext uri="{BB962C8B-B14F-4D97-AF65-F5344CB8AC3E}">
        <p14:creationId xmlns:p14="http://schemas.microsoft.com/office/powerpoint/2010/main" val="79542355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5F1A6-A94A-A025-2435-D14D7E140719}"/>
              </a:ext>
            </a:extLst>
          </p:cNvPr>
          <p:cNvSpPr>
            <a:spLocks noGrp="1"/>
          </p:cNvSpPr>
          <p:nvPr>
            <p:ph type="title"/>
          </p:nvPr>
        </p:nvSpPr>
        <p:spPr/>
        <p:txBody>
          <a:bodyPr/>
          <a:lstStyle/>
          <a:p>
            <a:r>
              <a:rPr lang="es-CL" dirty="0"/>
              <a:t>Diagrama de clases</a:t>
            </a:r>
            <a:br>
              <a:rPr lang="es-CL" dirty="0"/>
            </a:br>
            <a:r>
              <a:rPr lang="es-CL" sz="2800" dirty="0">
                <a:solidFill>
                  <a:srgbClr val="004B85"/>
                </a:solidFill>
              </a:rPr>
              <a:t>Herencia</a:t>
            </a:r>
          </a:p>
        </p:txBody>
      </p:sp>
      <p:sp>
        <p:nvSpPr>
          <p:cNvPr id="4" name="Slide Number Placeholder 3">
            <a:extLst>
              <a:ext uri="{FF2B5EF4-FFF2-40B4-BE49-F238E27FC236}">
                <a16:creationId xmlns:a16="http://schemas.microsoft.com/office/drawing/2014/main" id="{542B0483-EEA6-FDAF-BED2-A984C2AE6A74}"/>
              </a:ext>
            </a:extLst>
          </p:cNvPr>
          <p:cNvSpPr>
            <a:spLocks noGrp="1"/>
          </p:cNvSpPr>
          <p:nvPr>
            <p:ph type="sldNum" sz="quarter" idx="12"/>
          </p:nvPr>
        </p:nvSpPr>
        <p:spPr/>
        <p:txBody>
          <a:bodyPr/>
          <a:lstStyle/>
          <a:p>
            <a:fld id="{53277F46-3D48-465E-89EF-2F849361E787}" type="slidenum">
              <a:rPr lang="es-CL" smtClean="0"/>
              <a:t>65</a:t>
            </a:fld>
            <a:endParaRPr lang="es-CL"/>
          </a:p>
        </p:txBody>
      </p:sp>
      <p:sp>
        <p:nvSpPr>
          <p:cNvPr id="187" name="Google Shape;1429;p64">
            <a:extLst>
              <a:ext uri="{FF2B5EF4-FFF2-40B4-BE49-F238E27FC236}">
                <a16:creationId xmlns:a16="http://schemas.microsoft.com/office/drawing/2014/main" id="{B094E72F-6A8B-95A7-62B5-2B0E961804F7}"/>
              </a:ext>
            </a:extLst>
          </p:cNvPr>
          <p:cNvSpPr/>
          <p:nvPr/>
        </p:nvSpPr>
        <p:spPr>
          <a:xfrm>
            <a:off x="2770123" y="5096387"/>
            <a:ext cx="6651753" cy="979069"/>
          </a:xfrm>
          <a:prstGeom prst="rect">
            <a:avLst/>
          </a:prstGeom>
          <a:noFill/>
          <a:ln w="19050">
            <a:solidFill>
              <a:srgbClr val="F7AE00"/>
            </a:solidFill>
            <a:prstDash val="dash"/>
          </a:ln>
        </p:spPr>
        <p:txBody>
          <a:bodyPr spcFirstLastPara="1" wrap="square" lIns="108000" tIns="180000" rIns="108000" bIns="180000" anchor="t" anchorCtr="0">
            <a:spAutoFit/>
          </a:bodyPr>
          <a:lstStyle/>
          <a:p>
            <a:pPr marL="0" marR="0" lvl="0" indent="0" algn="ctr" rtl="0">
              <a:spcBef>
                <a:spcPts val="0"/>
              </a:spcBef>
              <a:spcAft>
                <a:spcPts val="0"/>
              </a:spcAft>
              <a:buNone/>
            </a:pPr>
            <a:r>
              <a:rPr lang="es-CL" sz="2000" b="1" dirty="0">
                <a:latin typeface="Calibri"/>
                <a:ea typeface="Calibri"/>
                <a:cs typeface="Calibri"/>
                <a:sym typeface="Calibri"/>
              </a:rPr>
              <a:t>Herencia: </a:t>
            </a:r>
            <a:r>
              <a:rPr lang="es-CL" sz="2000" dirty="0">
                <a:latin typeface="Calibri"/>
                <a:ea typeface="Calibri"/>
                <a:cs typeface="Calibri"/>
                <a:sym typeface="Calibri"/>
              </a:rPr>
              <a:t>se sugiere unir todas las subclases obtenidas a partir de un mismo criterio, hacia la superclase en cuestión.</a:t>
            </a:r>
            <a:endParaRPr dirty="0"/>
          </a:p>
        </p:txBody>
      </p:sp>
      <p:grpSp>
        <p:nvGrpSpPr>
          <p:cNvPr id="210" name="Group 209">
            <a:extLst>
              <a:ext uri="{FF2B5EF4-FFF2-40B4-BE49-F238E27FC236}">
                <a16:creationId xmlns:a16="http://schemas.microsoft.com/office/drawing/2014/main" id="{8DF885D5-5824-24E2-1402-E0BDC63CECFC}"/>
              </a:ext>
            </a:extLst>
          </p:cNvPr>
          <p:cNvGrpSpPr/>
          <p:nvPr/>
        </p:nvGrpSpPr>
        <p:grpSpPr>
          <a:xfrm>
            <a:off x="2944366" y="2175146"/>
            <a:ext cx="6303265" cy="2357113"/>
            <a:chOff x="2944366" y="2175146"/>
            <a:chExt cx="6303265" cy="2357113"/>
          </a:xfrm>
        </p:grpSpPr>
        <p:grpSp>
          <p:nvGrpSpPr>
            <p:cNvPr id="206" name="Group 205">
              <a:extLst>
                <a:ext uri="{FF2B5EF4-FFF2-40B4-BE49-F238E27FC236}">
                  <a16:creationId xmlns:a16="http://schemas.microsoft.com/office/drawing/2014/main" id="{E012FB65-9B75-6704-78A7-B5F71FBB36AB}"/>
                </a:ext>
              </a:extLst>
            </p:cNvPr>
            <p:cNvGrpSpPr/>
            <p:nvPr/>
          </p:nvGrpSpPr>
          <p:grpSpPr>
            <a:xfrm>
              <a:off x="2944366" y="2175146"/>
              <a:ext cx="6303265" cy="2357113"/>
              <a:chOff x="2944367" y="2723786"/>
              <a:chExt cx="6303265" cy="2357113"/>
            </a:xfrm>
          </p:grpSpPr>
          <p:grpSp>
            <p:nvGrpSpPr>
              <p:cNvPr id="132" name="Group 131">
                <a:extLst>
                  <a:ext uri="{FF2B5EF4-FFF2-40B4-BE49-F238E27FC236}">
                    <a16:creationId xmlns:a16="http://schemas.microsoft.com/office/drawing/2014/main" id="{C9D6C444-81B7-7DA6-C3DD-C7B95866B8AB}"/>
                  </a:ext>
                </a:extLst>
              </p:cNvPr>
              <p:cNvGrpSpPr/>
              <p:nvPr/>
            </p:nvGrpSpPr>
            <p:grpSpPr>
              <a:xfrm>
                <a:off x="5424424" y="3098137"/>
                <a:ext cx="1483360" cy="570650"/>
                <a:chOff x="977900" y="1764084"/>
                <a:chExt cx="1483360" cy="570650"/>
              </a:xfrm>
            </p:grpSpPr>
            <p:sp>
              <p:nvSpPr>
                <p:cNvPr id="133" name="Rectangle 132">
                  <a:extLst>
                    <a:ext uri="{FF2B5EF4-FFF2-40B4-BE49-F238E27FC236}">
                      <a16:creationId xmlns:a16="http://schemas.microsoft.com/office/drawing/2014/main" id="{0234DBCD-9256-610D-5E7E-2220A13011D4}"/>
                    </a:ext>
                  </a:extLst>
                </p:cNvPr>
                <p:cNvSpPr/>
                <p:nvPr/>
              </p:nvSpPr>
              <p:spPr>
                <a:xfrm>
                  <a:off x="977900" y="1764084"/>
                  <a:ext cx="1483360" cy="293316"/>
                </a:xfrm>
                <a:prstGeom prst="rect">
                  <a:avLst/>
                </a:prstGeom>
                <a:solidFill>
                  <a:srgbClr val="F7AE00"/>
                </a:solid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b="1" dirty="0"/>
                    <a:t>Persona</a:t>
                  </a:r>
                </a:p>
              </p:txBody>
            </p:sp>
            <p:sp>
              <p:nvSpPr>
                <p:cNvPr id="134" name="Rectangle 133">
                  <a:extLst>
                    <a:ext uri="{FF2B5EF4-FFF2-40B4-BE49-F238E27FC236}">
                      <a16:creationId xmlns:a16="http://schemas.microsoft.com/office/drawing/2014/main" id="{D8C85F14-B3C5-EAC7-2729-82A56E857164}"/>
                    </a:ext>
                  </a:extLst>
                </p:cNvPr>
                <p:cNvSpPr/>
                <p:nvPr/>
              </p:nvSpPr>
              <p:spPr>
                <a:xfrm>
                  <a:off x="977900" y="2060416"/>
                  <a:ext cx="1483360" cy="137159"/>
                </a:xfrm>
                <a:prstGeom prst="rect">
                  <a:avLst/>
                </a:prstGeom>
                <a:no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5" name="Rectangle 134">
                  <a:extLst>
                    <a:ext uri="{FF2B5EF4-FFF2-40B4-BE49-F238E27FC236}">
                      <a16:creationId xmlns:a16="http://schemas.microsoft.com/office/drawing/2014/main" id="{42AEAB52-1CAD-6C6C-FE90-04127A3E99E1}"/>
                    </a:ext>
                  </a:extLst>
                </p:cNvPr>
                <p:cNvSpPr/>
                <p:nvPr/>
              </p:nvSpPr>
              <p:spPr>
                <a:xfrm>
                  <a:off x="977900" y="2197575"/>
                  <a:ext cx="1483360" cy="137159"/>
                </a:xfrm>
                <a:prstGeom prst="rect">
                  <a:avLst/>
                </a:prstGeom>
                <a:no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grpSp>
            <p:nvGrpSpPr>
              <p:cNvPr id="144" name="Group 143">
                <a:extLst>
                  <a:ext uri="{FF2B5EF4-FFF2-40B4-BE49-F238E27FC236}">
                    <a16:creationId xmlns:a16="http://schemas.microsoft.com/office/drawing/2014/main" id="{03F25D21-FB2C-75D9-C0C0-6DDBB77F2B24}"/>
                  </a:ext>
                </a:extLst>
              </p:cNvPr>
              <p:cNvGrpSpPr/>
              <p:nvPr/>
            </p:nvGrpSpPr>
            <p:grpSpPr>
              <a:xfrm>
                <a:off x="2944367" y="2723786"/>
                <a:ext cx="1483360" cy="570650"/>
                <a:chOff x="977900" y="1764084"/>
                <a:chExt cx="1483360" cy="570650"/>
              </a:xfrm>
            </p:grpSpPr>
            <p:sp>
              <p:nvSpPr>
                <p:cNvPr id="145" name="Rectangle 144">
                  <a:extLst>
                    <a:ext uri="{FF2B5EF4-FFF2-40B4-BE49-F238E27FC236}">
                      <a16:creationId xmlns:a16="http://schemas.microsoft.com/office/drawing/2014/main" id="{30D6A13B-69D9-8296-C714-CFE268971A71}"/>
                    </a:ext>
                  </a:extLst>
                </p:cNvPr>
                <p:cNvSpPr/>
                <p:nvPr/>
              </p:nvSpPr>
              <p:spPr>
                <a:xfrm>
                  <a:off x="977900" y="1764084"/>
                  <a:ext cx="1483360" cy="293316"/>
                </a:xfrm>
                <a:prstGeom prst="rect">
                  <a:avLst/>
                </a:prstGeom>
                <a:solidFill>
                  <a:srgbClr val="F7AE00"/>
                </a:solid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b="1" dirty="0"/>
                    <a:t>Alumno</a:t>
                  </a:r>
                </a:p>
              </p:txBody>
            </p:sp>
            <p:sp>
              <p:nvSpPr>
                <p:cNvPr id="146" name="Rectangle 145">
                  <a:extLst>
                    <a:ext uri="{FF2B5EF4-FFF2-40B4-BE49-F238E27FC236}">
                      <a16:creationId xmlns:a16="http://schemas.microsoft.com/office/drawing/2014/main" id="{880AE16F-A900-9315-EB7B-4C813AAAAFDA}"/>
                    </a:ext>
                  </a:extLst>
                </p:cNvPr>
                <p:cNvSpPr/>
                <p:nvPr/>
              </p:nvSpPr>
              <p:spPr>
                <a:xfrm>
                  <a:off x="977900" y="2060416"/>
                  <a:ext cx="1483360" cy="137159"/>
                </a:xfrm>
                <a:prstGeom prst="rect">
                  <a:avLst/>
                </a:prstGeom>
                <a:no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7" name="Rectangle 146">
                  <a:extLst>
                    <a:ext uri="{FF2B5EF4-FFF2-40B4-BE49-F238E27FC236}">
                      <a16:creationId xmlns:a16="http://schemas.microsoft.com/office/drawing/2014/main" id="{C0FB8168-EE66-3BBB-C8FB-C70F35E15F37}"/>
                    </a:ext>
                  </a:extLst>
                </p:cNvPr>
                <p:cNvSpPr/>
                <p:nvPr/>
              </p:nvSpPr>
              <p:spPr>
                <a:xfrm>
                  <a:off x="977900" y="2197575"/>
                  <a:ext cx="1483360" cy="137159"/>
                </a:xfrm>
                <a:prstGeom prst="rect">
                  <a:avLst/>
                </a:prstGeom>
                <a:no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grpSp>
            <p:nvGrpSpPr>
              <p:cNvPr id="148" name="Group 147">
                <a:extLst>
                  <a:ext uri="{FF2B5EF4-FFF2-40B4-BE49-F238E27FC236}">
                    <a16:creationId xmlns:a16="http://schemas.microsoft.com/office/drawing/2014/main" id="{BC22A6D2-F24F-CAA8-5A31-53D739AD37A3}"/>
                  </a:ext>
                </a:extLst>
              </p:cNvPr>
              <p:cNvGrpSpPr/>
              <p:nvPr/>
            </p:nvGrpSpPr>
            <p:grpSpPr>
              <a:xfrm>
                <a:off x="2944367" y="3527269"/>
                <a:ext cx="1483360" cy="570650"/>
                <a:chOff x="977900" y="1764084"/>
                <a:chExt cx="1483360" cy="570650"/>
              </a:xfrm>
            </p:grpSpPr>
            <p:sp>
              <p:nvSpPr>
                <p:cNvPr id="149" name="Rectangle 148">
                  <a:extLst>
                    <a:ext uri="{FF2B5EF4-FFF2-40B4-BE49-F238E27FC236}">
                      <a16:creationId xmlns:a16="http://schemas.microsoft.com/office/drawing/2014/main" id="{18EAC8FB-B285-225F-4BB9-9B1F12085D39}"/>
                    </a:ext>
                  </a:extLst>
                </p:cNvPr>
                <p:cNvSpPr/>
                <p:nvPr/>
              </p:nvSpPr>
              <p:spPr>
                <a:xfrm>
                  <a:off x="977900" y="1764084"/>
                  <a:ext cx="1483360" cy="293316"/>
                </a:xfrm>
                <a:prstGeom prst="rect">
                  <a:avLst/>
                </a:prstGeom>
                <a:solidFill>
                  <a:srgbClr val="F7AE00"/>
                </a:solid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b="1"/>
                    <a:t>Profesor</a:t>
                  </a:r>
                  <a:endParaRPr lang="es-CL" sz="1600" b="1" dirty="0"/>
                </a:p>
              </p:txBody>
            </p:sp>
            <p:sp>
              <p:nvSpPr>
                <p:cNvPr id="150" name="Rectangle 149">
                  <a:extLst>
                    <a:ext uri="{FF2B5EF4-FFF2-40B4-BE49-F238E27FC236}">
                      <a16:creationId xmlns:a16="http://schemas.microsoft.com/office/drawing/2014/main" id="{DE1D42B2-F7B7-07F2-A887-B2D05193AD4C}"/>
                    </a:ext>
                  </a:extLst>
                </p:cNvPr>
                <p:cNvSpPr/>
                <p:nvPr/>
              </p:nvSpPr>
              <p:spPr>
                <a:xfrm>
                  <a:off x="977900" y="2060416"/>
                  <a:ext cx="1483360" cy="137159"/>
                </a:xfrm>
                <a:prstGeom prst="rect">
                  <a:avLst/>
                </a:prstGeom>
                <a:no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51" name="Rectangle 150">
                  <a:extLst>
                    <a:ext uri="{FF2B5EF4-FFF2-40B4-BE49-F238E27FC236}">
                      <a16:creationId xmlns:a16="http://schemas.microsoft.com/office/drawing/2014/main" id="{B81AE738-0ED4-4E34-FF1F-647A97E8F9C3}"/>
                    </a:ext>
                  </a:extLst>
                </p:cNvPr>
                <p:cNvSpPr/>
                <p:nvPr/>
              </p:nvSpPr>
              <p:spPr>
                <a:xfrm>
                  <a:off x="977900" y="2197575"/>
                  <a:ext cx="1483360" cy="137159"/>
                </a:xfrm>
                <a:prstGeom prst="rect">
                  <a:avLst/>
                </a:prstGeom>
                <a:no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grpSp>
            <p:nvGrpSpPr>
              <p:cNvPr id="156" name="Group 155">
                <a:extLst>
                  <a:ext uri="{FF2B5EF4-FFF2-40B4-BE49-F238E27FC236}">
                    <a16:creationId xmlns:a16="http://schemas.microsoft.com/office/drawing/2014/main" id="{1D68CA92-E291-A4A6-18F9-1126F0A169B4}"/>
                  </a:ext>
                </a:extLst>
              </p:cNvPr>
              <p:cNvGrpSpPr/>
              <p:nvPr/>
            </p:nvGrpSpPr>
            <p:grpSpPr>
              <a:xfrm>
                <a:off x="7764272" y="2725794"/>
                <a:ext cx="1483360" cy="570650"/>
                <a:chOff x="977900" y="1764084"/>
                <a:chExt cx="1483360" cy="570650"/>
              </a:xfrm>
            </p:grpSpPr>
            <p:sp>
              <p:nvSpPr>
                <p:cNvPr id="157" name="Rectangle 156">
                  <a:extLst>
                    <a:ext uri="{FF2B5EF4-FFF2-40B4-BE49-F238E27FC236}">
                      <a16:creationId xmlns:a16="http://schemas.microsoft.com/office/drawing/2014/main" id="{29152019-FE4D-DBDE-CE92-BD0AF17F91EC}"/>
                    </a:ext>
                  </a:extLst>
                </p:cNvPr>
                <p:cNvSpPr/>
                <p:nvPr/>
              </p:nvSpPr>
              <p:spPr>
                <a:xfrm>
                  <a:off x="977900" y="1764084"/>
                  <a:ext cx="1483360" cy="293316"/>
                </a:xfrm>
                <a:prstGeom prst="rect">
                  <a:avLst/>
                </a:prstGeom>
                <a:solidFill>
                  <a:srgbClr val="F7AE00"/>
                </a:solid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b="1" dirty="0"/>
                    <a:t>Chileno</a:t>
                  </a:r>
                </a:p>
              </p:txBody>
            </p:sp>
            <p:sp>
              <p:nvSpPr>
                <p:cNvPr id="158" name="Rectangle 157">
                  <a:extLst>
                    <a:ext uri="{FF2B5EF4-FFF2-40B4-BE49-F238E27FC236}">
                      <a16:creationId xmlns:a16="http://schemas.microsoft.com/office/drawing/2014/main" id="{586E8538-2148-9209-A4CD-050A50B5298F}"/>
                    </a:ext>
                  </a:extLst>
                </p:cNvPr>
                <p:cNvSpPr/>
                <p:nvPr/>
              </p:nvSpPr>
              <p:spPr>
                <a:xfrm>
                  <a:off x="977900" y="2060416"/>
                  <a:ext cx="1483360" cy="137159"/>
                </a:xfrm>
                <a:prstGeom prst="rect">
                  <a:avLst/>
                </a:prstGeom>
                <a:no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59" name="Rectangle 158">
                  <a:extLst>
                    <a:ext uri="{FF2B5EF4-FFF2-40B4-BE49-F238E27FC236}">
                      <a16:creationId xmlns:a16="http://schemas.microsoft.com/office/drawing/2014/main" id="{A0A203F9-10B0-3641-53ED-47EB76FC769F}"/>
                    </a:ext>
                  </a:extLst>
                </p:cNvPr>
                <p:cNvSpPr/>
                <p:nvPr/>
              </p:nvSpPr>
              <p:spPr>
                <a:xfrm>
                  <a:off x="977900" y="2197575"/>
                  <a:ext cx="1483360" cy="137159"/>
                </a:xfrm>
                <a:prstGeom prst="rect">
                  <a:avLst/>
                </a:prstGeom>
                <a:no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grpSp>
            <p:nvGrpSpPr>
              <p:cNvPr id="160" name="Group 159">
                <a:extLst>
                  <a:ext uri="{FF2B5EF4-FFF2-40B4-BE49-F238E27FC236}">
                    <a16:creationId xmlns:a16="http://schemas.microsoft.com/office/drawing/2014/main" id="{494942A4-BD85-5169-0DD8-823C2188CC5D}"/>
                  </a:ext>
                </a:extLst>
              </p:cNvPr>
              <p:cNvGrpSpPr/>
              <p:nvPr/>
            </p:nvGrpSpPr>
            <p:grpSpPr>
              <a:xfrm>
                <a:off x="7764272" y="3539310"/>
                <a:ext cx="1483360" cy="570650"/>
                <a:chOff x="977900" y="1764084"/>
                <a:chExt cx="1483360" cy="570650"/>
              </a:xfrm>
            </p:grpSpPr>
            <p:sp>
              <p:nvSpPr>
                <p:cNvPr id="161" name="Rectangle 160">
                  <a:extLst>
                    <a:ext uri="{FF2B5EF4-FFF2-40B4-BE49-F238E27FC236}">
                      <a16:creationId xmlns:a16="http://schemas.microsoft.com/office/drawing/2014/main" id="{BDCD0237-B55C-B541-9153-ADC6A1F84A99}"/>
                    </a:ext>
                  </a:extLst>
                </p:cNvPr>
                <p:cNvSpPr/>
                <p:nvPr/>
              </p:nvSpPr>
              <p:spPr>
                <a:xfrm>
                  <a:off x="977900" y="1764084"/>
                  <a:ext cx="1483360" cy="293316"/>
                </a:xfrm>
                <a:prstGeom prst="rect">
                  <a:avLst/>
                </a:prstGeom>
                <a:solidFill>
                  <a:srgbClr val="F7AE00"/>
                </a:solid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b="1" dirty="0"/>
                    <a:t>Extranjero</a:t>
                  </a:r>
                </a:p>
              </p:txBody>
            </p:sp>
            <p:sp>
              <p:nvSpPr>
                <p:cNvPr id="162" name="Rectangle 161">
                  <a:extLst>
                    <a:ext uri="{FF2B5EF4-FFF2-40B4-BE49-F238E27FC236}">
                      <a16:creationId xmlns:a16="http://schemas.microsoft.com/office/drawing/2014/main" id="{C49AAE00-D750-98AD-4054-99B0BCEE50F5}"/>
                    </a:ext>
                  </a:extLst>
                </p:cNvPr>
                <p:cNvSpPr/>
                <p:nvPr/>
              </p:nvSpPr>
              <p:spPr>
                <a:xfrm>
                  <a:off x="977900" y="2060416"/>
                  <a:ext cx="1483360" cy="137159"/>
                </a:xfrm>
                <a:prstGeom prst="rect">
                  <a:avLst/>
                </a:prstGeom>
                <a:no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63" name="Rectangle 162">
                  <a:extLst>
                    <a:ext uri="{FF2B5EF4-FFF2-40B4-BE49-F238E27FC236}">
                      <a16:creationId xmlns:a16="http://schemas.microsoft.com/office/drawing/2014/main" id="{68C22F45-CF9F-0070-1635-911BBBDDFC7D}"/>
                    </a:ext>
                  </a:extLst>
                </p:cNvPr>
                <p:cNvSpPr/>
                <p:nvPr/>
              </p:nvSpPr>
              <p:spPr>
                <a:xfrm>
                  <a:off x="977900" y="2197575"/>
                  <a:ext cx="1483360" cy="137159"/>
                </a:xfrm>
                <a:prstGeom prst="rect">
                  <a:avLst/>
                </a:prstGeom>
                <a:no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grpSp>
            <p:nvGrpSpPr>
              <p:cNvPr id="172" name="Group 171">
                <a:extLst>
                  <a:ext uri="{FF2B5EF4-FFF2-40B4-BE49-F238E27FC236}">
                    <a16:creationId xmlns:a16="http://schemas.microsoft.com/office/drawing/2014/main" id="{03AEC72C-4B16-A346-0D50-81E4B26BE375}"/>
                  </a:ext>
                </a:extLst>
              </p:cNvPr>
              <p:cNvGrpSpPr/>
              <p:nvPr/>
            </p:nvGrpSpPr>
            <p:grpSpPr>
              <a:xfrm>
                <a:off x="5424424" y="4510249"/>
                <a:ext cx="1483360" cy="570650"/>
                <a:chOff x="977900" y="1764084"/>
                <a:chExt cx="1483360" cy="570650"/>
              </a:xfrm>
            </p:grpSpPr>
            <p:sp>
              <p:nvSpPr>
                <p:cNvPr id="173" name="Rectangle 172">
                  <a:extLst>
                    <a:ext uri="{FF2B5EF4-FFF2-40B4-BE49-F238E27FC236}">
                      <a16:creationId xmlns:a16="http://schemas.microsoft.com/office/drawing/2014/main" id="{B9834AAA-152E-79F5-72BA-2E0B433C0EFD}"/>
                    </a:ext>
                  </a:extLst>
                </p:cNvPr>
                <p:cNvSpPr/>
                <p:nvPr/>
              </p:nvSpPr>
              <p:spPr>
                <a:xfrm>
                  <a:off x="977900" y="1764084"/>
                  <a:ext cx="1483360" cy="293316"/>
                </a:xfrm>
                <a:prstGeom prst="rect">
                  <a:avLst/>
                </a:prstGeom>
                <a:solidFill>
                  <a:srgbClr val="F7AE00"/>
                </a:solid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b="1" dirty="0"/>
                    <a:t>Profesor</a:t>
                  </a:r>
                </a:p>
              </p:txBody>
            </p:sp>
            <p:sp>
              <p:nvSpPr>
                <p:cNvPr id="174" name="Rectangle 173">
                  <a:extLst>
                    <a:ext uri="{FF2B5EF4-FFF2-40B4-BE49-F238E27FC236}">
                      <a16:creationId xmlns:a16="http://schemas.microsoft.com/office/drawing/2014/main" id="{5C41C7A3-7375-2599-5D50-7F5B264AD9AC}"/>
                    </a:ext>
                  </a:extLst>
                </p:cNvPr>
                <p:cNvSpPr/>
                <p:nvPr/>
              </p:nvSpPr>
              <p:spPr>
                <a:xfrm>
                  <a:off x="977900" y="2060416"/>
                  <a:ext cx="1483360" cy="137159"/>
                </a:xfrm>
                <a:prstGeom prst="rect">
                  <a:avLst/>
                </a:prstGeom>
                <a:no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75" name="Rectangle 174">
                  <a:extLst>
                    <a:ext uri="{FF2B5EF4-FFF2-40B4-BE49-F238E27FC236}">
                      <a16:creationId xmlns:a16="http://schemas.microsoft.com/office/drawing/2014/main" id="{2F24CDC0-8CE6-EBD9-3E67-7EE4DD0E0050}"/>
                    </a:ext>
                  </a:extLst>
                </p:cNvPr>
                <p:cNvSpPr/>
                <p:nvPr/>
              </p:nvSpPr>
              <p:spPr>
                <a:xfrm>
                  <a:off x="977900" y="2197575"/>
                  <a:ext cx="1483360" cy="137159"/>
                </a:xfrm>
                <a:prstGeom prst="rect">
                  <a:avLst/>
                </a:prstGeom>
                <a:no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cxnSp>
            <p:nvCxnSpPr>
              <p:cNvPr id="177" name="Connector: Elbow 176">
                <a:extLst>
                  <a:ext uri="{FF2B5EF4-FFF2-40B4-BE49-F238E27FC236}">
                    <a16:creationId xmlns:a16="http://schemas.microsoft.com/office/drawing/2014/main" id="{B419B3D5-E46E-9D29-5F2C-64C9752B1CC7}"/>
                  </a:ext>
                </a:extLst>
              </p:cNvPr>
              <p:cNvCxnSpPr>
                <a:stCxn id="146" idx="3"/>
                <a:endCxn id="134" idx="1"/>
              </p:cNvCxnSpPr>
              <p:nvPr/>
            </p:nvCxnSpPr>
            <p:spPr>
              <a:xfrm>
                <a:off x="4427727" y="3088698"/>
                <a:ext cx="996697" cy="374351"/>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Connector: Elbow 178">
                <a:extLst>
                  <a:ext uri="{FF2B5EF4-FFF2-40B4-BE49-F238E27FC236}">
                    <a16:creationId xmlns:a16="http://schemas.microsoft.com/office/drawing/2014/main" id="{4A477A4B-E4EA-75EA-0C03-F71EEB65572E}"/>
                  </a:ext>
                </a:extLst>
              </p:cNvPr>
              <p:cNvCxnSpPr>
                <a:stCxn id="150" idx="3"/>
                <a:endCxn id="134" idx="1"/>
              </p:cNvCxnSpPr>
              <p:nvPr/>
            </p:nvCxnSpPr>
            <p:spPr>
              <a:xfrm flipV="1">
                <a:off x="4427727" y="3463049"/>
                <a:ext cx="996697" cy="429132"/>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Connector: Elbow 180">
                <a:extLst>
                  <a:ext uri="{FF2B5EF4-FFF2-40B4-BE49-F238E27FC236}">
                    <a16:creationId xmlns:a16="http://schemas.microsoft.com/office/drawing/2014/main" id="{7850178D-867E-D15D-0EBB-B5B7CCA4F8DF}"/>
                  </a:ext>
                </a:extLst>
              </p:cNvPr>
              <p:cNvCxnSpPr>
                <a:stCxn id="158" idx="1"/>
                <a:endCxn id="134" idx="3"/>
              </p:cNvCxnSpPr>
              <p:nvPr/>
            </p:nvCxnSpPr>
            <p:spPr>
              <a:xfrm rot="10800000" flipV="1">
                <a:off x="6907784" y="3090705"/>
                <a:ext cx="856488" cy="372343"/>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Connector: Elbow 182">
                <a:extLst>
                  <a:ext uri="{FF2B5EF4-FFF2-40B4-BE49-F238E27FC236}">
                    <a16:creationId xmlns:a16="http://schemas.microsoft.com/office/drawing/2014/main" id="{53C2A343-BF89-7843-D7A7-C4B86C6D90E9}"/>
                  </a:ext>
                </a:extLst>
              </p:cNvPr>
              <p:cNvCxnSpPr>
                <a:stCxn id="162" idx="1"/>
                <a:endCxn id="134" idx="3"/>
              </p:cNvCxnSpPr>
              <p:nvPr/>
            </p:nvCxnSpPr>
            <p:spPr>
              <a:xfrm rot="10800000">
                <a:off x="6907784" y="3463050"/>
                <a:ext cx="856488" cy="441173"/>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8BF6CF58-82EE-C27E-BE8F-BE43B8B42CEA}"/>
                  </a:ext>
                </a:extLst>
              </p:cNvPr>
              <p:cNvCxnSpPr>
                <a:stCxn id="135" idx="2"/>
                <a:endCxn id="173" idx="0"/>
              </p:cNvCxnSpPr>
              <p:nvPr/>
            </p:nvCxnSpPr>
            <p:spPr>
              <a:xfrm>
                <a:off x="6166104" y="3668787"/>
                <a:ext cx="0" cy="84146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8" name="Group 187">
                <a:extLst>
                  <a:ext uri="{FF2B5EF4-FFF2-40B4-BE49-F238E27FC236}">
                    <a16:creationId xmlns:a16="http://schemas.microsoft.com/office/drawing/2014/main" id="{60618029-B39B-A469-BA8B-9C2BD0022F6C}"/>
                  </a:ext>
                </a:extLst>
              </p:cNvPr>
              <p:cNvGrpSpPr/>
              <p:nvPr/>
            </p:nvGrpSpPr>
            <p:grpSpPr>
              <a:xfrm>
                <a:off x="3442715" y="4510249"/>
                <a:ext cx="1483360" cy="570650"/>
                <a:chOff x="977900" y="1764084"/>
                <a:chExt cx="1483360" cy="570650"/>
              </a:xfrm>
            </p:grpSpPr>
            <p:sp>
              <p:nvSpPr>
                <p:cNvPr id="189" name="Rectangle 188">
                  <a:extLst>
                    <a:ext uri="{FF2B5EF4-FFF2-40B4-BE49-F238E27FC236}">
                      <a16:creationId xmlns:a16="http://schemas.microsoft.com/office/drawing/2014/main" id="{FA251D84-31AF-942C-175E-DB3E698EC19A}"/>
                    </a:ext>
                  </a:extLst>
                </p:cNvPr>
                <p:cNvSpPr/>
                <p:nvPr/>
              </p:nvSpPr>
              <p:spPr>
                <a:xfrm>
                  <a:off x="977900" y="1764084"/>
                  <a:ext cx="1483360" cy="293316"/>
                </a:xfrm>
                <a:prstGeom prst="rect">
                  <a:avLst/>
                </a:prstGeom>
                <a:solidFill>
                  <a:srgbClr val="F7AE00"/>
                </a:solid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b="1" dirty="0"/>
                    <a:t>Alumno</a:t>
                  </a:r>
                </a:p>
              </p:txBody>
            </p:sp>
            <p:sp>
              <p:nvSpPr>
                <p:cNvPr id="190" name="Rectangle 189">
                  <a:extLst>
                    <a:ext uri="{FF2B5EF4-FFF2-40B4-BE49-F238E27FC236}">
                      <a16:creationId xmlns:a16="http://schemas.microsoft.com/office/drawing/2014/main" id="{2EE713E4-8375-7672-6041-7B92C39F5697}"/>
                    </a:ext>
                  </a:extLst>
                </p:cNvPr>
                <p:cNvSpPr/>
                <p:nvPr/>
              </p:nvSpPr>
              <p:spPr>
                <a:xfrm>
                  <a:off x="977900" y="2060416"/>
                  <a:ext cx="1483360" cy="137159"/>
                </a:xfrm>
                <a:prstGeom prst="rect">
                  <a:avLst/>
                </a:prstGeom>
                <a:no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91" name="Rectangle 190">
                  <a:extLst>
                    <a:ext uri="{FF2B5EF4-FFF2-40B4-BE49-F238E27FC236}">
                      <a16:creationId xmlns:a16="http://schemas.microsoft.com/office/drawing/2014/main" id="{13364C0B-FBA4-859C-B4AE-8CDB4782AC29}"/>
                    </a:ext>
                  </a:extLst>
                </p:cNvPr>
                <p:cNvSpPr/>
                <p:nvPr/>
              </p:nvSpPr>
              <p:spPr>
                <a:xfrm>
                  <a:off x="977900" y="2197575"/>
                  <a:ext cx="1483360" cy="137159"/>
                </a:xfrm>
                <a:prstGeom prst="rect">
                  <a:avLst/>
                </a:prstGeom>
                <a:no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grpSp>
            <p:nvGrpSpPr>
              <p:cNvPr id="192" name="Group 191">
                <a:extLst>
                  <a:ext uri="{FF2B5EF4-FFF2-40B4-BE49-F238E27FC236}">
                    <a16:creationId xmlns:a16="http://schemas.microsoft.com/office/drawing/2014/main" id="{CEF4907C-DC44-7B6C-4E63-83150FD36E5A}"/>
                  </a:ext>
                </a:extLst>
              </p:cNvPr>
              <p:cNvGrpSpPr/>
              <p:nvPr/>
            </p:nvGrpSpPr>
            <p:grpSpPr>
              <a:xfrm>
                <a:off x="7336027" y="4510249"/>
                <a:ext cx="1483360" cy="570650"/>
                <a:chOff x="977900" y="1764084"/>
                <a:chExt cx="1483360" cy="570650"/>
              </a:xfrm>
            </p:grpSpPr>
            <p:sp>
              <p:nvSpPr>
                <p:cNvPr id="193" name="Rectangle 192">
                  <a:extLst>
                    <a:ext uri="{FF2B5EF4-FFF2-40B4-BE49-F238E27FC236}">
                      <a16:creationId xmlns:a16="http://schemas.microsoft.com/office/drawing/2014/main" id="{58E248AA-8B7C-500C-DEA3-CB091BBBB1D0}"/>
                    </a:ext>
                  </a:extLst>
                </p:cNvPr>
                <p:cNvSpPr/>
                <p:nvPr/>
              </p:nvSpPr>
              <p:spPr>
                <a:xfrm>
                  <a:off x="977900" y="1764084"/>
                  <a:ext cx="1483360" cy="293316"/>
                </a:xfrm>
                <a:prstGeom prst="rect">
                  <a:avLst/>
                </a:prstGeom>
                <a:solidFill>
                  <a:srgbClr val="F7AE00"/>
                </a:solid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b="1" dirty="0"/>
                    <a:t>Administrativo</a:t>
                  </a:r>
                </a:p>
              </p:txBody>
            </p:sp>
            <p:sp>
              <p:nvSpPr>
                <p:cNvPr id="194" name="Rectangle 193">
                  <a:extLst>
                    <a:ext uri="{FF2B5EF4-FFF2-40B4-BE49-F238E27FC236}">
                      <a16:creationId xmlns:a16="http://schemas.microsoft.com/office/drawing/2014/main" id="{59DD1502-B754-A2F1-732B-3DAC245D746C}"/>
                    </a:ext>
                  </a:extLst>
                </p:cNvPr>
                <p:cNvSpPr/>
                <p:nvPr/>
              </p:nvSpPr>
              <p:spPr>
                <a:xfrm>
                  <a:off x="977900" y="2060416"/>
                  <a:ext cx="1483360" cy="137159"/>
                </a:xfrm>
                <a:prstGeom prst="rect">
                  <a:avLst/>
                </a:prstGeom>
                <a:no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95" name="Rectangle 194">
                  <a:extLst>
                    <a:ext uri="{FF2B5EF4-FFF2-40B4-BE49-F238E27FC236}">
                      <a16:creationId xmlns:a16="http://schemas.microsoft.com/office/drawing/2014/main" id="{8CACC003-6BCD-5C7A-ED97-F619223F07E1}"/>
                    </a:ext>
                  </a:extLst>
                </p:cNvPr>
                <p:cNvSpPr/>
                <p:nvPr/>
              </p:nvSpPr>
              <p:spPr>
                <a:xfrm>
                  <a:off x="977900" y="2197575"/>
                  <a:ext cx="1483360" cy="137159"/>
                </a:xfrm>
                <a:prstGeom prst="rect">
                  <a:avLst/>
                </a:prstGeom>
                <a:no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cxnSp>
            <p:nvCxnSpPr>
              <p:cNvPr id="197" name="Connector: Elbow 196">
                <a:extLst>
                  <a:ext uri="{FF2B5EF4-FFF2-40B4-BE49-F238E27FC236}">
                    <a16:creationId xmlns:a16="http://schemas.microsoft.com/office/drawing/2014/main" id="{50EA3CED-400C-C72B-0C9A-AB872A8B4060}"/>
                  </a:ext>
                </a:extLst>
              </p:cNvPr>
              <p:cNvCxnSpPr>
                <a:stCxn id="189" idx="0"/>
                <a:endCxn id="135" idx="2"/>
              </p:cNvCxnSpPr>
              <p:nvPr/>
            </p:nvCxnSpPr>
            <p:spPr>
              <a:xfrm rot="5400000" flipH="1" flipV="1">
                <a:off x="4754518" y="3098664"/>
                <a:ext cx="841462" cy="1981709"/>
              </a:xfrm>
              <a:prstGeom prst="bentConnector3">
                <a:avLst>
                  <a:gd name="adj1" fmla="val 24644"/>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Connector: Elbow 198">
                <a:extLst>
                  <a:ext uri="{FF2B5EF4-FFF2-40B4-BE49-F238E27FC236}">
                    <a16:creationId xmlns:a16="http://schemas.microsoft.com/office/drawing/2014/main" id="{2D900F2F-272D-C733-4552-BABA196E53D0}"/>
                  </a:ext>
                </a:extLst>
              </p:cNvPr>
              <p:cNvCxnSpPr>
                <a:cxnSpLocks/>
                <a:stCxn id="193" idx="0"/>
                <a:endCxn id="135" idx="2"/>
              </p:cNvCxnSpPr>
              <p:nvPr/>
            </p:nvCxnSpPr>
            <p:spPr>
              <a:xfrm rot="16200000" flipV="1">
                <a:off x="6701175" y="3133716"/>
                <a:ext cx="841462" cy="1911603"/>
              </a:xfrm>
              <a:prstGeom prst="bentConnector3">
                <a:avLst>
                  <a:gd name="adj1" fmla="val 24946"/>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07" name="Isosceles Triangle 206">
              <a:extLst>
                <a:ext uri="{FF2B5EF4-FFF2-40B4-BE49-F238E27FC236}">
                  <a16:creationId xmlns:a16="http://schemas.microsoft.com/office/drawing/2014/main" id="{BF0DBB1D-3D7D-DCE6-A751-A316A2B5A4B3}"/>
                </a:ext>
              </a:extLst>
            </p:cNvPr>
            <p:cNvSpPr/>
            <p:nvPr/>
          </p:nvSpPr>
          <p:spPr>
            <a:xfrm rot="5400000">
              <a:off x="5321705" y="2857391"/>
              <a:ext cx="108000" cy="10800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08" name="Isosceles Triangle 207">
              <a:extLst>
                <a:ext uri="{FF2B5EF4-FFF2-40B4-BE49-F238E27FC236}">
                  <a16:creationId xmlns:a16="http://schemas.microsoft.com/office/drawing/2014/main" id="{61D9240B-79B9-B6EB-502F-B0A5640A1E88}"/>
                </a:ext>
              </a:extLst>
            </p:cNvPr>
            <p:cNvSpPr/>
            <p:nvPr/>
          </p:nvSpPr>
          <p:spPr>
            <a:xfrm rot="16200000">
              <a:off x="6902501" y="2864105"/>
              <a:ext cx="108000" cy="10800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09" name="Isosceles Triangle 208">
              <a:extLst>
                <a:ext uri="{FF2B5EF4-FFF2-40B4-BE49-F238E27FC236}">
                  <a16:creationId xmlns:a16="http://schemas.microsoft.com/office/drawing/2014/main" id="{1821EA4E-D9D4-62D5-0BBC-E1948FCB1DF0}"/>
                </a:ext>
              </a:extLst>
            </p:cNvPr>
            <p:cNvSpPr/>
            <p:nvPr/>
          </p:nvSpPr>
          <p:spPr>
            <a:xfrm>
              <a:off x="6112103" y="3117755"/>
              <a:ext cx="108000" cy="10800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spTree>
    <p:extLst>
      <p:ext uri="{BB962C8B-B14F-4D97-AF65-F5344CB8AC3E}">
        <p14:creationId xmlns:p14="http://schemas.microsoft.com/office/powerpoint/2010/main" val="399082006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18D64-DD53-FA78-41FC-3CC36CB5041C}"/>
              </a:ext>
            </a:extLst>
          </p:cNvPr>
          <p:cNvSpPr>
            <a:spLocks noGrp="1"/>
          </p:cNvSpPr>
          <p:nvPr>
            <p:ph type="title"/>
          </p:nvPr>
        </p:nvSpPr>
        <p:spPr/>
        <p:txBody>
          <a:bodyPr/>
          <a:lstStyle/>
          <a:p>
            <a:r>
              <a:rPr lang="es-CL" dirty="0"/>
              <a:t>Diagrama de clases</a:t>
            </a:r>
            <a:br>
              <a:rPr lang="es-CL" dirty="0"/>
            </a:br>
            <a:r>
              <a:rPr lang="es-CL" sz="2800" dirty="0">
                <a:solidFill>
                  <a:srgbClr val="004B85"/>
                </a:solidFill>
              </a:rPr>
              <a:t>Herencia</a:t>
            </a:r>
          </a:p>
        </p:txBody>
      </p:sp>
      <p:sp>
        <p:nvSpPr>
          <p:cNvPr id="4" name="Slide Number Placeholder 3">
            <a:extLst>
              <a:ext uri="{FF2B5EF4-FFF2-40B4-BE49-F238E27FC236}">
                <a16:creationId xmlns:a16="http://schemas.microsoft.com/office/drawing/2014/main" id="{CDD4EB14-BF82-3741-B1EC-560A87A3EFE0}"/>
              </a:ext>
            </a:extLst>
          </p:cNvPr>
          <p:cNvSpPr>
            <a:spLocks noGrp="1"/>
          </p:cNvSpPr>
          <p:nvPr>
            <p:ph type="sldNum" sz="quarter" idx="12"/>
          </p:nvPr>
        </p:nvSpPr>
        <p:spPr/>
        <p:txBody>
          <a:bodyPr/>
          <a:lstStyle/>
          <a:p>
            <a:fld id="{53277F46-3D48-465E-89EF-2F849361E787}" type="slidenum">
              <a:rPr lang="es-CL" smtClean="0"/>
              <a:t>66</a:t>
            </a:fld>
            <a:endParaRPr lang="es-CL"/>
          </a:p>
        </p:txBody>
      </p:sp>
      <p:sp>
        <p:nvSpPr>
          <p:cNvPr id="52" name="Google Shape;1440;p65">
            <a:extLst>
              <a:ext uri="{FF2B5EF4-FFF2-40B4-BE49-F238E27FC236}">
                <a16:creationId xmlns:a16="http://schemas.microsoft.com/office/drawing/2014/main" id="{40E6F607-985D-CE40-E997-54A2441F5886}"/>
              </a:ext>
            </a:extLst>
          </p:cNvPr>
          <p:cNvSpPr/>
          <p:nvPr/>
        </p:nvSpPr>
        <p:spPr>
          <a:xfrm>
            <a:off x="803008" y="4796830"/>
            <a:ext cx="5154162" cy="457200"/>
          </a:xfrm>
          <a:prstGeom prst="rect">
            <a:avLst/>
          </a:prstGeom>
          <a:noFill/>
          <a:ln>
            <a:noFill/>
          </a:ln>
        </p:spPr>
        <p:txBody>
          <a:bodyPr spcFirstLastPara="1" wrap="square" lIns="91425" tIns="45700" rIns="91425" bIns="45700" anchor="ctr" anchorCtr="0">
            <a:noAutofit/>
          </a:bodyPr>
          <a:lstStyle/>
          <a:p>
            <a:pPr marL="285750" marR="0" lvl="1" indent="0" algn="ctr" rtl="0">
              <a:spcBef>
                <a:spcPts val="0"/>
              </a:spcBef>
              <a:spcAft>
                <a:spcPts val="0"/>
              </a:spcAft>
              <a:buNone/>
            </a:pPr>
            <a:r>
              <a:rPr lang="es-CL" sz="1600" b="0" i="0" u="none" strike="noStrike" cap="none" dirty="0">
                <a:latin typeface="Calibri"/>
                <a:ea typeface="Calibri"/>
                <a:cs typeface="Calibri"/>
                <a:sym typeface="Calibri"/>
              </a:rPr>
              <a:t>Cobertura Completa (total, exhaustiva) y Exclusiva</a:t>
            </a:r>
            <a:endParaRPr sz="1600" b="0" i="0" u="none" strike="noStrike" cap="none" dirty="0">
              <a:latin typeface="Calibri"/>
              <a:ea typeface="Calibri"/>
              <a:cs typeface="Calibri"/>
              <a:sym typeface="Calibri"/>
            </a:endParaRPr>
          </a:p>
        </p:txBody>
      </p:sp>
      <p:sp>
        <p:nvSpPr>
          <p:cNvPr id="53" name="Google Shape;1441;p65">
            <a:extLst>
              <a:ext uri="{FF2B5EF4-FFF2-40B4-BE49-F238E27FC236}">
                <a16:creationId xmlns:a16="http://schemas.microsoft.com/office/drawing/2014/main" id="{EDAE9B58-8BBC-4684-B906-7138E930C416}"/>
              </a:ext>
            </a:extLst>
          </p:cNvPr>
          <p:cNvSpPr/>
          <p:nvPr/>
        </p:nvSpPr>
        <p:spPr>
          <a:xfrm>
            <a:off x="6909166" y="4722346"/>
            <a:ext cx="4688221" cy="769109"/>
          </a:xfrm>
          <a:prstGeom prst="rect">
            <a:avLst/>
          </a:prstGeom>
          <a:noFill/>
          <a:ln>
            <a:noFill/>
          </a:ln>
        </p:spPr>
        <p:txBody>
          <a:bodyPr spcFirstLastPara="1" wrap="square" lIns="91425" tIns="45700" rIns="91425" bIns="45700" anchor="ctr" anchorCtr="0">
            <a:noAutofit/>
          </a:bodyPr>
          <a:lstStyle/>
          <a:p>
            <a:pPr marL="285750" marR="0" lvl="1" indent="0" algn="ctr" rtl="0">
              <a:spcBef>
                <a:spcPts val="0"/>
              </a:spcBef>
              <a:spcAft>
                <a:spcPts val="0"/>
              </a:spcAft>
              <a:buNone/>
            </a:pPr>
            <a:r>
              <a:rPr lang="es-CL" sz="1600" b="0" i="0" u="none" strike="noStrike" cap="none" dirty="0">
                <a:latin typeface="Calibri"/>
                <a:ea typeface="Calibri"/>
                <a:cs typeface="Calibri"/>
                <a:sym typeface="Calibri"/>
              </a:rPr>
              <a:t>Cobertura Incompleta (no total, no exhaustiva) y No Exclusiva o Dinámica</a:t>
            </a:r>
            <a:endParaRPr sz="1600" b="0" i="0" u="none" strike="noStrike" cap="none" dirty="0">
              <a:latin typeface="Calibri"/>
              <a:ea typeface="Calibri"/>
              <a:cs typeface="Calibri"/>
              <a:sym typeface="Calibri"/>
            </a:endParaRPr>
          </a:p>
        </p:txBody>
      </p:sp>
      <p:grpSp>
        <p:nvGrpSpPr>
          <p:cNvPr id="55" name="Group 54">
            <a:extLst>
              <a:ext uri="{FF2B5EF4-FFF2-40B4-BE49-F238E27FC236}">
                <a16:creationId xmlns:a16="http://schemas.microsoft.com/office/drawing/2014/main" id="{5BDA32A9-CD21-A899-798C-0F037955F8DC}"/>
              </a:ext>
            </a:extLst>
          </p:cNvPr>
          <p:cNvGrpSpPr/>
          <p:nvPr/>
        </p:nvGrpSpPr>
        <p:grpSpPr>
          <a:xfrm>
            <a:off x="803008" y="2965969"/>
            <a:ext cx="5154162" cy="1660592"/>
            <a:chOff x="803008" y="2965969"/>
            <a:chExt cx="5154162" cy="1660592"/>
          </a:xfrm>
        </p:grpSpPr>
        <p:grpSp>
          <p:nvGrpSpPr>
            <p:cNvPr id="50" name="Group 49">
              <a:extLst>
                <a:ext uri="{FF2B5EF4-FFF2-40B4-BE49-F238E27FC236}">
                  <a16:creationId xmlns:a16="http://schemas.microsoft.com/office/drawing/2014/main" id="{2E562D02-17E3-9CD1-9699-C500C7CBC47E}"/>
                </a:ext>
              </a:extLst>
            </p:cNvPr>
            <p:cNvGrpSpPr/>
            <p:nvPr/>
          </p:nvGrpSpPr>
          <p:grpSpPr>
            <a:xfrm>
              <a:off x="803008" y="2965969"/>
              <a:ext cx="5154162" cy="1660592"/>
              <a:chOff x="1182313" y="2965969"/>
              <a:chExt cx="5154162" cy="1660592"/>
            </a:xfrm>
          </p:grpSpPr>
          <p:grpSp>
            <p:nvGrpSpPr>
              <p:cNvPr id="7" name="Group 6">
                <a:extLst>
                  <a:ext uri="{FF2B5EF4-FFF2-40B4-BE49-F238E27FC236}">
                    <a16:creationId xmlns:a16="http://schemas.microsoft.com/office/drawing/2014/main" id="{CC505A40-20A1-2A18-5880-85F95A4AFC58}"/>
                  </a:ext>
                </a:extLst>
              </p:cNvPr>
              <p:cNvGrpSpPr/>
              <p:nvPr/>
            </p:nvGrpSpPr>
            <p:grpSpPr>
              <a:xfrm>
                <a:off x="1182313" y="4196086"/>
                <a:ext cx="1483360" cy="430475"/>
                <a:chOff x="2548126" y="4369706"/>
                <a:chExt cx="1483360" cy="430475"/>
              </a:xfrm>
            </p:grpSpPr>
            <p:sp>
              <p:nvSpPr>
                <p:cNvPr id="5" name="Rectangle 4">
                  <a:extLst>
                    <a:ext uri="{FF2B5EF4-FFF2-40B4-BE49-F238E27FC236}">
                      <a16:creationId xmlns:a16="http://schemas.microsoft.com/office/drawing/2014/main" id="{E0CB90B8-1F14-684B-C3DD-2690B73E7399}"/>
                    </a:ext>
                  </a:extLst>
                </p:cNvPr>
                <p:cNvSpPr/>
                <p:nvPr/>
              </p:nvSpPr>
              <p:spPr>
                <a:xfrm>
                  <a:off x="2548126" y="4369706"/>
                  <a:ext cx="1483360" cy="293316"/>
                </a:xfrm>
                <a:prstGeom prst="rect">
                  <a:avLst/>
                </a:prstGeom>
                <a:solidFill>
                  <a:srgbClr val="F7AE00"/>
                </a:solid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b="1" dirty="0"/>
                    <a:t>Alumno</a:t>
                  </a:r>
                </a:p>
              </p:txBody>
            </p:sp>
            <p:sp>
              <p:nvSpPr>
                <p:cNvPr id="6" name="Rectangle 5">
                  <a:extLst>
                    <a:ext uri="{FF2B5EF4-FFF2-40B4-BE49-F238E27FC236}">
                      <a16:creationId xmlns:a16="http://schemas.microsoft.com/office/drawing/2014/main" id="{69004234-215D-3C09-9877-2879E889C9E5}"/>
                    </a:ext>
                  </a:extLst>
                </p:cNvPr>
                <p:cNvSpPr/>
                <p:nvPr/>
              </p:nvSpPr>
              <p:spPr>
                <a:xfrm>
                  <a:off x="2548126" y="4663022"/>
                  <a:ext cx="1483360" cy="137159"/>
                </a:xfrm>
                <a:prstGeom prst="rect">
                  <a:avLst/>
                </a:prstGeom>
                <a:no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grpSp>
            <p:nvGrpSpPr>
              <p:cNvPr id="8" name="Group 7">
                <a:extLst>
                  <a:ext uri="{FF2B5EF4-FFF2-40B4-BE49-F238E27FC236}">
                    <a16:creationId xmlns:a16="http://schemas.microsoft.com/office/drawing/2014/main" id="{7561EF0E-5301-4A30-A8E8-B9694B736AC2}"/>
                  </a:ext>
                </a:extLst>
              </p:cNvPr>
              <p:cNvGrpSpPr/>
              <p:nvPr/>
            </p:nvGrpSpPr>
            <p:grpSpPr>
              <a:xfrm>
                <a:off x="3017714" y="4196086"/>
                <a:ext cx="1483360" cy="430475"/>
                <a:chOff x="2548126" y="4369706"/>
                <a:chExt cx="1483360" cy="430475"/>
              </a:xfrm>
            </p:grpSpPr>
            <p:sp>
              <p:nvSpPr>
                <p:cNvPr id="9" name="Rectangle 8">
                  <a:extLst>
                    <a:ext uri="{FF2B5EF4-FFF2-40B4-BE49-F238E27FC236}">
                      <a16:creationId xmlns:a16="http://schemas.microsoft.com/office/drawing/2014/main" id="{962079E4-AECD-4213-9604-9541E67DDB5E}"/>
                    </a:ext>
                  </a:extLst>
                </p:cNvPr>
                <p:cNvSpPr/>
                <p:nvPr/>
              </p:nvSpPr>
              <p:spPr>
                <a:xfrm>
                  <a:off x="2548126" y="4369706"/>
                  <a:ext cx="1483360" cy="293316"/>
                </a:xfrm>
                <a:prstGeom prst="rect">
                  <a:avLst/>
                </a:prstGeom>
                <a:solidFill>
                  <a:srgbClr val="F7AE00"/>
                </a:solid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b="1" dirty="0"/>
                    <a:t>Profesor</a:t>
                  </a:r>
                </a:p>
              </p:txBody>
            </p:sp>
            <p:sp>
              <p:nvSpPr>
                <p:cNvPr id="10" name="Rectangle 9">
                  <a:extLst>
                    <a:ext uri="{FF2B5EF4-FFF2-40B4-BE49-F238E27FC236}">
                      <a16:creationId xmlns:a16="http://schemas.microsoft.com/office/drawing/2014/main" id="{9B894464-379A-DA61-B1A6-1DDA6B55711C}"/>
                    </a:ext>
                  </a:extLst>
                </p:cNvPr>
                <p:cNvSpPr/>
                <p:nvPr/>
              </p:nvSpPr>
              <p:spPr>
                <a:xfrm>
                  <a:off x="2548126" y="4663022"/>
                  <a:ext cx="1483360" cy="137159"/>
                </a:xfrm>
                <a:prstGeom prst="rect">
                  <a:avLst/>
                </a:prstGeom>
                <a:no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grpSp>
            <p:nvGrpSpPr>
              <p:cNvPr id="11" name="Group 10">
                <a:extLst>
                  <a:ext uri="{FF2B5EF4-FFF2-40B4-BE49-F238E27FC236}">
                    <a16:creationId xmlns:a16="http://schemas.microsoft.com/office/drawing/2014/main" id="{CA91E428-00D1-2426-04E7-4CC031641173}"/>
                  </a:ext>
                </a:extLst>
              </p:cNvPr>
              <p:cNvGrpSpPr/>
              <p:nvPr/>
            </p:nvGrpSpPr>
            <p:grpSpPr>
              <a:xfrm>
                <a:off x="4853115" y="4196086"/>
                <a:ext cx="1483360" cy="430475"/>
                <a:chOff x="2548126" y="4369706"/>
                <a:chExt cx="1483360" cy="430475"/>
              </a:xfrm>
            </p:grpSpPr>
            <p:sp>
              <p:nvSpPr>
                <p:cNvPr id="12" name="Rectangle 11">
                  <a:extLst>
                    <a:ext uri="{FF2B5EF4-FFF2-40B4-BE49-F238E27FC236}">
                      <a16:creationId xmlns:a16="http://schemas.microsoft.com/office/drawing/2014/main" id="{FD1E843E-4346-7A9B-A40E-AC781F12EAFB}"/>
                    </a:ext>
                  </a:extLst>
                </p:cNvPr>
                <p:cNvSpPr/>
                <p:nvPr/>
              </p:nvSpPr>
              <p:spPr>
                <a:xfrm>
                  <a:off x="2548126" y="4369706"/>
                  <a:ext cx="1483360" cy="293316"/>
                </a:xfrm>
                <a:prstGeom prst="rect">
                  <a:avLst/>
                </a:prstGeom>
                <a:solidFill>
                  <a:srgbClr val="F7AE00"/>
                </a:solid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b="1" dirty="0"/>
                    <a:t>Administrativo</a:t>
                  </a:r>
                </a:p>
              </p:txBody>
            </p:sp>
            <p:sp>
              <p:nvSpPr>
                <p:cNvPr id="13" name="Rectangle 12">
                  <a:extLst>
                    <a:ext uri="{FF2B5EF4-FFF2-40B4-BE49-F238E27FC236}">
                      <a16:creationId xmlns:a16="http://schemas.microsoft.com/office/drawing/2014/main" id="{1BB6FCC7-4457-6985-F5BF-917867171B54}"/>
                    </a:ext>
                  </a:extLst>
                </p:cNvPr>
                <p:cNvSpPr/>
                <p:nvPr/>
              </p:nvSpPr>
              <p:spPr>
                <a:xfrm>
                  <a:off x="2548126" y="4663022"/>
                  <a:ext cx="1483360" cy="137159"/>
                </a:xfrm>
                <a:prstGeom prst="rect">
                  <a:avLst/>
                </a:prstGeom>
                <a:no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grpSp>
            <p:nvGrpSpPr>
              <p:cNvPr id="23" name="Group 22">
                <a:extLst>
                  <a:ext uri="{FF2B5EF4-FFF2-40B4-BE49-F238E27FC236}">
                    <a16:creationId xmlns:a16="http://schemas.microsoft.com/office/drawing/2014/main" id="{341D8CD3-6D29-9360-438B-A91DDF176147}"/>
                  </a:ext>
                </a:extLst>
              </p:cNvPr>
              <p:cNvGrpSpPr/>
              <p:nvPr/>
            </p:nvGrpSpPr>
            <p:grpSpPr>
              <a:xfrm>
                <a:off x="3017714" y="2965969"/>
                <a:ext cx="1483360" cy="636877"/>
                <a:chOff x="2548126" y="4163304"/>
                <a:chExt cx="1483360" cy="636877"/>
              </a:xfrm>
            </p:grpSpPr>
            <p:sp>
              <p:nvSpPr>
                <p:cNvPr id="24" name="Rectangle 23">
                  <a:extLst>
                    <a:ext uri="{FF2B5EF4-FFF2-40B4-BE49-F238E27FC236}">
                      <a16:creationId xmlns:a16="http://schemas.microsoft.com/office/drawing/2014/main" id="{9073C079-E0F2-3059-C252-4A0E5D194315}"/>
                    </a:ext>
                  </a:extLst>
                </p:cNvPr>
                <p:cNvSpPr/>
                <p:nvPr/>
              </p:nvSpPr>
              <p:spPr>
                <a:xfrm>
                  <a:off x="2548126" y="4163304"/>
                  <a:ext cx="1483360" cy="499718"/>
                </a:xfrm>
                <a:prstGeom prst="rect">
                  <a:avLst/>
                </a:prstGeom>
                <a:solidFill>
                  <a:srgbClr val="F7AE00"/>
                </a:solid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b="1" dirty="0">
                      <a:latin typeface="Consolas" panose="020B0609020204030204" pitchFamily="49" charset="0"/>
                    </a:rPr>
                    <a:t>&lt;&lt;abstract&gt;&gt;</a:t>
                  </a:r>
                </a:p>
                <a:p>
                  <a:pPr algn="ctr"/>
                  <a:r>
                    <a:rPr lang="es-CL" sz="1600" b="1" dirty="0"/>
                    <a:t>Persona</a:t>
                  </a:r>
                </a:p>
              </p:txBody>
            </p:sp>
            <p:sp>
              <p:nvSpPr>
                <p:cNvPr id="25" name="Rectangle 24">
                  <a:extLst>
                    <a:ext uri="{FF2B5EF4-FFF2-40B4-BE49-F238E27FC236}">
                      <a16:creationId xmlns:a16="http://schemas.microsoft.com/office/drawing/2014/main" id="{B7367EBF-B666-6853-6F3B-64DD2EFE3663}"/>
                    </a:ext>
                  </a:extLst>
                </p:cNvPr>
                <p:cNvSpPr/>
                <p:nvPr/>
              </p:nvSpPr>
              <p:spPr>
                <a:xfrm>
                  <a:off x="2548126" y="4663022"/>
                  <a:ext cx="1483360" cy="137159"/>
                </a:xfrm>
                <a:prstGeom prst="rect">
                  <a:avLst/>
                </a:prstGeom>
                <a:no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cxnSp>
            <p:nvCxnSpPr>
              <p:cNvPr id="33" name="Connector: Elbow 32">
                <a:extLst>
                  <a:ext uri="{FF2B5EF4-FFF2-40B4-BE49-F238E27FC236}">
                    <a16:creationId xmlns:a16="http://schemas.microsoft.com/office/drawing/2014/main" id="{E5C453FB-C1ED-6067-10D8-90CBC859B393}"/>
                  </a:ext>
                </a:extLst>
              </p:cNvPr>
              <p:cNvCxnSpPr>
                <a:stCxn id="5" idx="0"/>
                <a:endCxn id="25" idx="2"/>
              </p:cNvCxnSpPr>
              <p:nvPr/>
            </p:nvCxnSpPr>
            <p:spPr>
              <a:xfrm rot="5400000" flipH="1" flipV="1">
                <a:off x="2545073" y="2981766"/>
                <a:ext cx="593240" cy="1835401"/>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310D67F2-A9D8-7745-BD7D-08A803CE07F3}"/>
                  </a:ext>
                </a:extLst>
              </p:cNvPr>
              <p:cNvCxnSpPr>
                <a:stCxn id="12" idx="0"/>
                <a:endCxn id="25" idx="2"/>
              </p:cNvCxnSpPr>
              <p:nvPr/>
            </p:nvCxnSpPr>
            <p:spPr>
              <a:xfrm rot="16200000" flipV="1">
                <a:off x="4380475" y="2981765"/>
                <a:ext cx="593240" cy="1835401"/>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298F86B-AFE5-F57D-05BE-4D9960EF6DD7}"/>
                  </a:ext>
                </a:extLst>
              </p:cNvPr>
              <p:cNvCxnSpPr>
                <a:stCxn id="9" idx="0"/>
                <a:endCxn id="25" idx="2"/>
              </p:cNvCxnSpPr>
              <p:nvPr/>
            </p:nvCxnSpPr>
            <p:spPr>
              <a:xfrm flipV="1">
                <a:off x="3759394" y="3602846"/>
                <a:ext cx="0" cy="5932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4" name="Isosceles Triangle 53">
              <a:extLst>
                <a:ext uri="{FF2B5EF4-FFF2-40B4-BE49-F238E27FC236}">
                  <a16:creationId xmlns:a16="http://schemas.microsoft.com/office/drawing/2014/main" id="{C1B17ABC-1467-40B9-BBBD-0A961DB5E508}"/>
                </a:ext>
              </a:extLst>
            </p:cNvPr>
            <p:cNvSpPr/>
            <p:nvPr/>
          </p:nvSpPr>
          <p:spPr>
            <a:xfrm>
              <a:off x="3326088" y="3610267"/>
              <a:ext cx="108000" cy="10800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grpSp>
        <p:nvGrpSpPr>
          <p:cNvPr id="57" name="Group 56">
            <a:extLst>
              <a:ext uri="{FF2B5EF4-FFF2-40B4-BE49-F238E27FC236}">
                <a16:creationId xmlns:a16="http://schemas.microsoft.com/office/drawing/2014/main" id="{FD2366AB-FE6A-6B2B-5448-46D17A92F8C2}"/>
              </a:ext>
            </a:extLst>
          </p:cNvPr>
          <p:cNvGrpSpPr/>
          <p:nvPr/>
        </p:nvGrpSpPr>
        <p:grpSpPr>
          <a:xfrm>
            <a:off x="6909166" y="2965969"/>
            <a:ext cx="4807009" cy="1660592"/>
            <a:chOff x="6909166" y="2965969"/>
            <a:chExt cx="4807009" cy="1660592"/>
          </a:xfrm>
        </p:grpSpPr>
        <p:grpSp>
          <p:nvGrpSpPr>
            <p:cNvPr id="51" name="Group 50">
              <a:extLst>
                <a:ext uri="{FF2B5EF4-FFF2-40B4-BE49-F238E27FC236}">
                  <a16:creationId xmlns:a16="http://schemas.microsoft.com/office/drawing/2014/main" id="{0408CBA5-C2DC-50FE-0C69-550E1C8DCCC4}"/>
                </a:ext>
              </a:extLst>
            </p:cNvPr>
            <p:cNvGrpSpPr/>
            <p:nvPr/>
          </p:nvGrpSpPr>
          <p:grpSpPr>
            <a:xfrm>
              <a:off x="6909166" y="2965969"/>
              <a:ext cx="4807009" cy="1660592"/>
              <a:chOff x="7288471" y="2965969"/>
              <a:chExt cx="4807009" cy="1660592"/>
            </a:xfrm>
          </p:grpSpPr>
          <p:grpSp>
            <p:nvGrpSpPr>
              <p:cNvPr id="17" name="Group 16">
                <a:extLst>
                  <a:ext uri="{FF2B5EF4-FFF2-40B4-BE49-F238E27FC236}">
                    <a16:creationId xmlns:a16="http://schemas.microsoft.com/office/drawing/2014/main" id="{098B62ED-2318-3013-21D9-7F3118D1C861}"/>
                  </a:ext>
                </a:extLst>
              </p:cNvPr>
              <p:cNvGrpSpPr/>
              <p:nvPr/>
            </p:nvGrpSpPr>
            <p:grpSpPr>
              <a:xfrm>
                <a:off x="7288471" y="4196086"/>
                <a:ext cx="1483360" cy="430475"/>
                <a:chOff x="2548126" y="4369706"/>
                <a:chExt cx="1483360" cy="430475"/>
              </a:xfrm>
            </p:grpSpPr>
            <p:sp>
              <p:nvSpPr>
                <p:cNvPr id="18" name="Rectangle 17">
                  <a:extLst>
                    <a:ext uri="{FF2B5EF4-FFF2-40B4-BE49-F238E27FC236}">
                      <a16:creationId xmlns:a16="http://schemas.microsoft.com/office/drawing/2014/main" id="{0FE7ED9D-BC84-A985-F563-A552DCEB265C}"/>
                    </a:ext>
                  </a:extLst>
                </p:cNvPr>
                <p:cNvSpPr/>
                <p:nvPr/>
              </p:nvSpPr>
              <p:spPr>
                <a:xfrm>
                  <a:off x="2548126" y="4369706"/>
                  <a:ext cx="1483360" cy="293316"/>
                </a:xfrm>
                <a:prstGeom prst="rect">
                  <a:avLst/>
                </a:prstGeom>
                <a:solidFill>
                  <a:srgbClr val="F7AE00"/>
                </a:solid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b="1" dirty="0"/>
                    <a:t>Profesor</a:t>
                  </a:r>
                </a:p>
              </p:txBody>
            </p:sp>
            <p:sp>
              <p:nvSpPr>
                <p:cNvPr id="19" name="Rectangle 18">
                  <a:extLst>
                    <a:ext uri="{FF2B5EF4-FFF2-40B4-BE49-F238E27FC236}">
                      <a16:creationId xmlns:a16="http://schemas.microsoft.com/office/drawing/2014/main" id="{332EB634-E39D-F6E5-F22E-602071943E78}"/>
                    </a:ext>
                  </a:extLst>
                </p:cNvPr>
                <p:cNvSpPr/>
                <p:nvPr/>
              </p:nvSpPr>
              <p:spPr>
                <a:xfrm>
                  <a:off x="2548126" y="4663022"/>
                  <a:ext cx="1483360" cy="137159"/>
                </a:xfrm>
                <a:prstGeom prst="rect">
                  <a:avLst/>
                </a:prstGeom>
                <a:no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grpSp>
            <p:nvGrpSpPr>
              <p:cNvPr id="20" name="Group 19">
                <a:extLst>
                  <a:ext uri="{FF2B5EF4-FFF2-40B4-BE49-F238E27FC236}">
                    <a16:creationId xmlns:a16="http://schemas.microsoft.com/office/drawing/2014/main" id="{80553789-E793-2E9A-9995-FF35D6FFD59B}"/>
                  </a:ext>
                </a:extLst>
              </p:cNvPr>
              <p:cNvGrpSpPr/>
              <p:nvPr/>
            </p:nvGrpSpPr>
            <p:grpSpPr>
              <a:xfrm>
                <a:off x="10612120" y="4196086"/>
                <a:ext cx="1483360" cy="430475"/>
                <a:chOff x="2548126" y="4369706"/>
                <a:chExt cx="1483360" cy="430475"/>
              </a:xfrm>
            </p:grpSpPr>
            <p:sp>
              <p:nvSpPr>
                <p:cNvPr id="21" name="Rectangle 20">
                  <a:extLst>
                    <a:ext uri="{FF2B5EF4-FFF2-40B4-BE49-F238E27FC236}">
                      <a16:creationId xmlns:a16="http://schemas.microsoft.com/office/drawing/2014/main" id="{E3E02D29-FF91-0A58-B478-D0726F975A28}"/>
                    </a:ext>
                  </a:extLst>
                </p:cNvPr>
                <p:cNvSpPr/>
                <p:nvPr/>
              </p:nvSpPr>
              <p:spPr>
                <a:xfrm>
                  <a:off x="2548126" y="4369706"/>
                  <a:ext cx="1483360" cy="293316"/>
                </a:xfrm>
                <a:prstGeom prst="rect">
                  <a:avLst/>
                </a:prstGeom>
                <a:solidFill>
                  <a:srgbClr val="F7AE00"/>
                </a:solid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600" b="1" dirty="0"/>
                    <a:t>Administrativo</a:t>
                  </a:r>
                </a:p>
              </p:txBody>
            </p:sp>
            <p:sp>
              <p:nvSpPr>
                <p:cNvPr id="22" name="Rectangle 21">
                  <a:extLst>
                    <a:ext uri="{FF2B5EF4-FFF2-40B4-BE49-F238E27FC236}">
                      <a16:creationId xmlns:a16="http://schemas.microsoft.com/office/drawing/2014/main" id="{5A0FADA2-A571-C158-7F0C-142D1CF46E9B}"/>
                    </a:ext>
                  </a:extLst>
                </p:cNvPr>
                <p:cNvSpPr/>
                <p:nvPr/>
              </p:nvSpPr>
              <p:spPr>
                <a:xfrm>
                  <a:off x="2548126" y="4663022"/>
                  <a:ext cx="1483360" cy="137159"/>
                </a:xfrm>
                <a:prstGeom prst="rect">
                  <a:avLst/>
                </a:prstGeom>
                <a:no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grpSp>
            <p:nvGrpSpPr>
              <p:cNvPr id="29" name="Group 28">
                <a:extLst>
                  <a:ext uri="{FF2B5EF4-FFF2-40B4-BE49-F238E27FC236}">
                    <a16:creationId xmlns:a16="http://schemas.microsoft.com/office/drawing/2014/main" id="{70BD975B-0B35-26A8-9FBB-E9608A4F8CAE}"/>
                  </a:ext>
                </a:extLst>
              </p:cNvPr>
              <p:cNvGrpSpPr/>
              <p:nvPr/>
            </p:nvGrpSpPr>
            <p:grpSpPr>
              <a:xfrm>
                <a:off x="8982147" y="2965969"/>
                <a:ext cx="1483360" cy="636877"/>
                <a:chOff x="2548126" y="4163304"/>
                <a:chExt cx="1483360" cy="636877"/>
              </a:xfrm>
            </p:grpSpPr>
            <p:sp>
              <p:nvSpPr>
                <p:cNvPr id="30" name="Rectangle 29">
                  <a:extLst>
                    <a:ext uri="{FF2B5EF4-FFF2-40B4-BE49-F238E27FC236}">
                      <a16:creationId xmlns:a16="http://schemas.microsoft.com/office/drawing/2014/main" id="{F3997E51-4A79-1385-86BA-FDED1607F5DD}"/>
                    </a:ext>
                  </a:extLst>
                </p:cNvPr>
                <p:cNvSpPr/>
                <p:nvPr/>
              </p:nvSpPr>
              <p:spPr>
                <a:xfrm>
                  <a:off x="2548126" y="4163304"/>
                  <a:ext cx="1483360" cy="499718"/>
                </a:xfrm>
                <a:prstGeom prst="rect">
                  <a:avLst/>
                </a:prstGeom>
                <a:solidFill>
                  <a:srgbClr val="F7AE00"/>
                </a:solid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b="1" dirty="0">
                      <a:latin typeface="Consolas" panose="020B0609020204030204" pitchFamily="49" charset="0"/>
                    </a:rPr>
                    <a:t>&lt;&lt;abstract&gt;&gt;</a:t>
                  </a:r>
                </a:p>
                <a:p>
                  <a:pPr algn="ctr"/>
                  <a:r>
                    <a:rPr lang="es-CL" sz="1600" b="1" dirty="0"/>
                    <a:t>Persona</a:t>
                  </a:r>
                </a:p>
              </p:txBody>
            </p:sp>
            <p:sp>
              <p:nvSpPr>
                <p:cNvPr id="31" name="Rectangle 30">
                  <a:extLst>
                    <a:ext uri="{FF2B5EF4-FFF2-40B4-BE49-F238E27FC236}">
                      <a16:creationId xmlns:a16="http://schemas.microsoft.com/office/drawing/2014/main" id="{258C953A-09F3-6478-95C7-E448CBF40D3D}"/>
                    </a:ext>
                  </a:extLst>
                </p:cNvPr>
                <p:cNvSpPr/>
                <p:nvPr/>
              </p:nvSpPr>
              <p:spPr>
                <a:xfrm>
                  <a:off x="2548126" y="4663022"/>
                  <a:ext cx="1483360" cy="137159"/>
                </a:xfrm>
                <a:prstGeom prst="rect">
                  <a:avLst/>
                </a:prstGeom>
                <a:no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cxnSp>
            <p:nvCxnSpPr>
              <p:cNvPr id="40" name="Connector: Elbow 39">
                <a:extLst>
                  <a:ext uri="{FF2B5EF4-FFF2-40B4-BE49-F238E27FC236}">
                    <a16:creationId xmlns:a16="http://schemas.microsoft.com/office/drawing/2014/main" id="{280518A7-97AF-1574-C3E0-5C605FEA45C9}"/>
                  </a:ext>
                </a:extLst>
              </p:cNvPr>
              <p:cNvCxnSpPr>
                <a:stCxn id="18" idx="0"/>
                <a:endCxn id="31" idx="2"/>
              </p:cNvCxnSpPr>
              <p:nvPr/>
            </p:nvCxnSpPr>
            <p:spPr>
              <a:xfrm rot="5400000" flipH="1" flipV="1">
                <a:off x="8580369" y="3052628"/>
                <a:ext cx="593240" cy="1693676"/>
              </a:xfrm>
              <a:prstGeom prst="bentConnector3">
                <a:avLst>
                  <a:gd name="adj1" fmla="val 32874"/>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1ECC9282-B83F-BF9E-DF6D-77ABC0FA496E}"/>
                  </a:ext>
                </a:extLst>
              </p:cNvPr>
              <p:cNvCxnSpPr>
                <a:stCxn id="21" idx="0"/>
                <a:endCxn id="31" idx="2"/>
              </p:cNvCxnSpPr>
              <p:nvPr/>
            </p:nvCxnSpPr>
            <p:spPr>
              <a:xfrm rot="16200000" flipV="1">
                <a:off x="10242194" y="3084479"/>
                <a:ext cx="593240" cy="1629973"/>
              </a:xfrm>
              <a:prstGeom prst="bentConnector3">
                <a:avLst>
                  <a:gd name="adj1" fmla="val 3287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624FF431-BF60-A740-20F6-A9BC314A2D11}"/>
                  </a:ext>
                </a:extLst>
              </p:cNvPr>
              <p:cNvSpPr txBox="1"/>
              <p:nvPr/>
            </p:nvSpPr>
            <p:spPr>
              <a:xfrm>
                <a:off x="8030152" y="3681675"/>
                <a:ext cx="1693676" cy="276999"/>
              </a:xfrm>
              <a:prstGeom prst="rect">
                <a:avLst/>
              </a:prstGeom>
              <a:noFill/>
            </p:spPr>
            <p:txBody>
              <a:bodyPr wrap="square" rtlCol="0">
                <a:spAutoFit/>
              </a:bodyPr>
              <a:lstStyle/>
              <a:p>
                <a:r>
                  <a:rPr lang="es-CL" sz="1200" b="1" dirty="0">
                    <a:solidFill>
                      <a:srgbClr val="D60019"/>
                    </a:solidFill>
                  </a:rPr>
                  <a:t>&lt;&lt;no exclusiva&gt;&gt;</a:t>
                </a:r>
              </a:p>
            </p:txBody>
          </p:sp>
          <p:sp>
            <p:nvSpPr>
              <p:cNvPr id="48" name="TextBox 47">
                <a:extLst>
                  <a:ext uri="{FF2B5EF4-FFF2-40B4-BE49-F238E27FC236}">
                    <a16:creationId xmlns:a16="http://schemas.microsoft.com/office/drawing/2014/main" id="{A975F398-4A4A-2EB9-D6C6-3B79D1EC87CA}"/>
                  </a:ext>
                </a:extLst>
              </p:cNvPr>
              <p:cNvSpPr txBox="1"/>
              <p:nvPr/>
            </p:nvSpPr>
            <p:spPr>
              <a:xfrm>
                <a:off x="9723827" y="3678246"/>
                <a:ext cx="1629973" cy="276999"/>
              </a:xfrm>
              <a:prstGeom prst="rect">
                <a:avLst/>
              </a:prstGeom>
              <a:noFill/>
            </p:spPr>
            <p:txBody>
              <a:bodyPr wrap="square" rtlCol="0">
                <a:spAutoFit/>
              </a:bodyPr>
              <a:lstStyle/>
              <a:p>
                <a:pPr algn="r"/>
                <a:r>
                  <a:rPr lang="es-CL" sz="1200" b="1" dirty="0">
                    <a:solidFill>
                      <a:srgbClr val="D60019"/>
                    </a:solidFill>
                  </a:rPr>
                  <a:t>&lt;&lt;dinámica&gt;&gt;</a:t>
                </a:r>
              </a:p>
            </p:txBody>
          </p:sp>
        </p:grpSp>
        <p:sp>
          <p:nvSpPr>
            <p:cNvPr id="56" name="Isosceles Triangle 55">
              <a:extLst>
                <a:ext uri="{FF2B5EF4-FFF2-40B4-BE49-F238E27FC236}">
                  <a16:creationId xmlns:a16="http://schemas.microsoft.com/office/drawing/2014/main" id="{C66D7783-BEA7-EB68-88B6-5C5847FDCF03}"/>
                </a:ext>
              </a:extLst>
            </p:cNvPr>
            <p:cNvSpPr/>
            <p:nvPr/>
          </p:nvSpPr>
          <p:spPr>
            <a:xfrm>
              <a:off x="9290521" y="3613552"/>
              <a:ext cx="108000" cy="10800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grpSp>
    </p:spTree>
    <p:extLst>
      <p:ext uri="{BB962C8B-B14F-4D97-AF65-F5344CB8AC3E}">
        <p14:creationId xmlns:p14="http://schemas.microsoft.com/office/powerpoint/2010/main" val="23702063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2">
                                            <p:txEl>
                                              <p:pRg st="0" end="0"/>
                                            </p:txEl>
                                          </p:spTgt>
                                        </p:tgtEl>
                                        <p:attrNameLst>
                                          <p:attrName>style.visibility</p:attrName>
                                        </p:attrNameLst>
                                      </p:cBhvr>
                                      <p:to>
                                        <p:strVal val="visible"/>
                                      </p:to>
                                    </p:set>
                                    <p:anim calcmode="lin" valueType="num">
                                      <p:cBhvr additive="base">
                                        <p:cTn id="7" dur="500"/>
                                        <p:tgtEl>
                                          <p:spTgt spid="52">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3">
                                            <p:txEl>
                                              <p:pRg st="0" end="0"/>
                                            </p:txEl>
                                          </p:spTgt>
                                        </p:tgtEl>
                                        <p:attrNameLst>
                                          <p:attrName>style.visibility</p:attrName>
                                        </p:attrNameLst>
                                      </p:cBhvr>
                                      <p:to>
                                        <p:strVal val="visible"/>
                                      </p:to>
                                    </p:set>
                                    <p:anim calcmode="lin" valueType="num">
                                      <p:cBhvr additive="base">
                                        <p:cTn id="12" dur="500"/>
                                        <p:tgtEl>
                                          <p:spTgt spid="53">
                                            <p:txEl>
                                              <p:pRg st="0" end="0"/>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995F6-DA56-01AB-96E0-DCE5FD34E1D2}"/>
              </a:ext>
            </a:extLst>
          </p:cNvPr>
          <p:cNvSpPr>
            <a:spLocks noGrp="1"/>
          </p:cNvSpPr>
          <p:nvPr>
            <p:ph type="title"/>
          </p:nvPr>
        </p:nvSpPr>
        <p:spPr/>
        <p:txBody>
          <a:bodyPr/>
          <a:lstStyle/>
          <a:p>
            <a:r>
              <a:rPr lang="es-CL" dirty="0"/>
              <a:t>Diagrama de clases</a:t>
            </a:r>
            <a:br>
              <a:rPr lang="es-CL" dirty="0"/>
            </a:br>
            <a:r>
              <a:rPr lang="es-CL" sz="2800" dirty="0">
                <a:solidFill>
                  <a:srgbClr val="004B85"/>
                </a:solidFill>
              </a:rPr>
              <a:t>Herencia</a:t>
            </a:r>
          </a:p>
        </p:txBody>
      </p:sp>
      <p:sp>
        <p:nvSpPr>
          <p:cNvPr id="4" name="Slide Number Placeholder 3">
            <a:extLst>
              <a:ext uri="{FF2B5EF4-FFF2-40B4-BE49-F238E27FC236}">
                <a16:creationId xmlns:a16="http://schemas.microsoft.com/office/drawing/2014/main" id="{F061EBB1-5C61-FEB7-30B8-2A5F72715823}"/>
              </a:ext>
            </a:extLst>
          </p:cNvPr>
          <p:cNvSpPr>
            <a:spLocks noGrp="1"/>
          </p:cNvSpPr>
          <p:nvPr>
            <p:ph type="sldNum" sz="quarter" idx="12"/>
          </p:nvPr>
        </p:nvSpPr>
        <p:spPr/>
        <p:txBody>
          <a:bodyPr/>
          <a:lstStyle/>
          <a:p>
            <a:fld id="{53277F46-3D48-465E-89EF-2F849361E787}" type="slidenum">
              <a:rPr lang="es-CL" smtClean="0"/>
              <a:t>67</a:t>
            </a:fld>
            <a:endParaRPr lang="es-CL"/>
          </a:p>
        </p:txBody>
      </p:sp>
      <p:sp>
        <p:nvSpPr>
          <p:cNvPr id="5" name="Google Shape;1480;p66">
            <a:extLst>
              <a:ext uri="{FF2B5EF4-FFF2-40B4-BE49-F238E27FC236}">
                <a16:creationId xmlns:a16="http://schemas.microsoft.com/office/drawing/2014/main" id="{84D063F7-9B65-80C2-D28D-47A6C880060A}"/>
              </a:ext>
            </a:extLst>
          </p:cNvPr>
          <p:cNvSpPr txBox="1"/>
          <p:nvPr/>
        </p:nvSpPr>
        <p:spPr>
          <a:xfrm>
            <a:off x="833759" y="5692272"/>
            <a:ext cx="914739" cy="723235"/>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7F7F7F"/>
              </a:buClr>
              <a:buSzPts val="1200"/>
              <a:buFont typeface="Arial"/>
              <a:buNone/>
            </a:pPr>
            <a:r>
              <a:rPr lang="es-CL" sz="1200" b="0" i="0" u="none" strike="noStrike" cap="none" dirty="0">
                <a:ea typeface="Arial"/>
                <a:cs typeface="Arial"/>
                <a:sym typeface="Arial"/>
              </a:rPr>
              <a:t>+ pública</a:t>
            </a:r>
            <a:endParaRPr dirty="0"/>
          </a:p>
          <a:p>
            <a:pPr marL="0" marR="0" lvl="0" indent="0" rtl="0">
              <a:lnSpc>
                <a:spcPct val="100000"/>
              </a:lnSpc>
              <a:spcBef>
                <a:spcPts val="300"/>
              </a:spcBef>
              <a:spcAft>
                <a:spcPts val="0"/>
              </a:spcAft>
              <a:buClr>
                <a:srgbClr val="7F7F7F"/>
              </a:buClr>
              <a:buSzPts val="1200"/>
              <a:buFont typeface="Arial"/>
              <a:buNone/>
            </a:pPr>
            <a:r>
              <a:rPr lang="es-CL" sz="1200" b="0" i="0" u="none" strike="noStrike" cap="none" dirty="0">
                <a:ea typeface="Arial"/>
                <a:cs typeface="Arial"/>
                <a:sym typeface="Arial"/>
              </a:rPr>
              <a:t># protegida</a:t>
            </a:r>
            <a:endParaRPr dirty="0"/>
          </a:p>
          <a:p>
            <a:pPr marL="0" marR="0" lvl="0" indent="0" rtl="0">
              <a:lnSpc>
                <a:spcPct val="100000"/>
              </a:lnSpc>
              <a:spcBef>
                <a:spcPts val="300"/>
              </a:spcBef>
              <a:spcAft>
                <a:spcPts val="0"/>
              </a:spcAft>
              <a:buClr>
                <a:srgbClr val="7F7F7F"/>
              </a:buClr>
              <a:buSzPts val="1200"/>
              <a:buFont typeface="Arial"/>
              <a:buNone/>
            </a:pPr>
            <a:r>
              <a:rPr lang="es-CL" sz="1200" b="0" i="0" u="none" strike="noStrike" cap="none" dirty="0">
                <a:ea typeface="Arial"/>
                <a:cs typeface="Arial"/>
                <a:sym typeface="Arial"/>
              </a:rPr>
              <a:t>– privada</a:t>
            </a:r>
            <a:endParaRPr dirty="0"/>
          </a:p>
        </p:txBody>
      </p:sp>
      <p:grpSp>
        <p:nvGrpSpPr>
          <p:cNvPr id="93" name="Group 92">
            <a:extLst>
              <a:ext uri="{FF2B5EF4-FFF2-40B4-BE49-F238E27FC236}">
                <a16:creationId xmlns:a16="http://schemas.microsoft.com/office/drawing/2014/main" id="{3C5115BE-D4D9-DC47-2886-CE9CA76A1DD4}"/>
              </a:ext>
            </a:extLst>
          </p:cNvPr>
          <p:cNvGrpSpPr/>
          <p:nvPr/>
        </p:nvGrpSpPr>
        <p:grpSpPr>
          <a:xfrm>
            <a:off x="3176968" y="1344260"/>
            <a:ext cx="5838064" cy="5071247"/>
            <a:chOff x="5515736" y="822713"/>
            <a:chExt cx="5838064" cy="5071247"/>
          </a:xfrm>
        </p:grpSpPr>
        <p:sp>
          <p:nvSpPr>
            <p:cNvPr id="7" name="Google Shape;1477;p66">
              <a:extLst>
                <a:ext uri="{FF2B5EF4-FFF2-40B4-BE49-F238E27FC236}">
                  <a16:creationId xmlns:a16="http://schemas.microsoft.com/office/drawing/2014/main" id="{B065BA6E-F18A-543B-1D83-0E5337C258FF}"/>
                </a:ext>
              </a:extLst>
            </p:cNvPr>
            <p:cNvSpPr/>
            <p:nvPr/>
          </p:nvSpPr>
          <p:spPr>
            <a:xfrm>
              <a:off x="7372736" y="1023109"/>
              <a:ext cx="1522276" cy="699341"/>
            </a:xfrm>
            <a:prstGeom prst="rect">
              <a:avLst/>
            </a:prstGeom>
            <a:noFill/>
            <a:ln w="25400" cap="flat" cmpd="sng">
              <a:solidFill>
                <a:srgbClr val="F7AE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900"/>
                <a:buFont typeface="Century Schoolbook"/>
                <a:buNone/>
              </a:pPr>
              <a:r>
                <a:rPr lang="es-CL" sz="900" b="0" i="0" u="none" strike="noStrike" cap="none">
                  <a:ea typeface="Century Schoolbook"/>
                  <a:cs typeface="Century Schoolbook"/>
                  <a:sym typeface="Century Schoolbook"/>
                </a:rPr>
                <a:t> #   login : String</a:t>
              </a:r>
              <a:endParaRPr/>
            </a:p>
            <a:p>
              <a:pPr marL="0" marR="0" lvl="0" indent="0" algn="l" rtl="0">
                <a:lnSpc>
                  <a:spcPct val="100000"/>
                </a:lnSpc>
                <a:spcBef>
                  <a:spcPts val="300"/>
                </a:spcBef>
                <a:spcAft>
                  <a:spcPts val="0"/>
                </a:spcAft>
                <a:buClr>
                  <a:srgbClr val="7F7F7F"/>
                </a:buClr>
                <a:buSzPts val="900"/>
                <a:buFont typeface="Century Schoolbook"/>
                <a:buNone/>
              </a:pPr>
              <a:r>
                <a:rPr lang="es-CL" sz="900" b="0" i="0" u="none" strike="noStrike" cap="none">
                  <a:ea typeface="Century Schoolbook"/>
                  <a:cs typeface="Century Schoolbook"/>
                  <a:sym typeface="Century Schoolbook"/>
                </a:rPr>
                <a:t> #   password : String</a:t>
              </a:r>
              <a:endParaRPr/>
            </a:p>
            <a:p>
              <a:pPr marL="0" marR="0" lvl="0" indent="0" algn="l" rtl="0">
                <a:lnSpc>
                  <a:spcPct val="100000"/>
                </a:lnSpc>
                <a:spcBef>
                  <a:spcPts val="300"/>
                </a:spcBef>
                <a:spcAft>
                  <a:spcPts val="0"/>
                </a:spcAft>
                <a:buClr>
                  <a:srgbClr val="7F7F7F"/>
                </a:buClr>
                <a:buSzPts val="900"/>
                <a:buFont typeface="Century Schoolbook"/>
                <a:buNone/>
              </a:pPr>
              <a:r>
                <a:rPr lang="es-CL" sz="900" b="0" i="0" u="none" strike="noStrike" cap="none">
                  <a:ea typeface="Century Schoolbook"/>
                  <a:cs typeface="Century Schoolbook"/>
                  <a:sym typeface="Century Schoolbook"/>
                </a:rPr>
                <a:t> #   nombre : String</a:t>
              </a:r>
              <a:endParaRPr/>
            </a:p>
            <a:p>
              <a:pPr marL="0" marR="0" lvl="0" indent="0" algn="l" rtl="0">
                <a:lnSpc>
                  <a:spcPct val="100000"/>
                </a:lnSpc>
                <a:spcBef>
                  <a:spcPts val="300"/>
                </a:spcBef>
                <a:spcAft>
                  <a:spcPts val="0"/>
                </a:spcAft>
                <a:buClr>
                  <a:srgbClr val="7F7F7F"/>
                </a:buClr>
                <a:buSzPts val="900"/>
                <a:buFont typeface="Century Schoolbook"/>
                <a:buNone/>
              </a:pPr>
              <a:r>
                <a:rPr lang="es-CL" sz="900" b="0" i="0" u="none" strike="noStrike" cap="none">
                  <a:ea typeface="Century Schoolbook"/>
                  <a:cs typeface="Century Schoolbook"/>
                  <a:sym typeface="Century Schoolbook"/>
                </a:rPr>
                <a:t>  –  claveDB</a:t>
              </a:r>
              <a:endParaRPr/>
            </a:p>
          </p:txBody>
        </p:sp>
        <p:sp>
          <p:nvSpPr>
            <p:cNvPr id="8" name="Google Shape;1478;p66">
              <a:extLst>
                <a:ext uri="{FF2B5EF4-FFF2-40B4-BE49-F238E27FC236}">
                  <a16:creationId xmlns:a16="http://schemas.microsoft.com/office/drawing/2014/main" id="{349DA165-20AA-12EC-D74D-ABB78FC17B7C}"/>
                </a:ext>
              </a:extLst>
            </p:cNvPr>
            <p:cNvSpPr/>
            <p:nvPr/>
          </p:nvSpPr>
          <p:spPr>
            <a:xfrm>
              <a:off x="7372736" y="822713"/>
              <a:ext cx="1522276" cy="200396"/>
            </a:xfrm>
            <a:prstGeom prst="rect">
              <a:avLst/>
            </a:prstGeom>
            <a:solidFill>
              <a:srgbClr val="F7AE00"/>
            </a:solidFill>
            <a:ln w="25400" cap="flat" cmpd="sng">
              <a:solidFill>
                <a:srgbClr val="F7AE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7F7F7F"/>
                </a:buClr>
                <a:buSzPts val="1100"/>
                <a:buFont typeface="Century Schoolbook"/>
                <a:buNone/>
              </a:pPr>
              <a:r>
                <a:rPr lang="es-CL" sz="1100" b="1" i="0" u="none" strike="noStrike" cap="none">
                  <a:solidFill>
                    <a:schemeClr val="bg1"/>
                  </a:solidFill>
                  <a:ea typeface="Century Schoolbook"/>
                  <a:cs typeface="Century Schoolbook"/>
                  <a:sym typeface="Century Schoolbook"/>
                </a:rPr>
                <a:t>Usuario</a:t>
              </a:r>
              <a:endParaRPr b="1">
                <a:solidFill>
                  <a:schemeClr val="bg1"/>
                </a:solidFill>
              </a:endParaRPr>
            </a:p>
          </p:txBody>
        </p:sp>
        <p:sp>
          <p:nvSpPr>
            <p:cNvPr id="9" name="Google Shape;1479;p66">
              <a:extLst>
                <a:ext uri="{FF2B5EF4-FFF2-40B4-BE49-F238E27FC236}">
                  <a16:creationId xmlns:a16="http://schemas.microsoft.com/office/drawing/2014/main" id="{2682AF3D-CB5D-1E04-2F42-20FBF78DE37B}"/>
                </a:ext>
              </a:extLst>
            </p:cNvPr>
            <p:cNvSpPr/>
            <p:nvPr/>
          </p:nvSpPr>
          <p:spPr>
            <a:xfrm>
              <a:off x="7372736" y="1722450"/>
              <a:ext cx="1522276" cy="449869"/>
            </a:xfrm>
            <a:prstGeom prst="rect">
              <a:avLst/>
            </a:prstGeom>
            <a:noFill/>
            <a:ln w="25400" cap="flat" cmpd="sng">
              <a:solidFill>
                <a:srgbClr val="F7AE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800"/>
                <a:buFont typeface="Century Schoolbook"/>
                <a:buNone/>
              </a:pPr>
              <a:r>
                <a:rPr lang="es-CL" sz="800" b="0" i="0" u="none" strike="noStrike" cap="none">
                  <a:ea typeface="Century Schoolbook"/>
                  <a:cs typeface="Century Schoolbook"/>
                  <a:sym typeface="Century Schoolbook"/>
                </a:rPr>
                <a:t> +   getNombre()</a:t>
              </a:r>
              <a:endParaRPr/>
            </a:p>
            <a:p>
              <a:pPr marL="0" marR="0" lvl="0" indent="0" algn="l" rtl="0">
                <a:lnSpc>
                  <a:spcPct val="100000"/>
                </a:lnSpc>
                <a:spcBef>
                  <a:spcPts val="300"/>
                </a:spcBef>
                <a:spcAft>
                  <a:spcPts val="0"/>
                </a:spcAft>
                <a:buClr>
                  <a:srgbClr val="7F7F7F"/>
                </a:buClr>
                <a:buSzPts val="800"/>
                <a:buFont typeface="Century Schoolbook"/>
                <a:buNone/>
              </a:pPr>
              <a:r>
                <a:rPr lang="es-CL" sz="800" b="0" i="0" u="none" strike="noStrike" cap="none">
                  <a:ea typeface="Century Schoolbook"/>
                  <a:cs typeface="Century Schoolbook"/>
                  <a:sym typeface="Century Schoolbook"/>
                </a:rPr>
                <a:t> +   login()</a:t>
              </a:r>
              <a:endParaRPr/>
            </a:p>
            <a:p>
              <a:pPr marL="0" marR="0" lvl="0" indent="0" algn="l" rtl="0">
                <a:lnSpc>
                  <a:spcPct val="100000"/>
                </a:lnSpc>
                <a:spcBef>
                  <a:spcPts val="300"/>
                </a:spcBef>
                <a:spcAft>
                  <a:spcPts val="0"/>
                </a:spcAft>
                <a:buClr>
                  <a:srgbClr val="7F7F7F"/>
                </a:buClr>
                <a:buSzPts val="800"/>
                <a:buFont typeface="Century Schoolbook"/>
                <a:buNone/>
              </a:pPr>
              <a:r>
                <a:rPr lang="es-CL" sz="800" b="0" i="0" u="none" strike="noStrike" cap="none">
                  <a:ea typeface="Century Schoolbook"/>
                  <a:cs typeface="Century Schoolbook"/>
                  <a:sym typeface="Century Schoolbook"/>
                </a:rPr>
                <a:t> +   load()</a:t>
              </a:r>
              <a:endParaRPr/>
            </a:p>
          </p:txBody>
        </p:sp>
        <p:sp>
          <p:nvSpPr>
            <p:cNvPr id="11" name="Google Shape;1481;p66">
              <a:extLst>
                <a:ext uri="{FF2B5EF4-FFF2-40B4-BE49-F238E27FC236}">
                  <a16:creationId xmlns:a16="http://schemas.microsoft.com/office/drawing/2014/main" id="{91EE5847-16BF-50B4-02C0-185FA2D86297}"/>
                </a:ext>
              </a:extLst>
            </p:cNvPr>
            <p:cNvSpPr/>
            <p:nvPr/>
          </p:nvSpPr>
          <p:spPr>
            <a:xfrm>
              <a:off x="5515736" y="2780323"/>
              <a:ext cx="1602396" cy="402156"/>
            </a:xfrm>
            <a:prstGeom prst="rect">
              <a:avLst/>
            </a:prstGeom>
            <a:noFill/>
            <a:ln w="25400" cap="flat" cmpd="sng">
              <a:solidFill>
                <a:srgbClr val="F7AE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900"/>
                <a:buFont typeface="Century Schoolbook"/>
                <a:buNone/>
              </a:pPr>
              <a:r>
                <a:rPr lang="es-CL" sz="900" b="0" i="0" u="none" strike="noStrike" cap="none" dirty="0">
                  <a:ea typeface="Century Schoolbook"/>
                  <a:cs typeface="Century Schoolbook"/>
                  <a:sym typeface="Century Schoolbook"/>
                </a:rPr>
                <a:t> #  curso: </a:t>
              </a:r>
              <a:r>
                <a:rPr lang="es-CL" sz="900" b="0" i="0" u="none" strike="noStrike" cap="none" dirty="0" err="1">
                  <a:ea typeface="Century Schoolbook"/>
                  <a:cs typeface="Century Schoolbook"/>
                  <a:sym typeface="Century Schoolbook"/>
                </a:rPr>
                <a:t>String</a:t>
              </a:r>
              <a:endParaRPr dirty="0"/>
            </a:p>
            <a:p>
              <a:pPr marL="0" marR="0" lvl="0" indent="0" algn="l" rtl="0">
                <a:lnSpc>
                  <a:spcPct val="100000"/>
                </a:lnSpc>
                <a:spcBef>
                  <a:spcPts val="300"/>
                </a:spcBef>
                <a:spcAft>
                  <a:spcPts val="0"/>
                </a:spcAft>
                <a:buClr>
                  <a:srgbClr val="7F7F7F"/>
                </a:buClr>
                <a:buSzPts val="900"/>
                <a:buFont typeface="Century Schoolbook"/>
                <a:buNone/>
              </a:pPr>
              <a:r>
                <a:rPr lang="es-CL" sz="900" b="0" i="0" u="none" strike="noStrike" cap="none" dirty="0">
                  <a:ea typeface="Century Schoolbook"/>
                  <a:cs typeface="Century Schoolbook"/>
                  <a:sym typeface="Century Schoolbook"/>
                </a:rPr>
                <a:t> –  promedio : Single</a:t>
              </a:r>
              <a:endParaRPr dirty="0"/>
            </a:p>
          </p:txBody>
        </p:sp>
        <p:sp>
          <p:nvSpPr>
            <p:cNvPr id="12" name="Google Shape;1482;p66">
              <a:extLst>
                <a:ext uri="{FF2B5EF4-FFF2-40B4-BE49-F238E27FC236}">
                  <a16:creationId xmlns:a16="http://schemas.microsoft.com/office/drawing/2014/main" id="{DE319460-DD58-94CC-D4F7-FF8DEF494938}"/>
                </a:ext>
              </a:extLst>
            </p:cNvPr>
            <p:cNvSpPr/>
            <p:nvPr/>
          </p:nvSpPr>
          <p:spPr>
            <a:xfrm>
              <a:off x="5515736" y="2585381"/>
              <a:ext cx="1602396" cy="194943"/>
            </a:xfrm>
            <a:prstGeom prst="rect">
              <a:avLst/>
            </a:prstGeom>
            <a:solidFill>
              <a:srgbClr val="F7AE00"/>
            </a:solidFill>
            <a:ln w="25400" cap="flat" cmpd="sng">
              <a:solidFill>
                <a:srgbClr val="F7AE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7F7F7F"/>
                </a:buClr>
                <a:buSzPts val="1100"/>
                <a:buFont typeface="Century Schoolbook"/>
                <a:buNone/>
              </a:pPr>
              <a:r>
                <a:rPr lang="es-CL" sz="1100" b="1" i="0" u="none" strike="noStrike" cap="none" dirty="0">
                  <a:solidFill>
                    <a:schemeClr val="bg1"/>
                  </a:solidFill>
                  <a:ea typeface="Century Schoolbook"/>
                  <a:cs typeface="Century Schoolbook"/>
                  <a:sym typeface="Century Schoolbook"/>
                </a:rPr>
                <a:t>Alumno</a:t>
              </a:r>
              <a:endParaRPr b="1" dirty="0">
                <a:solidFill>
                  <a:schemeClr val="bg1"/>
                </a:solidFill>
              </a:endParaRPr>
            </a:p>
          </p:txBody>
        </p:sp>
        <p:sp>
          <p:nvSpPr>
            <p:cNvPr id="13" name="Google Shape;1483;p66">
              <a:extLst>
                <a:ext uri="{FF2B5EF4-FFF2-40B4-BE49-F238E27FC236}">
                  <a16:creationId xmlns:a16="http://schemas.microsoft.com/office/drawing/2014/main" id="{0F572F91-542F-0E86-5D42-E907A0784A1D}"/>
                </a:ext>
              </a:extLst>
            </p:cNvPr>
            <p:cNvSpPr/>
            <p:nvPr/>
          </p:nvSpPr>
          <p:spPr>
            <a:xfrm>
              <a:off x="5515736" y="3182479"/>
              <a:ext cx="1602396" cy="597098"/>
            </a:xfrm>
            <a:prstGeom prst="rect">
              <a:avLst/>
            </a:prstGeom>
            <a:noFill/>
            <a:ln w="25400" cap="flat" cmpd="sng">
              <a:solidFill>
                <a:srgbClr val="F7AE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800"/>
                <a:buFont typeface="Century Schoolbook"/>
                <a:buNone/>
              </a:pPr>
              <a:r>
                <a:rPr lang="es-CL" sz="800" b="0" i="0" u="none" strike="noStrike" cap="none" dirty="0">
                  <a:ea typeface="Century Schoolbook"/>
                  <a:cs typeface="Century Schoolbook"/>
                  <a:sym typeface="Century Schoolbook"/>
                </a:rPr>
                <a:t>+    </a:t>
              </a:r>
              <a:r>
                <a:rPr lang="es-CL" sz="800" b="0" i="0" u="none" strike="noStrike" cap="none" dirty="0" err="1">
                  <a:ea typeface="Century Schoolbook"/>
                  <a:cs typeface="Century Schoolbook"/>
                  <a:sym typeface="Century Schoolbook"/>
                </a:rPr>
                <a:t>nuevaAnotacion</a:t>
              </a:r>
              <a:r>
                <a:rPr lang="es-CL" sz="800" b="0" i="0" u="none" strike="noStrike" cap="none" dirty="0">
                  <a:ea typeface="Century Schoolbook"/>
                  <a:cs typeface="Century Schoolbook"/>
                  <a:sym typeface="Century Schoolbook"/>
                </a:rPr>
                <a:t>()</a:t>
              </a:r>
              <a:endParaRPr dirty="0"/>
            </a:p>
            <a:p>
              <a:pPr marL="0" marR="0" lvl="0" indent="0" algn="l" rtl="0">
                <a:lnSpc>
                  <a:spcPct val="100000"/>
                </a:lnSpc>
                <a:spcBef>
                  <a:spcPts val="300"/>
                </a:spcBef>
                <a:spcAft>
                  <a:spcPts val="0"/>
                </a:spcAft>
                <a:buClr>
                  <a:srgbClr val="7F7F7F"/>
                </a:buClr>
                <a:buSzPts val="800"/>
                <a:buFont typeface="Century Schoolbook"/>
                <a:buNone/>
              </a:pPr>
              <a:r>
                <a:rPr lang="es-CL" sz="800" b="0" i="0" u="none" strike="noStrike" cap="none" dirty="0">
                  <a:ea typeface="Century Schoolbook"/>
                  <a:cs typeface="Century Schoolbook"/>
                  <a:sym typeface="Century Schoolbook"/>
                </a:rPr>
                <a:t>+    </a:t>
              </a:r>
              <a:r>
                <a:rPr lang="es-CL" sz="800" b="0" i="0" u="none" strike="noStrike" cap="none" dirty="0" err="1">
                  <a:ea typeface="Century Schoolbook"/>
                  <a:cs typeface="Century Schoolbook"/>
                  <a:sym typeface="Century Schoolbook"/>
                </a:rPr>
                <a:t>nuevaNota</a:t>
              </a:r>
              <a:r>
                <a:rPr lang="es-CL" sz="800" b="0" i="0" u="none" strike="noStrike" cap="none" dirty="0">
                  <a:ea typeface="Century Schoolbook"/>
                  <a:cs typeface="Century Schoolbook"/>
                  <a:sym typeface="Century Schoolbook"/>
                </a:rPr>
                <a:t>()</a:t>
              </a:r>
              <a:endParaRPr dirty="0"/>
            </a:p>
            <a:p>
              <a:pPr marL="0" marR="0" lvl="0" indent="0" algn="l" rtl="0">
                <a:lnSpc>
                  <a:spcPct val="100000"/>
                </a:lnSpc>
                <a:spcBef>
                  <a:spcPts val="300"/>
                </a:spcBef>
                <a:spcAft>
                  <a:spcPts val="0"/>
                </a:spcAft>
                <a:buClr>
                  <a:srgbClr val="7F7F7F"/>
                </a:buClr>
                <a:buSzPts val="800"/>
                <a:buFont typeface="Century Schoolbook"/>
                <a:buNone/>
              </a:pPr>
              <a:r>
                <a:rPr lang="es-CL" sz="800" b="0" i="0" u="none" strike="noStrike" cap="none" dirty="0">
                  <a:ea typeface="Century Schoolbook"/>
                  <a:cs typeface="Century Schoolbook"/>
                  <a:sym typeface="Century Schoolbook"/>
                </a:rPr>
                <a:t>+    </a:t>
              </a:r>
              <a:r>
                <a:rPr lang="es-CL" sz="800" b="0" i="0" u="none" strike="noStrike" cap="none" dirty="0" err="1">
                  <a:ea typeface="Century Schoolbook"/>
                  <a:cs typeface="Century Schoolbook"/>
                  <a:sym typeface="Century Schoolbook"/>
                </a:rPr>
                <a:t>registrarAsistencia</a:t>
              </a:r>
              <a:r>
                <a:rPr lang="es-CL" sz="800" b="0" i="0" u="none" strike="noStrike" cap="none" dirty="0">
                  <a:ea typeface="Century Schoolbook"/>
                  <a:cs typeface="Century Schoolbook"/>
                  <a:sym typeface="Century Schoolbook"/>
                </a:rPr>
                <a:t>()</a:t>
              </a:r>
              <a:endParaRPr dirty="0"/>
            </a:p>
            <a:p>
              <a:pPr marL="0" marR="0" lvl="0" indent="0" algn="l" rtl="0">
                <a:lnSpc>
                  <a:spcPct val="100000"/>
                </a:lnSpc>
                <a:spcBef>
                  <a:spcPts val="300"/>
                </a:spcBef>
                <a:spcAft>
                  <a:spcPts val="0"/>
                </a:spcAft>
                <a:buClr>
                  <a:srgbClr val="7F7F7F"/>
                </a:buClr>
                <a:buSzPts val="800"/>
                <a:buFont typeface="Century Schoolbook"/>
                <a:buNone/>
              </a:pPr>
              <a:r>
                <a:rPr lang="es-CL" sz="800" b="0" i="0" u="none" strike="noStrike" cap="none" dirty="0">
                  <a:ea typeface="Century Schoolbook"/>
                  <a:cs typeface="Century Schoolbook"/>
                  <a:sym typeface="Century Schoolbook"/>
                </a:rPr>
                <a:t>+    </a:t>
              </a:r>
              <a:r>
                <a:rPr lang="es-CL" sz="800" b="0" i="0" u="none" strike="noStrike" cap="none" dirty="0" err="1">
                  <a:ea typeface="Century Schoolbook"/>
                  <a:cs typeface="Century Schoolbook"/>
                  <a:sym typeface="Century Schoolbook"/>
                </a:rPr>
                <a:t>rendirPrueba</a:t>
              </a:r>
              <a:r>
                <a:rPr lang="es-CL" sz="800" b="0" i="0" u="none" strike="noStrike" cap="none" dirty="0">
                  <a:ea typeface="Century Schoolbook"/>
                  <a:cs typeface="Century Schoolbook"/>
                  <a:sym typeface="Century Schoolbook"/>
                </a:rPr>
                <a:t>()</a:t>
              </a:r>
              <a:endParaRPr dirty="0"/>
            </a:p>
          </p:txBody>
        </p:sp>
        <p:sp>
          <p:nvSpPr>
            <p:cNvPr id="14" name="Google Shape;1484;p66">
              <a:extLst>
                <a:ext uri="{FF2B5EF4-FFF2-40B4-BE49-F238E27FC236}">
                  <a16:creationId xmlns:a16="http://schemas.microsoft.com/office/drawing/2014/main" id="{98506401-0407-3376-F594-DCEF732D539F}"/>
                </a:ext>
              </a:extLst>
            </p:cNvPr>
            <p:cNvSpPr/>
            <p:nvPr/>
          </p:nvSpPr>
          <p:spPr>
            <a:xfrm>
              <a:off x="8975132" y="2687623"/>
              <a:ext cx="1602396" cy="402156"/>
            </a:xfrm>
            <a:prstGeom prst="rect">
              <a:avLst/>
            </a:prstGeom>
            <a:noFill/>
            <a:ln w="25400" cap="flat" cmpd="sng">
              <a:solidFill>
                <a:srgbClr val="F7AE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900"/>
                <a:buFont typeface="Century Schoolbook"/>
                <a:buNone/>
              </a:pPr>
              <a:r>
                <a:rPr lang="es-CL" sz="900" b="0" i="0" u="none" strike="noStrike" cap="none" dirty="0">
                  <a:ea typeface="Century Schoolbook"/>
                  <a:cs typeface="Century Schoolbook"/>
                  <a:sym typeface="Century Schoolbook"/>
                </a:rPr>
                <a:t>#   sueldo : </a:t>
              </a:r>
              <a:r>
                <a:rPr lang="es-CL" sz="900" b="0" i="0" u="none" strike="noStrike" cap="none" dirty="0" err="1">
                  <a:ea typeface="Century Schoolbook"/>
                  <a:cs typeface="Century Schoolbook"/>
                  <a:sym typeface="Century Schoolbook"/>
                </a:rPr>
                <a:t>Integer</a:t>
              </a:r>
              <a:endParaRPr dirty="0"/>
            </a:p>
            <a:p>
              <a:pPr marL="0" marR="0" lvl="0" indent="0" algn="l" rtl="0">
                <a:lnSpc>
                  <a:spcPct val="100000"/>
                </a:lnSpc>
                <a:spcBef>
                  <a:spcPts val="300"/>
                </a:spcBef>
                <a:spcAft>
                  <a:spcPts val="0"/>
                </a:spcAft>
                <a:buClr>
                  <a:srgbClr val="7F7F7F"/>
                </a:buClr>
                <a:buSzPts val="900"/>
                <a:buFont typeface="Century Schoolbook"/>
                <a:buNone/>
              </a:pPr>
              <a:r>
                <a:rPr lang="es-CL" sz="900" b="0" i="0" u="none" strike="noStrike" cap="none" dirty="0">
                  <a:ea typeface="Century Schoolbook"/>
                  <a:cs typeface="Century Schoolbook"/>
                  <a:sym typeface="Century Schoolbook"/>
                </a:rPr>
                <a:t>#    titulo : </a:t>
              </a:r>
              <a:r>
                <a:rPr lang="es-CL" sz="900" b="0" i="0" u="none" strike="noStrike" cap="none" dirty="0" err="1">
                  <a:ea typeface="Century Schoolbook"/>
                  <a:cs typeface="Century Schoolbook"/>
                  <a:sym typeface="Century Schoolbook"/>
                </a:rPr>
                <a:t>String</a:t>
              </a:r>
              <a:endParaRPr dirty="0"/>
            </a:p>
          </p:txBody>
        </p:sp>
        <p:sp>
          <p:nvSpPr>
            <p:cNvPr id="15" name="Google Shape;1485;p66">
              <a:extLst>
                <a:ext uri="{FF2B5EF4-FFF2-40B4-BE49-F238E27FC236}">
                  <a16:creationId xmlns:a16="http://schemas.microsoft.com/office/drawing/2014/main" id="{3351844F-BFF0-6849-F484-F02D017EFD76}"/>
                </a:ext>
              </a:extLst>
            </p:cNvPr>
            <p:cNvSpPr/>
            <p:nvPr/>
          </p:nvSpPr>
          <p:spPr>
            <a:xfrm>
              <a:off x="8975132" y="2492681"/>
              <a:ext cx="1602396" cy="194943"/>
            </a:xfrm>
            <a:prstGeom prst="rect">
              <a:avLst/>
            </a:prstGeom>
            <a:solidFill>
              <a:srgbClr val="F7AE00"/>
            </a:solidFill>
            <a:ln w="25400" cap="flat" cmpd="sng">
              <a:solidFill>
                <a:srgbClr val="F7AE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7F7F7F"/>
                </a:buClr>
                <a:buSzPts val="1100"/>
                <a:buFont typeface="Century Schoolbook"/>
                <a:buNone/>
              </a:pPr>
              <a:r>
                <a:rPr lang="es-CL" sz="1100" b="1" i="0" u="none" strike="noStrike" cap="none">
                  <a:solidFill>
                    <a:schemeClr val="bg1"/>
                  </a:solidFill>
                  <a:ea typeface="Century Schoolbook"/>
                  <a:cs typeface="Century Schoolbook"/>
                  <a:sym typeface="Century Schoolbook"/>
                </a:rPr>
                <a:t>Empleado</a:t>
              </a:r>
              <a:endParaRPr b="1">
                <a:solidFill>
                  <a:schemeClr val="bg1"/>
                </a:solidFill>
              </a:endParaRPr>
            </a:p>
          </p:txBody>
        </p:sp>
        <p:sp>
          <p:nvSpPr>
            <p:cNvPr id="16" name="Google Shape;1486;p66">
              <a:extLst>
                <a:ext uri="{FF2B5EF4-FFF2-40B4-BE49-F238E27FC236}">
                  <a16:creationId xmlns:a16="http://schemas.microsoft.com/office/drawing/2014/main" id="{F34FCDEC-A76A-F723-8544-85CAA2D60C74}"/>
                </a:ext>
              </a:extLst>
            </p:cNvPr>
            <p:cNvSpPr/>
            <p:nvPr/>
          </p:nvSpPr>
          <p:spPr>
            <a:xfrm>
              <a:off x="8975132" y="3089779"/>
              <a:ext cx="1602396" cy="238566"/>
            </a:xfrm>
            <a:prstGeom prst="rect">
              <a:avLst/>
            </a:prstGeom>
            <a:noFill/>
            <a:ln w="25400" cap="flat" cmpd="sng">
              <a:solidFill>
                <a:srgbClr val="F7AE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900"/>
                <a:buFont typeface="Century Schoolbook"/>
                <a:buNone/>
              </a:pPr>
              <a:r>
                <a:rPr lang="es-CL" sz="900" b="0" i="0" u="none" strike="noStrike" cap="none">
                  <a:ea typeface="Century Schoolbook"/>
                  <a:cs typeface="Century Schoolbook"/>
                  <a:sym typeface="Century Schoolbook"/>
                </a:rPr>
                <a:t>+    pagarSueldo()</a:t>
              </a:r>
              <a:endParaRPr/>
            </a:p>
          </p:txBody>
        </p:sp>
        <p:sp>
          <p:nvSpPr>
            <p:cNvPr id="17" name="Google Shape;1487;p66">
              <a:extLst>
                <a:ext uri="{FF2B5EF4-FFF2-40B4-BE49-F238E27FC236}">
                  <a16:creationId xmlns:a16="http://schemas.microsoft.com/office/drawing/2014/main" id="{4BF1AEE0-4E44-E1EB-616F-B94A605098BE}"/>
                </a:ext>
              </a:extLst>
            </p:cNvPr>
            <p:cNvSpPr/>
            <p:nvPr/>
          </p:nvSpPr>
          <p:spPr>
            <a:xfrm>
              <a:off x="9751404" y="4189912"/>
              <a:ext cx="1602396" cy="402156"/>
            </a:xfrm>
            <a:prstGeom prst="rect">
              <a:avLst/>
            </a:prstGeom>
            <a:noFill/>
            <a:ln w="25400" cap="flat" cmpd="sng">
              <a:solidFill>
                <a:srgbClr val="F7AE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900"/>
                <a:buFont typeface="Century Schoolbook"/>
                <a:buNone/>
              </a:pPr>
              <a:r>
                <a:rPr lang="es-CL" sz="900" b="0" i="0" u="none" strike="noStrike" cap="none">
                  <a:ea typeface="Century Schoolbook"/>
                  <a:cs typeface="Century Schoolbook"/>
                  <a:sym typeface="Century Schoolbook"/>
                </a:rPr>
                <a:t> – sueldo : Integer</a:t>
              </a:r>
              <a:endParaRPr/>
            </a:p>
            <a:p>
              <a:pPr marL="0" marR="0" lvl="0" indent="0" algn="l" rtl="0">
                <a:lnSpc>
                  <a:spcPct val="100000"/>
                </a:lnSpc>
                <a:spcBef>
                  <a:spcPts val="300"/>
                </a:spcBef>
                <a:spcAft>
                  <a:spcPts val="0"/>
                </a:spcAft>
                <a:buClr>
                  <a:srgbClr val="7F7F7F"/>
                </a:buClr>
                <a:buSzPts val="900"/>
                <a:buFont typeface="Century Schoolbook"/>
                <a:buNone/>
              </a:pPr>
              <a:r>
                <a:rPr lang="es-CL" sz="900" b="0" i="0" u="none" strike="noStrike" cap="none">
                  <a:ea typeface="Century Schoolbook"/>
                  <a:cs typeface="Century Schoolbook"/>
                  <a:sym typeface="Century Schoolbook"/>
                </a:rPr>
                <a:t> –  titulo : String</a:t>
              </a:r>
              <a:endParaRPr/>
            </a:p>
          </p:txBody>
        </p:sp>
        <p:sp>
          <p:nvSpPr>
            <p:cNvPr id="18" name="Google Shape;1488;p66">
              <a:extLst>
                <a:ext uri="{FF2B5EF4-FFF2-40B4-BE49-F238E27FC236}">
                  <a16:creationId xmlns:a16="http://schemas.microsoft.com/office/drawing/2014/main" id="{703B286A-DC1B-B7CD-A7AC-130D8253D24A}"/>
                </a:ext>
              </a:extLst>
            </p:cNvPr>
            <p:cNvSpPr/>
            <p:nvPr/>
          </p:nvSpPr>
          <p:spPr>
            <a:xfrm>
              <a:off x="9751404" y="3994969"/>
              <a:ext cx="1602396" cy="194943"/>
            </a:xfrm>
            <a:prstGeom prst="rect">
              <a:avLst/>
            </a:prstGeom>
            <a:solidFill>
              <a:srgbClr val="F7AE00"/>
            </a:solidFill>
            <a:ln w="25400" cap="flat" cmpd="sng">
              <a:solidFill>
                <a:srgbClr val="F7AE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7F7F7F"/>
                </a:buClr>
                <a:buSzPts val="1100"/>
                <a:buFont typeface="Century Schoolbook"/>
                <a:buNone/>
              </a:pPr>
              <a:r>
                <a:rPr lang="es-CL" sz="1100" b="1" i="0" u="none" strike="noStrike" cap="none">
                  <a:solidFill>
                    <a:schemeClr val="bg1"/>
                  </a:solidFill>
                  <a:ea typeface="Century Schoolbook"/>
                  <a:cs typeface="Century Schoolbook"/>
                  <a:sym typeface="Century Schoolbook"/>
                </a:rPr>
                <a:t>Profesor</a:t>
              </a:r>
              <a:endParaRPr b="1">
                <a:solidFill>
                  <a:schemeClr val="bg1"/>
                </a:solidFill>
              </a:endParaRPr>
            </a:p>
          </p:txBody>
        </p:sp>
        <p:sp>
          <p:nvSpPr>
            <p:cNvPr id="19" name="Google Shape;1489;p66">
              <a:extLst>
                <a:ext uri="{FF2B5EF4-FFF2-40B4-BE49-F238E27FC236}">
                  <a16:creationId xmlns:a16="http://schemas.microsoft.com/office/drawing/2014/main" id="{9DAFDBE4-4AA5-1401-D7BA-652F5BAA7C05}"/>
                </a:ext>
              </a:extLst>
            </p:cNvPr>
            <p:cNvSpPr/>
            <p:nvPr/>
          </p:nvSpPr>
          <p:spPr>
            <a:xfrm>
              <a:off x="9751404" y="4592068"/>
              <a:ext cx="1602396" cy="238566"/>
            </a:xfrm>
            <a:prstGeom prst="rect">
              <a:avLst/>
            </a:prstGeom>
            <a:noFill/>
            <a:ln w="25400" cap="flat" cmpd="sng">
              <a:solidFill>
                <a:srgbClr val="F7AE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900"/>
                <a:buFont typeface="Century Schoolbook"/>
                <a:buNone/>
              </a:pPr>
              <a:r>
                <a:rPr lang="es-CL" sz="900" b="0" i="0" u="none" strike="noStrike" cap="none">
                  <a:ea typeface="Century Schoolbook"/>
                  <a:cs typeface="Century Schoolbook"/>
                  <a:sym typeface="Century Schoolbook"/>
                </a:rPr>
                <a:t> +   fijarPrueba()</a:t>
              </a:r>
              <a:endParaRPr/>
            </a:p>
          </p:txBody>
        </p:sp>
        <p:sp>
          <p:nvSpPr>
            <p:cNvPr id="20" name="Google Shape;1490;p66">
              <a:extLst>
                <a:ext uri="{FF2B5EF4-FFF2-40B4-BE49-F238E27FC236}">
                  <a16:creationId xmlns:a16="http://schemas.microsoft.com/office/drawing/2014/main" id="{24A34BBA-6C2E-EDC0-6F84-1B42E07B2BC0}"/>
                </a:ext>
              </a:extLst>
            </p:cNvPr>
            <p:cNvSpPr/>
            <p:nvPr/>
          </p:nvSpPr>
          <p:spPr>
            <a:xfrm>
              <a:off x="7508049" y="4247168"/>
              <a:ext cx="1602396" cy="222208"/>
            </a:xfrm>
            <a:prstGeom prst="rect">
              <a:avLst/>
            </a:prstGeom>
            <a:noFill/>
            <a:ln w="25400" cap="flat" cmpd="sng">
              <a:solidFill>
                <a:srgbClr val="F7AE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60000"/>
                </a:lnSpc>
                <a:spcBef>
                  <a:spcPts val="0"/>
                </a:spcBef>
                <a:spcAft>
                  <a:spcPts val="0"/>
                </a:spcAft>
                <a:buClr>
                  <a:srgbClr val="7F7F7F"/>
                </a:buClr>
                <a:buSzPts val="900"/>
                <a:buFont typeface="Century Schoolbook"/>
                <a:buNone/>
              </a:pPr>
              <a:r>
                <a:rPr lang="es-CL" sz="900" b="0" i="0" u="none" strike="noStrike" cap="none">
                  <a:ea typeface="Century Schoolbook"/>
                  <a:cs typeface="Century Schoolbook"/>
                  <a:sym typeface="Century Schoolbook"/>
                </a:rPr>
                <a:t> –</a:t>
              </a:r>
              <a:r>
                <a:rPr lang="es-CL" sz="1800" b="0" i="0" u="none" strike="noStrike" cap="none">
                  <a:ea typeface="Arial"/>
                  <a:cs typeface="Arial"/>
                  <a:sym typeface="Arial"/>
                </a:rPr>
                <a:t> </a:t>
              </a:r>
              <a:r>
                <a:rPr lang="es-CL" sz="900" b="0" i="0" u="none" strike="noStrike" cap="none">
                  <a:ea typeface="Century Schoolbook"/>
                  <a:cs typeface="Century Schoolbook"/>
                  <a:sym typeface="Century Schoolbook"/>
                </a:rPr>
                <a:t>  cargo : String</a:t>
              </a:r>
              <a:endParaRPr/>
            </a:p>
          </p:txBody>
        </p:sp>
        <p:sp>
          <p:nvSpPr>
            <p:cNvPr id="21" name="Google Shape;1491;p66">
              <a:extLst>
                <a:ext uri="{FF2B5EF4-FFF2-40B4-BE49-F238E27FC236}">
                  <a16:creationId xmlns:a16="http://schemas.microsoft.com/office/drawing/2014/main" id="{28FF411B-8858-1287-21EF-20466BB6677A}"/>
                </a:ext>
              </a:extLst>
            </p:cNvPr>
            <p:cNvSpPr/>
            <p:nvPr/>
          </p:nvSpPr>
          <p:spPr>
            <a:xfrm>
              <a:off x="7508049" y="4044046"/>
              <a:ext cx="1602396" cy="194943"/>
            </a:xfrm>
            <a:prstGeom prst="rect">
              <a:avLst/>
            </a:prstGeom>
            <a:solidFill>
              <a:srgbClr val="F7AE00"/>
            </a:solidFill>
            <a:ln w="25400" cap="flat" cmpd="sng">
              <a:solidFill>
                <a:srgbClr val="F7AE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7F7F7F"/>
                </a:buClr>
                <a:buSzPts val="1100"/>
                <a:buFont typeface="Century Schoolbook"/>
                <a:buNone/>
              </a:pPr>
              <a:r>
                <a:rPr lang="es-CL" sz="1100" b="1" i="0" u="none" strike="noStrike" cap="none">
                  <a:solidFill>
                    <a:schemeClr val="bg1"/>
                  </a:solidFill>
                  <a:ea typeface="Century Schoolbook"/>
                  <a:cs typeface="Century Schoolbook"/>
                  <a:sym typeface="Century Schoolbook"/>
                </a:rPr>
                <a:t>Administrativo</a:t>
              </a:r>
              <a:endParaRPr b="1">
                <a:solidFill>
                  <a:schemeClr val="bg1"/>
                </a:solidFill>
              </a:endParaRPr>
            </a:p>
          </p:txBody>
        </p:sp>
        <p:sp>
          <p:nvSpPr>
            <p:cNvPr id="22" name="Google Shape;1492;p66">
              <a:extLst>
                <a:ext uri="{FF2B5EF4-FFF2-40B4-BE49-F238E27FC236}">
                  <a16:creationId xmlns:a16="http://schemas.microsoft.com/office/drawing/2014/main" id="{C4926B58-4770-605B-EF8E-80682288D4A6}"/>
                </a:ext>
              </a:extLst>
            </p:cNvPr>
            <p:cNvSpPr/>
            <p:nvPr/>
          </p:nvSpPr>
          <p:spPr>
            <a:xfrm>
              <a:off x="7508049" y="4461197"/>
              <a:ext cx="1602396" cy="239930"/>
            </a:xfrm>
            <a:prstGeom prst="rect">
              <a:avLst/>
            </a:prstGeom>
            <a:noFill/>
            <a:ln w="25400" cap="flat" cmpd="sng">
              <a:solidFill>
                <a:srgbClr val="F7AE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900"/>
                <a:buFont typeface="Century Schoolbook"/>
                <a:buNone/>
              </a:pPr>
              <a:r>
                <a:rPr lang="es-CL" sz="900" b="0" i="0" u="none" strike="noStrike" cap="none">
                  <a:ea typeface="Century Schoolbook"/>
                  <a:cs typeface="Century Schoolbook"/>
                  <a:sym typeface="Century Schoolbook"/>
                </a:rPr>
                <a:t> +    marcarTarjeta()</a:t>
              </a:r>
              <a:endParaRPr/>
            </a:p>
          </p:txBody>
        </p:sp>
        <p:sp>
          <p:nvSpPr>
            <p:cNvPr id="23" name="Google Shape;1493;p66">
              <a:extLst>
                <a:ext uri="{FF2B5EF4-FFF2-40B4-BE49-F238E27FC236}">
                  <a16:creationId xmlns:a16="http://schemas.microsoft.com/office/drawing/2014/main" id="{7ED1C4C7-C255-C964-7484-BB97CE4206C7}"/>
                </a:ext>
              </a:extLst>
            </p:cNvPr>
            <p:cNvSpPr/>
            <p:nvPr/>
          </p:nvSpPr>
          <p:spPr>
            <a:xfrm>
              <a:off x="5825533" y="5551788"/>
              <a:ext cx="1602396" cy="103606"/>
            </a:xfrm>
            <a:prstGeom prst="rect">
              <a:avLst/>
            </a:prstGeom>
            <a:noFill/>
            <a:ln w="25400" cap="flat" cmpd="sng">
              <a:solidFill>
                <a:srgbClr val="F7AE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ea typeface="Century Schoolbook"/>
                <a:cs typeface="Century Schoolbook"/>
                <a:sym typeface="Century Schoolbook"/>
              </a:endParaRPr>
            </a:p>
          </p:txBody>
        </p:sp>
        <p:sp>
          <p:nvSpPr>
            <p:cNvPr id="24" name="Google Shape;1494;p66">
              <a:extLst>
                <a:ext uri="{FF2B5EF4-FFF2-40B4-BE49-F238E27FC236}">
                  <a16:creationId xmlns:a16="http://schemas.microsoft.com/office/drawing/2014/main" id="{683EF771-6AE2-F29E-566D-64A25F41996A}"/>
                </a:ext>
              </a:extLst>
            </p:cNvPr>
            <p:cNvSpPr/>
            <p:nvPr/>
          </p:nvSpPr>
          <p:spPr>
            <a:xfrm>
              <a:off x="5825533" y="5356844"/>
              <a:ext cx="1602396" cy="194944"/>
            </a:xfrm>
            <a:prstGeom prst="rect">
              <a:avLst/>
            </a:prstGeom>
            <a:solidFill>
              <a:srgbClr val="F7AE00"/>
            </a:solidFill>
            <a:ln w="25400" cap="flat" cmpd="sng">
              <a:solidFill>
                <a:srgbClr val="F7AE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7F7F7F"/>
                </a:buClr>
                <a:buSzPts val="1100"/>
                <a:buFont typeface="Century Schoolbook"/>
                <a:buNone/>
              </a:pPr>
              <a:r>
                <a:rPr lang="es-CL" sz="1100" b="1" i="0" u="none" strike="noStrike" cap="none">
                  <a:solidFill>
                    <a:schemeClr val="bg1"/>
                  </a:solidFill>
                  <a:ea typeface="Century Schoolbook"/>
                  <a:cs typeface="Century Schoolbook"/>
                  <a:sym typeface="Century Schoolbook"/>
                </a:rPr>
                <a:t>Secretaria</a:t>
              </a:r>
              <a:endParaRPr b="1">
                <a:solidFill>
                  <a:schemeClr val="bg1"/>
                </a:solidFill>
              </a:endParaRPr>
            </a:p>
          </p:txBody>
        </p:sp>
        <p:sp>
          <p:nvSpPr>
            <p:cNvPr id="25" name="Google Shape;1495;p66">
              <a:extLst>
                <a:ext uri="{FF2B5EF4-FFF2-40B4-BE49-F238E27FC236}">
                  <a16:creationId xmlns:a16="http://schemas.microsoft.com/office/drawing/2014/main" id="{9A44CAA6-B261-44D4-A4F0-067AA2BFD38A}"/>
                </a:ext>
              </a:extLst>
            </p:cNvPr>
            <p:cNvSpPr/>
            <p:nvPr/>
          </p:nvSpPr>
          <p:spPr>
            <a:xfrm>
              <a:off x="5825533" y="5655394"/>
              <a:ext cx="1602396" cy="238566"/>
            </a:xfrm>
            <a:prstGeom prst="rect">
              <a:avLst/>
            </a:prstGeom>
            <a:noFill/>
            <a:ln w="25400" cap="flat" cmpd="sng">
              <a:solidFill>
                <a:srgbClr val="F7AE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900"/>
                <a:buFont typeface="Century Schoolbook"/>
                <a:buNone/>
              </a:pPr>
              <a:r>
                <a:rPr lang="es-CL" sz="900" b="0" i="0" u="none" strike="noStrike" cap="none">
                  <a:ea typeface="Century Schoolbook"/>
                  <a:cs typeface="Century Schoolbook"/>
                  <a:sym typeface="Century Schoolbook"/>
                </a:rPr>
                <a:t>      +matricularAlumno()</a:t>
              </a:r>
              <a:endParaRPr/>
            </a:p>
          </p:txBody>
        </p:sp>
        <p:sp>
          <p:nvSpPr>
            <p:cNvPr id="26" name="Google Shape;1496;p66">
              <a:extLst>
                <a:ext uri="{FF2B5EF4-FFF2-40B4-BE49-F238E27FC236}">
                  <a16:creationId xmlns:a16="http://schemas.microsoft.com/office/drawing/2014/main" id="{55BBCD93-4E9D-BBC0-473D-E9D52D7DEAA7}"/>
                </a:ext>
              </a:extLst>
            </p:cNvPr>
            <p:cNvSpPr/>
            <p:nvPr/>
          </p:nvSpPr>
          <p:spPr>
            <a:xfrm>
              <a:off x="7748408" y="5551788"/>
              <a:ext cx="1602396" cy="103606"/>
            </a:xfrm>
            <a:prstGeom prst="rect">
              <a:avLst/>
            </a:prstGeom>
            <a:noFill/>
            <a:ln w="25400" cap="flat" cmpd="sng">
              <a:solidFill>
                <a:srgbClr val="F7AE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ea typeface="Century Schoolbook"/>
                <a:cs typeface="Century Schoolbook"/>
                <a:sym typeface="Century Schoolbook"/>
              </a:endParaRPr>
            </a:p>
          </p:txBody>
        </p:sp>
        <p:sp>
          <p:nvSpPr>
            <p:cNvPr id="27" name="Google Shape;1497;p66">
              <a:extLst>
                <a:ext uri="{FF2B5EF4-FFF2-40B4-BE49-F238E27FC236}">
                  <a16:creationId xmlns:a16="http://schemas.microsoft.com/office/drawing/2014/main" id="{E9C15B22-22A0-F1E0-A979-029EDAEFB155}"/>
                </a:ext>
              </a:extLst>
            </p:cNvPr>
            <p:cNvSpPr/>
            <p:nvPr/>
          </p:nvSpPr>
          <p:spPr>
            <a:xfrm>
              <a:off x="7748408" y="5356844"/>
              <a:ext cx="1602396" cy="194944"/>
            </a:xfrm>
            <a:prstGeom prst="rect">
              <a:avLst/>
            </a:prstGeom>
            <a:solidFill>
              <a:srgbClr val="F7AE00"/>
            </a:solidFill>
            <a:ln w="25400" cap="flat" cmpd="sng">
              <a:solidFill>
                <a:srgbClr val="F7AE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7F7F7F"/>
                </a:buClr>
                <a:buSzPts val="1100"/>
                <a:buFont typeface="Century Schoolbook"/>
                <a:buNone/>
              </a:pPr>
              <a:r>
                <a:rPr lang="es-CL" sz="1100" b="1" i="0" u="none" strike="noStrike" cap="none">
                  <a:solidFill>
                    <a:schemeClr val="bg1"/>
                  </a:solidFill>
                  <a:ea typeface="Century Schoolbook"/>
                  <a:cs typeface="Century Schoolbook"/>
                  <a:sym typeface="Century Schoolbook"/>
                </a:rPr>
                <a:t>Director</a:t>
              </a:r>
              <a:endParaRPr b="1">
                <a:solidFill>
                  <a:schemeClr val="bg1"/>
                </a:solidFill>
              </a:endParaRPr>
            </a:p>
          </p:txBody>
        </p:sp>
        <p:sp>
          <p:nvSpPr>
            <p:cNvPr id="28" name="Google Shape;1498;p66">
              <a:extLst>
                <a:ext uri="{FF2B5EF4-FFF2-40B4-BE49-F238E27FC236}">
                  <a16:creationId xmlns:a16="http://schemas.microsoft.com/office/drawing/2014/main" id="{3373783A-F13A-E77D-0402-7F542999D8FD}"/>
                </a:ext>
              </a:extLst>
            </p:cNvPr>
            <p:cNvSpPr/>
            <p:nvPr/>
          </p:nvSpPr>
          <p:spPr>
            <a:xfrm>
              <a:off x="7748408" y="5655394"/>
              <a:ext cx="1602396" cy="238566"/>
            </a:xfrm>
            <a:prstGeom prst="rect">
              <a:avLst/>
            </a:prstGeom>
            <a:noFill/>
            <a:ln w="25400" cap="flat" cmpd="sng">
              <a:solidFill>
                <a:srgbClr val="F7AE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900"/>
                <a:buFont typeface="Century Schoolbook"/>
                <a:buNone/>
              </a:pPr>
              <a:r>
                <a:rPr lang="es-CL" sz="900" b="0" i="0" u="none" strike="noStrike" cap="none">
                  <a:ea typeface="Century Schoolbook"/>
                  <a:cs typeface="Century Schoolbook"/>
                  <a:sym typeface="Century Schoolbook"/>
                </a:rPr>
                <a:t> +  contratarProfesor()</a:t>
              </a:r>
              <a:endParaRPr/>
            </a:p>
          </p:txBody>
        </p:sp>
        <p:sp>
          <p:nvSpPr>
            <p:cNvPr id="29" name="Google Shape;1499;p66">
              <a:extLst>
                <a:ext uri="{FF2B5EF4-FFF2-40B4-BE49-F238E27FC236}">
                  <a16:creationId xmlns:a16="http://schemas.microsoft.com/office/drawing/2014/main" id="{23F24160-7A26-BFAB-39BE-7422E87D7BD9}"/>
                </a:ext>
              </a:extLst>
            </p:cNvPr>
            <p:cNvSpPr/>
            <p:nvPr/>
          </p:nvSpPr>
          <p:spPr>
            <a:xfrm>
              <a:off x="9671283" y="5551788"/>
              <a:ext cx="1602396" cy="103606"/>
            </a:xfrm>
            <a:prstGeom prst="rect">
              <a:avLst/>
            </a:prstGeom>
            <a:noFill/>
            <a:ln w="25400" cap="flat" cmpd="sng">
              <a:solidFill>
                <a:srgbClr val="F7AE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900"/>
                <a:buFont typeface="Calibri"/>
                <a:buNone/>
              </a:pPr>
              <a:endParaRPr sz="900" b="0" i="0" u="none" strike="noStrike" cap="none">
                <a:ea typeface="Century Schoolbook"/>
                <a:cs typeface="Century Schoolbook"/>
                <a:sym typeface="Century Schoolbook"/>
              </a:endParaRPr>
            </a:p>
          </p:txBody>
        </p:sp>
        <p:sp>
          <p:nvSpPr>
            <p:cNvPr id="30" name="Google Shape;1500;p66">
              <a:extLst>
                <a:ext uri="{FF2B5EF4-FFF2-40B4-BE49-F238E27FC236}">
                  <a16:creationId xmlns:a16="http://schemas.microsoft.com/office/drawing/2014/main" id="{F8743829-B250-6EEF-D467-3145C40763A9}"/>
                </a:ext>
              </a:extLst>
            </p:cNvPr>
            <p:cNvSpPr/>
            <p:nvPr/>
          </p:nvSpPr>
          <p:spPr>
            <a:xfrm>
              <a:off x="9671283" y="5356844"/>
              <a:ext cx="1602396" cy="194944"/>
            </a:xfrm>
            <a:prstGeom prst="rect">
              <a:avLst/>
            </a:prstGeom>
            <a:solidFill>
              <a:srgbClr val="F7AE00"/>
            </a:solidFill>
            <a:ln w="25400" cap="flat" cmpd="sng">
              <a:solidFill>
                <a:srgbClr val="F7AE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7F7F7F"/>
                </a:buClr>
                <a:buSzPts val="1100"/>
                <a:buFont typeface="Century Schoolbook"/>
                <a:buNone/>
              </a:pPr>
              <a:r>
                <a:rPr lang="es-CL" sz="1100" b="1" i="0" u="none" strike="noStrike" cap="none">
                  <a:solidFill>
                    <a:schemeClr val="bg1"/>
                  </a:solidFill>
                  <a:ea typeface="Century Schoolbook"/>
                  <a:cs typeface="Century Schoolbook"/>
                  <a:sym typeface="Century Schoolbook"/>
                </a:rPr>
                <a:t>Portero</a:t>
              </a:r>
              <a:endParaRPr b="1">
                <a:solidFill>
                  <a:schemeClr val="bg1"/>
                </a:solidFill>
              </a:endParaRPr>
            </a:p>
          </p:txBody>
        </p:sp>
        <p:sp>
          <p:nvSpPr>
            <p:cNvPr id="31" name="Google Shape;1501;p66">
              <a:extLst>
                <a:ext uri="{FF2B5EF4-FFF2-40B4-BE49-F238E27FC236}">
                  <a16:creationId xmlns:a16="http://schemas.microsoft.com/office/drawing/2014/main" id="{04702FF0-8DDC-5B41-5864-EEE3BC12E175}"/>
                </a:ext>
              </a:extLst>
            </p:cNvPr>
            <p:cNvSpPr/>
            <p:nvPr/>
          </p:nvSpPr>
          <p:spPr>
            <a:xfrm>
              <a:off x="9671283" y="5655394"/>
              <a:ext cx="1602396" cy="238566"/>
            </a:xfrm>
            <a:prstGeom prst="rect">
              <a:avLst/>
            </a:prstGeom>
            <a:noFill/>
            <a:ln w="25400" cap="flat" cmpd="sng">
              <a:solidFill>
                <a:srgbClr val="F7AE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7F7F7F"/>
                </a:buClr>
                <a:buSzPts val="900"/>
                <a:buFont typeface="Century Schoolbook"/>
                <a:buNone/>
              </a:pPr>
              <a:r>
                <a:rPr lang="es-CL" sz="900" b="0" i="0" u="none" strike="noStrike" cap="none">
                  <a:ea typeface="Century Schoolbook"/>
                  <a:cs typeface="Century Schoolbook"/>
                  <a:sym typeface="Century Schoolbook"/>
                </a:rPr>
                <a:t>+   limpiarPasillo()</a:t>
              </a:r>
              <a:endParaRPr/>
            </a:p>
          </p:txBody>
        </p:sp>
        <p:cxnSp>
          <p:nvCxnSpPr>
            <p:cNvPr id="32" name="Google Shape;1502;p66">
              <a:extLst>
                <a:ext uri="{FF2B5EF4-FFF2-40B4-BE49-F238E27FC236}">
                  <a16:creationId xmlns:a16="http://schemas.microsoft.com/office/drawing/2014/main" id="{A65713B0-96D7-DB0D-758C-CB1D5A937720}"/>
                </a:ext>
              </a:extLst>
            </p:cNvPr>
            <p:cNvCxnSpPr/>
            <p:nvPr/>
          </p:nvCxnSpPr>
          <p:spPr>
            <a:xfrm rot="10800000">
              <a:off x="6601805" y="5010581"/>
              <a:ext cx="0" cy="361259"/>
            </a:xfrm>
            <a:prstGeom prst="straightConnector1">
              <a:avLst/>
            </a:prstGeom>
            <a:noFill/>
            <a:ln w="25400" cap="flat" cmpd="sng">
              <a:solidFill>
                <a:srgbClr val="F7AE00"/>
              </a:solidFill>
              <a:prstDash val="solid"/>
              <a:round/>
              <a:headEnd type="none" w="med" len="med"/>
              <a:tailEnd type="none" w="sm" len="sm"/>
            </a:ln>
          </p:spPr>
        </p:cxnSp>
        <p:cxnSp>
          <p:nvCxnSpPr>
            <p:cNvPr id="33" name="Google Shape;1503;p66">
              <a:extLst>
                <a:ext uri="{FF2B5EF4-FFF2-40B4-BE49-F238E27FC236}">
                  <a16:creationId xmlns:a16="http://schemas.microsoft.com/office/drawing/2014/main" id="{0D9B5FF9-C602-E3A5-75E2-BAB789E2310E}"/>
                </a:ext>
              </a:extLst>
            </p:cNvPr>
            <p:cNvCxnSpPr/>
            <p:nvPr/>
          </p:nvCxnSpPr>
          <p:spPr>
            <a:xfrm>
              <a:off x="6601805" y="5010581"/>
              <a:ext cx="3957919" cy="0"/>
            </a:xfrm>
            <a:prstGeom prst="straightConnector1">
              <a:avLst/>
            </a:prstGeom>
            <a:noFill/>
            <a:ln w="25400" cap="flat" cmpd="sng">
              <a:solidFill>
                <a:srgbClr val="F7AE00"/>
              </a:solidFill>
              <a:prstDash val="solid"/>
              <a:round/>
              <a:headEnd type="none" w="med" len="med"/>
              <a:tailEnd type="none" w="sm" len="sm"/>
            </a:ln>
          </p:spPr>
        </p:cxnSp>
        <p:cxnSp>
          <p:nvCxnSpPr>
            <p:cNvPr id="34" name="Google Shape;1504;p66">
              <a:extLst>
                <a:ext uri="{FF2B5EF4-FFF2-40B4-BE49-F238E27FC236}">
                  <a16:creationId xmlns:a16="http://schemas.microsoft.com/office/drawing/2014/main" id="{65C9127A-3818-F605-F8E8-93E3B1784821}"/>
                </a:ext>
              </a:extLst>
            </p:cNvPr>
            <p:cNvCxnSpPr/>
            <p:nvPr/>
          </p:nvCxnSpPr>
          <p:spPr>
            <a:xfrm rot="10800000">
              <a:off x="8298079" y="5010580"/>
              <a:ext cx="0" cy="361259"/>
            </a:xfrm>
            <a:prstGeom prst="straightConnector1">
              <a:avLst/>
            </a:prstGeom>
            <a:noFill/>
            <a:ln w="25400" cap="flat" cmpd="sng">
              <a:solidFill>
                <a:srgbClr val="F7AE00"/>
              </a:solidFill>
              <a:prstDash val="solid"/>
              <a:round/>
              <a:headEnd type="none" w="med" len="med"/>
              <a:tailEnd type="none" w="sm" len="sm"/>
            </a:ln>
          </p:spPr>
        </p:cxnSp>
        <p:cxnSp>
          <p:nvCxnSpPr>
            <p:cNvPr id="35" name="Google Shape;1505;p66">
              <a:extLst>
                <a:ext uri="{FF2B5EF4-FFF2-40B4-BE49-F238E27FC236}">
                  <a16:creationId xmlns:a16="http://schemas.microsoft.com/office/drawing/2014/main" id="{66C518CC-B79E-DCA5-3CA0-BEE303BB5C79}"/>
                </a:ext>
              </a:extLst>
            </p:cNvPr>
            <p:cNvCxnSpPr/>
            <p:nvPr/>
          </p:nvCxnSpPr>
          <p:spPr>
            <a:xfrm rot="10800000">
              <a:off x="10559724" y="5010581"/>
              <a:ext cx="0" cy="361259"/>
            </a:xfrm>
            <a:prstGeom prst="straightConnector1">
              <a:avLst/>
            </a:prstGeom>
            <a:noFill/>
            <a:ln w="25400" cap="flat" cmpd="sng">
              <a:solidFill>
                <a:srgbClr val="F7AE00"/>
              </a:solidFill>
              <a:prstDash val="solid"/>
              <a:round/>
              <a:headEnd type="none" w="med" len="med"/>
              <a:tailEnd type="none" w="sm" len="sm"/>
            </a:ln>
          </p:spPr>
        </p:cxnSp>
        <p:cxnSp>
          <p:nvCxnSpPr>
            <p:cNvPr id="36" name="Google Shape;1506;p66">
              <a:extLst>
                <a:ext uri="{FF2B5EF4-FFF2-40B4-BE49-F238E27FC236}">
                  <a16:creationId xmlns:a16="http://schemas.microsoft.com/office/drawing/2014/main" id="{80CDC70F-89C3-5D91-089F-61DFCC8440F1}"/>
                </a:ext>
              </a:extLst>
            </p:cNvPr>
            <p:cNvCxnSpPr/>
            <p:nvPr/>
          </p:nvCxnSpPr>
          <p:spPr>
            <a:xfrm rot="10800000">
              <a:off x="8298565" y="4770652"/>
              <a:ext cx="0" cy="239930"/>
            </a:xfrm>
            <a:prstGeom prst="straightConnector1">
              <a:avLst/>
            </a:prstGeom>
            <a:noFill/>
            <a:ln w="25400" cap="flat" cmpd="sng">
              <a:solidFill>
                <a:srgbClr val="F7AE00"/>
              </a:solidFill>
              <a:prstDash val="solid"/>
              <a:round/>
              <a:headEnd type="none" w="med" len="med"/>
              <a:tailEnd type="none" w="sm" len="sm"/>
            </a:ln>
          </p:spPr>
        </p:cxnSp>
        <p:cxnSp>
          <p:nvCxnSpPr>
            <p:cNvPr id="39" name="Google Shape;1509;p66">
              <a:extLst>
                <a:ext uri="{FF2B5EF4-FFF2-40B4-BE49-F238E27FC236}">
                  <a16:creationId xmlns:a16="http://schemas.microsoft.com/office/drawing/2014/main" id="{1B6964E1-ADF2-3700-0001-2FE90B186F2A}"/>
                </a:ext>
              </a:extLst>
            </p:cNvPr>
            <p:cNvCxnSpPr/>
            <p:nvPr/>
          </p:nvCxnSpPr>
          <p:spPr>
            <a:xfrm>
              <a:off x="8378684" y="3626895"/>
              <a:ext cx="2100919" cy="0"/>
            </a:xfrm>
            <a:prstGeom prst="straightConnector1">
              <a:avLst/>
            </a:prstGeom>
            <a:noFill/>
            <a:ln w="25400" cap="flat" cmpd="sng">
              <a:solidFill>
                <a:srgbClr val="F7AE00"/>
              </a:solidFill>
              <a:prstDash val="solid"/>
              <a:round/>
              <a:headEnd type="none" w="med" len="med"/>
              <a:tailEnd type="none" w="sm" len="sm"/>
            </a:ln>
          </p:spPr>
        </p:cxnSp>
        <p:cxnSp>
          <p:nvCxnSpPr>
            <p:cNvPr id="40" name="Google Shape;1510;p66">
              <a:extLst>
                <a:ext uri="{FF2B5EF4-FFF2-40B4-BE49-F238E27FC236}">
                  <a16:creationId xmlns:a16="http://schemas.microsoft.com/office/drawing/2014/main" id="{F193ECE5-8192-29B5-6498-1F9FF499197E}"/>
                </a:ext>
              </a:extLst>
            </p:cNvPr>
            <p:cNvCxnSpPr/>
            <p:nvPr/>
          </p:nvCxnSpPr>
          <p:spPr>
            <a:xfrm rot="10800000">
              <a:off x="8378684" y="3626895"/>
              <a:ext cx="0" cy="421240"/>
            </a:xfrm>
            <a:prstGeom prst="straightConnector1">
              <a:avLst/>
            </a:prstGeom>
            <a:noFill/>
            <a:ln w="25400" cap="flat" cmpd="sng">
              <a:solidFill>
                <a:srgbClr val="F7AE00"/>
              </a:solidFill>
              <a:prstDash val="solid"/>
              <a:round/>
              <a:headEnd type="none" w="med" len="med"/>
              <a:tailEnd type="none" w="sm" len="sm"/>
            </a:ln>
          </p:spPr>
        </p:cxnSp>
        <p:cxnSp>
          <p:nvCxnSpPr>
            <p:cNvPr id="41" name="Google Shape;1511;p66">
              <a:extLst>
                <a:ext uri="{FF2B5EF4-FFF2-40B4-BE49-F238E27FC236}">
                  <a16:creationId xmlns:a16="http://schemas.microsoft.com/office/drawing/2014/main" id="{676A4B9C-17C0-C762-985C-64BAD7D0380C}"/>
                </a:ext>
              </a:extLst>
            </p:cNvPr>
            <p:cNvCxnSpPr/>
            <p:nvPr/>
          </p:nvCxnSpPr>
          <p:spPr>
            <a:xfrm rot="10800000">
              <a:off x="10479603" y="3626895"/>
              <a:ext cx="0" cy="361258"/>
            </a:xfrm>
            <a:prstGeom prst="straightConnector1">
              <a:avLst/>
            </a:prstGeom>
            <a:noFill/>
            <a:ln w="25400" cap="flat" cmpd="sng">
              <a:solidFill>
                <a:srgbClr val="F7AE00"/>
              </a:solidFill>
              <a:prstDash val="solid"/>
              <a:round/>
              <a:headEnd type="none" w="med" len="med"/>
              <a:tailEnd type="none" w="sm" len="sm"/>
            </a:ln>
          </p:spPr>
        </p:cxnSp>
        <p:cxnSp>
          <p:nvCxnSpPr>
            <p:cNvPr id="42" name="Google Shape;1512;p66">
              <a:extLst>
                <a:ext uri="{FF2B5EF4-FFF2-40B4-BE49-F238E27FC236}">
                  <a16:creationId xmlns:a16="http://schemas.microsoft.com/office/drawing/2014/main" id="{BF37DC21-F97B-ED90-229D-A42C8A8E2DFA}"/>
                </a:ext>
              </a:extLst>
            </p:cNvPr>
            <p:cNvCxnSpPr/>
            <p:nvPr/>
          </p:nvCxnSpPr>
          <p:spPr>
            <a:xfrm rot="10800000">
              <a:off x="9580482" y="3446947"/>
              <a:ext cx="0" cy="179947"/>
            </a:xfrm>
            <a:prstGeom prst="straightConnector1">
              <a:avLst/>
            </a:prstGeom>
            <a:noFill/>
            <a:ln w="25400" cap="flat" cmpd="sng">
              <a:solidFill>
                <a:srgbClr val="F7AE00"/>
              </a:solidFill>
              <a:prstDash val="solid"/>
              <a:round/>
              <a:headEnd type="none" w="med" len="med"/>
              <a:tailEnd type="none" w="sm" len="sm"/>
            </a:ln>
          </p:spPr>
        </p:cxnSp>
        <p:cxnSp>
          <p:nvCxnSpPr>
            <p:cNvPr id="43" name="Google Shape;1513;p66">
              <a:extLst>
                <a:ext uri="{FF2B5EF4-FFF2-40B4-BE49-F238E27FC236}">
                  <a16:creationId xmlns:a16="http://schemas.microsoft.com/office/drawing/2014/main" id="{90520D9E-8EBF-D95A-1A5A-85A26B27C4E9}"/>
                </a:ext>
              </a:extLst>
            </p:cNvPr>
            <p:cNvCxnSpPr/>
            <p:nvPr/>
          </p:nvCxnSpPr>
          <p:spPr>
            <a:xfrm>
              <a:off x="6551952" y="2368625"/>
              <a:ext cx="3311619" cy="0"/>
            </a:xfrm>
            <a:prstGeom prst="straightConnector1">
              <a:avLst/>
            </a:prstGeom>
            <a:noFill/>
            <a:ln w="25400" cap="flat" cmpd="sng">
              <a:solidFill>
                <a:srgbClr val="F7AE00"/>
              </a:solidFill>
              <a:prstDash val="solid"/>
              <a:round/>
              <a:headEnd type="none" w="med" len="med"/>
              <a:tailEnd type="none" w="sm" len="sm"/>
            </a:ln>
          </p:spPr>
        </p:cxnSp>
        <p:cxnSp>
          <p:nvCxnSpPr>
            <p:cNvPr id="44" name="Google Shape;1514;p66">
              <a:extLst>
                <a:ext uri="{FF2B5EF4-FFF2-40B4-BE49-F238E27FC236}">
                  <a16:creationId xmlns:a16="http://schemas.microsoft.com/office/drawing/2014/main" id="{9A1C4355-1AB3-0CD8-0DDA-F7434D8D50D8}"/>
                </a:ext>
              </a:extLst>
            </p:cNvPr>
            <p:cNvCxnSpPr/>
            <p:nvPr/>
          </p:nvCxnSpPr>
          <p:spPr>
            <a:xfrm rot="10800000">
              <a:off x="9872474" y="2368625"/>
              <a:ext cx="0" cy="124055"/>
            </a:xfrm>
            <a:prstGeom prst="straightConnector1">
              <a:avLst/>
            </a:prstGeom>
            <a:noFill/>
            <a:ln w="25400" cap="flat" cmpd="sng">
              <a:solidFill>
                <a:srgbClr val="F7AE00"/>
              </a:solidFill>
              <a:prstDash val="solid"/>
              <a:round/>
              <a:headEnd type="none" w="med" len="med"/>
              <a:tailEnd type="none" w="sm" len="sm"/>
            </a:ln>
          </p:spPr>
        </p:cxnSp>
        <p:cxnSp>
          <p:nvCxnSpPr>
            <p:cNvPr id="45" name="Google Shape;1515;p66">
              <a:extLst>
                <a:ext uri="{FF2B5EF4-FFF2-40B4-BE49-F238E27FC236}">
                  <a16:creationId xmlns:a16="http://schemas.microsoft.com/office/drawing/2014/main" id="{E6948D8A-A347-9301-CB43-B2F7E9942897}"/>
                </a:ext>
              </a:extLst>
            </p:cNvPr>
            <p:cNvCxnSpPr/>
            <p:nvPr/>
          </p:nvCxnSpPr>
          <p:spPr>
            <a:xfrm rot="10800000">
              <a:off x="6551952" y="2368625"/>
              <a:ext cx="0" cy="216755"/>
            </a:xfrm>
            <a:prstGeom prst="straightConnector1">
              <a:avLst/>
            </a:prstGeom>
            <a:noFill/>
            <a:ln w="25400" cap="flat" cmpd="sng">
              <a:solidFill>
                <a:srgbClr val="F7AE00"/>
              </a:solidFill>
              <a:prstDash val="solid"/>
              <a:round/>
              <a:headEnd type="none" w="med" len="med"/>
              <a:tailEnd type="none" w="sm" len="sm"/>
            </a:ln>
          </p:spPr>
        </p:cxnSp>
        <p:cxnSp>
          <p:nvCxnSpPr>
            <p:cNvPr id="47" name="Google Shape;1517;p66">
              <a:extLst>
                <a:ext uri="{FF2B5EF4-FFF2-40B4-BE49-F238E27FC236}">
                  <a16:creationId xmlns:a16="http://schemas.microsoft.com/office/drawing/2014/main" id="{627A6CC7-5B4F-5AB5-360C-4C6327A937EB}"/>
                </a:ext>
              </a:extLst>
            </p:cNvPr>
            <p:cNvCxnSpPr/>
            <p:nvPr/>
          </p:nvCxnSpPr>
          <p:spPr>
            <a:xfrm rot="10800000">
              <a:off x="8086692" y="2304554"/>
              <a:ext cx="0" cy="61345"/>
            </a:xfrm>
            <a:prstGeom prst="straightConnector1">
              <a:avLst/>
            </a:prstGeom>
            <a:noFill/>
            <a:ln w="25400" cap="flat" cmpd="sng">
              <a:solidFill>
                <a:srgbClr val="F7AE00"/>
              </a:solidFill>
              <a:prstDash val="solid"/>
              <a:round/>
              <a:headEnd type="none" w="med" len="med"/>
              <a:tailEnd type="none" w="sm" len="sm"/>
            </a:ln>
          </p:spPr>
        </p:cxnSp>
        <p:sp>
          <p:nvSpPr>
            <p:cNvPr id="90" name="Isosceles Triangle 89">
              <a:extLst>
                <a:ext uri="{FF2B5EF4-FFF2-40B4-BE49-F238E27FC236}">
                  <a16:creationId xmlns:a16="http://schemas.microsoft.com/office/drawing/2014/main" id="{E0D870E4-E55E-A474-07FE-88A8B744C645}"/>
                </a:ext>
              </a:extLst>
            </p:cNvPr>
            <p:cNvSpPr/>
            <p:nvPr/>
          </p:nvSpPr>
          <p:spPr>
            <a:xfrm>
              <a:off x="8239743" y="4709305"/>
              <a:ext cx="108000" cy="108000"/>
            </a:xfrm>
            <a:prstGeom prst="triangle">
              <a:avLst/>
            </a:prstGeom>
            <a:solidFill>
              <a:schemeClr val="bg1"/>
            </a:solidFill>
            <a:ln w="19050">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91" name="Isosceles Triangle 90">
              <a:extLst>
                <a:ext uri="{FF2B5EF4-FFF2-40B4-BE49-F238E27FC236}">
                  <a16:creationId xmlns:a16="http://schemas.microsoft.com/office/drawing/2014/main" id="{AE00086E-1640-3F60-7168-AE9790E64FB0}"/>
                </a:ext>
              </a:extLst>
            </p:cNvPr>
            <p:cNvSpPr/>
            <p:nvPr/>
          </p:nvSpPr>
          <p:spPr>
            <a:xfrm>
              <a:off x="9526482" y="3345233"/>
              <a:ext cx="108000" cy="108000"/>
            </a:xfrm>
            <a:prstGeom prst="triangle">
              <a:avLst/>
            </a:prstGeom>
            <a:solidFill>
              <a:schemeClr val="bg1"/>
            </a:solidFill>
            <a:ln w="19050">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92" name="Isosceles Triangle 91">
              <a:extLst>
                <a:ext uri="{FF2B5EF4-FFF2-40B4-BE49-F238E27FC236}">
                  <a16:creationId xmlns:a16="http://schemas.microsoft.com/office/drawing/2014/main" id="{141A9E94-A67C-A3D3-69A2-03FDB60B1B05}"/>
                </a:ext>
              </a:extLst>
            </p:cNvPr>
            <p:cNvSpPr/>
            <p:nvPr/>
          </p:nvSpPr>
          <p:spPr>
            <a:xfrm>
              <a:off x="8032692" y="2189206"/>
              <a:ext cx="108000" cy="108000"/>
            </a:xfrm>
            <a:prstGeom prst="triangle">
              <a:avLst/>
            </a:prstGeom>
            <a:solidFill>
              <a:schemeClr val="bg1"/>
            </a:solidFill>
            <a:ln w="19050">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grpSp>
    </p:spTree>
    <p:extLst>
      <p:ext uri="{BB962C8B-B14F-4D97-AF65-F5344CB8AC3E}">
        <p14:creationId xmlns:p14="http://schemas.microsoft.com/office/powerpoint/2010/main" val="293949054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73428-6AE9-4C88-595C-3E86DD3873E2}"/>
              </a:ext>
            </a:extLst>
          </p:cNvPr>
          <p:cNvSpPr>
            <a:spLocks noGrp="1"/>
          </p:cNvSpPr>
          <p:nvPr>
            <p:ph type="title"/>
          </p:nvPr>
        </p:nvSpPr>
        <p:spPr/>
        <p:txBody>
          <a:bodyPr/>
          <a:lstStyle/>
          <a:p>
            <a:r>
              <a:rPr lang="es-CL" dirty="0"/>
              <a:t>Diagrama de clases</a:t>
            </a:r>
            <a:br>
              <a:rPr lang="es-CL" dirty="0"/>
            </a:br>
            <a:r>
              <a:rPr lang="es-CL" sz="2800" dirty="0">
                <a:solidFill>
                  <a:srgbClr val="004B85"/>
                </a:solidFill>
              </a:rPr>
              <a:t>Agregación</a:t>
            </a:r>
          </a:p>
        </p:txBody>
      </p:sp>
      <p:sp>
        <p:nvSpPr>
          <p:cNvPr id="4" name="Slide Number Placeholder 3">
            <a:extLst>
              <a:ext uri="{FF2B5EF4-FFF2-40B4-BE49-F238E27FC236}">
                <a16:creationId xmlns:a16="http://schemas.microsoft.com/office/drawing/2014/main" id="{600AA961-72B1-C406-8C86-E79313E5B8D8}"/>
              </a:ext>
            </a:extLst>
          </p:cNvPr>
          <p:cNvSpPr>
            <a:spLocks noGrp="1"/>
          </p:cNvSpPr>
          <p:nvPr>
            <p:ph type="sldNum" sz="quarter" idx="12"/>
          </p:nvPr>
        </p:nvSpPr>
        <p:spPr/>
        <p:txBody>
          <a:bodyPr/>
          <a:lstStyle/>
          <a:p>
            <a:fld id="{53277F46-3D48-465E-89EF-2F849361E787}" type="slidenum">
              <a:rPr lang="es-CL" smtClean="0"/>
              <a:t>68</a:t>
            </a:fld>
            <a:endParaRPr lang="es-CL"/>
          </a:p>
        </p:txBody>
      </p:sp>
      <p:grpSp>
        <p:nvGrpSpPr>
          <p:cNvPr id="60" name="Group 59">
            <a:extLst>
              <a:ext uri="{FF2B5EF4-FFF2-40B4-BE49-F238E27FC236}">
                <a16:creationId xmlns:a16="http://schemas.microsoft.com/office/drawing/2014/main" id="{A56CC5C2-0A39-1C4C-54CA-4EE37B01A4F0}"/>
              </a:ext>
            </a:extLst>
          </p:cNvPr>
          <p:cNvGrpSpPr/>
          <p:nvPr/>
        </p:nvGrpSpPr>
        <p:grpSpPr>
          <a:xfrm>
            <a:off x="6937977" y="2642214"/>
            <a:ext cx="3713032" cy="864950"/>
            <a:chOff x="7618697" y="1947862"/>
            <a:chExt cx="3713032" cy="864950"/>
          </a:xfrm>
        </p:grpSpPr>
        <p:sp>
          <p:nvSpPr>
            <p:cNvPr id="9" name="Google Shape;1530;p67">
              <a:extLst>
                <a:ext uri="{FF2B5EF4-FFF2-40B4-BE49-F238E27FC236}">
                  <a16:creationId xmlns:a16="http://schemas.microsoft.com/office/drawing/2014/main" id="{E359BEF2-9365-3CBA-2733-C0F3EF988753}"/>
                </a:ext>
              </a:extLst>
            </p:cNvPr>
            <p:cNvSpPr/>
            <p:nvPr/>
          </p:nvSpPr>
          <p:spPr>
            <a:xfrm>
              <a:off x="7618697" y="2212884"/>
              <a:ext cx="292612" cy="334906"/>
            </a:xfrm>
            <a:prstGeom prst="diamond">
              <a:avLst/>
            </a:prstGeom>
            <a:solidFill>
              <a:schemeClr val="bg1"/>
            </a:solidFill>
            <a:ln w="25400" cap="flat" cmpd="sng">
              <a:solidFill>
                <a:srgbClr val="F7AE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Calibri"/>
                <a:buNone/>
              </a:pPr>
              <a:endParaRPr sz="2400" b="0" i="0" u="sng" strike="noStrike" cap="none">
                <a:solidFill>
                  <a:schemeClr val="dk1"/>
                </a:solidFill>
                <a:latin typeface="Tahoma"/>
                <a:ea typeface="Tahoma"/>
                <a:cs typeface="Tahoma"/>
                <a:sym typeface="Tahoma"/>
              </a:endParaRPr>
            </a:p>
          </p:txBody>
        </p:sp>
        <p:sp>
          <p:nvSpPr>
            <p:cNvPr id="10" name="Google Shape;1531;p67">
              <a:extLst>
                <a:ext uri="{FF2B5EF4-FFF2-40B4-BE49-F238E27FC236}">
                  <a16:creationId xmlns:a16="http://schemas.microsoft.com/office/drawing/2014/main" id="{409D6484-822D-DD97-A30C-50683143DA97}"/>
                </a:ext>
              </a:extLst>
            </p:cNvPr>
            <p:cNvSpPr/>
            <p:nvPr/>
          </p:nvSpPr>
          <p:spPr>
            <a:xfrm>
              <a:off x="8011824" y="1947862"/>
              <a:ext cx="3319905" cy="864950"/>
            </a:xfrm>
            <a:prstGeom prst="rect">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CL" sz="2000" b="1" dirty="0">
                  <a:latin typeface="Calibri"/>
                  <a:ea typeface="Calibri"/>
                  <a:cs typeface="Calibri"/>
                  <a:sym typeface="Calibri"/>
                </a:rPr>
                <a:t>Agregación </a:t>
              </a:r>
              <a:r>
                <a:rPr lang="es-CL" sz="2000" b="1" u="none" dirty="0">
                  <a:latin typeface="Calibri"/>
                  <a:ea typeface="Calibri"/>
                  <a:cs typeface="Calibri"/>
                  <a:sym typeface="Calibri"/>
                </a:rPr>
                <a:t>Simple</a:t>
              </a:r>
              <a:endParaRPr dirty="0"/>
            </a:p>
            <a:p>
              <a:pPr marL="0" marR="0" lvl="0" indent="0" algn="just" rtl="0">
                <a:spcBef>
                  <a:spcPts val="0"/>
                </a:spcBef>
                <a:spcAft>
                  <a:spcPts val="0"/>
                </a:spcAft>
                <a:buNone/>
              </a:pPr>
              <a:r>
                <a:rPr lang="es-CL" sz="2000" u="none" dirty="0">
                  <a:latin typeface="Calibri"/>
                  <a:ea typeface="Calibri"/>
                  <a:cs typeface="Calibri"/>
                  <a:sym typeface="Calibri"/>
                </a:rPr>
                <a:t>USES-A (no elimina subclases)</a:t>
              </a:r>
              <a:endParaRPr dirty="0"/>
            </a:p>
          </p:txBody>
        </p:sp>
      </p:grpSp>
      <p:grpSp>
        <p:nvGrpSpPr>
          <p:cNvPr id="61" name="Group 60">
            <a:extLst>
              <a:ext uri="{FF2B5EF4-FFF2-40B4-BE49-F238E27FC236}">
                <a16:creationId xmlns:a16="http://schemas.microsoft.com/office/drawing/2014/main" id="{6436BE89-FAD0-9BF7-605F-B9204EFF32FA}"/>
              </a:ext>
            </a:extLst>
          </p:cNvPr>
          <p:cNvGrpSpPr/>
          <p:nvPr/>
        </p:nvGrpSpPr>
        <p:grpSpPr>
          <a:xfrm>
            <a:off x="1401743" y="2648142"/>
            <a:ext cx="4733528" cy="864950"/>
            <a:chOff x="7618697" y="1947862"/>
            <a:chExt cx="4733528" cy="864950"/>
          </a:xfrm>
        </p:grpSpPr>
        <p:sp>
          <p:nvSpPr>
            <p:cNvPr id="62" name="Google Shape;1530;p67">
              <a:extLst>
                <a:ext uri="{FF2B5EF4-FFF2-40B4-BE49-F238E27FC236}">
                  <a16:creationId xmlns:a16="http://schemas.microsoft.com/office/drawing/2014/main" id="{86DC3403-A45F-C2FE-9B13-ADE727ACF4CE}"/>
                </a:ext>
              </a:extLst>
            </p:cNvPr>
            <p:cNvSpPr/>
            <p:nvPr/>
          </p:nvSpPr>
          <p:spPr>
            <a:xfrm>
              <a:off x="7618697" y="2212884"/>
              <a:ext cx="292612" cy="334906"/>
            </a:xfrm>
            <a:prstGeom prst="diamond">
              <a:avLst/>
            </a:prstGeom>
            <a:solidFill>
              <a:srgbClr val="F7AE00"/>
            </a:solidFill>
            <a:ln w="25400" cap="flat" cmpd="sng">
              <a:solidFill>
                <a:srgbClr val="F7AE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Calibri"/>
                <a:buNone/>
              </a:pPr>
              <a:endParaRPr sz="2400" b="0" i="0" u="sng" strike="noStrike" cap="none">
                <a:solidFill>
                  <a:schemeClr val="dk1"/>
                </a:solidFill>
                <a:latin typeface="Tahoma"/>
                <a:ea typeface="Tahoma"/>
                <a:cs typeface="Tahoma"/>
                <a:sym typeface="Tahoma"/>
              </a:endParaRPr>
            </a:p>
          </p:txBody>
        </p:sp>
        <p:sp>
          <p:nvSpPr>
            <p:cNvPr id="63" name="Google Shape;1531;p67">
              <a:extLst>
                <a:ext uri="{FF2B5EF4-FFF2-40B4-BE49-F238E27FC236}">
                  <a16:creationId xmlns:a16="http://schemas.microsoft.com/office/drawing/2014/main" id="{823B993A-5B89-920F-06CC-88074E11D47A}"/>
                </a:ext>
              </a:extLst>
            </p:cNvPr>
            <p:cNvSpPr/>
            <p:nvPr/>
          </p:nvSpPr>
          <p:spPr>
            <a:xfrm>
              <a:off x="8011824" y="1947862"/>
              <a:ext cx="4340401" cy="864950"/>
            </a:xfrm>
            <a:prstGeom prst="rect">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CL" sz="2000" b="1" dirty="0">
                  <a:latin typeface="Calibri"/>
                  <a:ea typeface="Calibri"/>
                  <a:cs typeface="Calibri"/>
                  <a:sym typeface="Calibri"/>
                </a:rPr>
                <a:t>Agregación </a:t>
              </a:r>
              <a:r>
                <a:rPr lang="es-CL" sz="2000" b="1" u="none" dirty="0">
                  <a:latin typeface="Calibri"/>
                  <a:ea typeface="Calibri"/>
                  <a:cs typeface="Calibri"/>
                  <a:sym typeface="Calibri"/>
                </a:rPr>
                <a:t>Compuesta (composición)</a:t>
              </a:r>
              <a:endParaRPr dirty="0"/>
            </a:p>
            <a:p>
              <a:pPr marL="0" marR="0" lvl="0" indent="0" algn="just" rtl="0">
                <a:spcBef>
                  <a:spcPts val="0"/>
                </a:spcBef>
                <a:spcAft>
                  <a:spcPts val="0"/>
                </a:spcAft>
                <a:buNone/>
              </a:pPr>
              <a:r>
                <a:rPr lang="es-CL" sz="2000" u="none" dirty="0">
                  <a:latin typeface="Calibri"/>
                  <a:ea typeface="Calibri"/>
                  <a:cs typeface="Calibri"/>
                  <a:sym typeface="Calibri"/>
                </a:rPr>
                <a:t>HAS-A (eliminación en cascada)</a:t>
              </a:r>
              <a:endParaRPr dirty="0"/>
            </a:p>
          </p:txBody>
        </p:sp>
      </p:grpSp>
      <p:grpSp>
        <p:nvGrpSpPr>
          <p:cNvPr id="65" name="Group 64">
            <a:extLst>
              <a:ext uri="{FF2B5EF4-FFF2-40B4-BE49-F238E27FC236}">
                <a16:creationId xmlns:a16="http://schemas.microsoft.com/office/drawing/2014/main" id="{0E0C80D2-2A6C-61EE-1A66-CF781B4C8E94}"/>
              </a:ext>
            </a:extLst>
          </p:cNvPr>
          <p:cNvGrpSpPr/>
          <p:nvPr/>
        </p:nvGrpSpPr>
        <p:grpSpPr>
          <a:xfrm>
            <a:off x="1401743" y="3800820"/>
            <a:ext cx="4486364" cy="860212"/>
            <a:chOff x="1401743" y="3800820"/>
            <a:chExt cx="4486364" cy="860212"/>
          </a:xfrm>
        </p:grpSpPr>
        <p:grpSp>
          <p:nvGrpSpPr>
            <p:cNvPr id="37" name="Group 36">
              <a:extLst>
                <a:ext uri="{FF2B5EF4-FFF2-40B4-BE49-F238E27FC236}">
                  <a16:creationId xmlns:a16="http://schemas.microsoft.com/office/drawing/2014/main" id="{ED1B0687-BE4D-DB64-F5B9-BAD189696A91}"/>
                </a:ext>
              </a:extLst>
            </p:cNvPr>
            <p:cNvGrpSpPr/>
            <p:nvPr/>
          </p:nvGrpSpPr>
          <p:grpSpPr>
            <a:xfrm>
              <a:off x="1401743" y="3800820"/>
              <a:ext cx="4486364" cy="860212"/>
              <a:chOff x="1401743" y="4789726"/>
              <a:chExt cx="4486364" cy="860212"/>
            </a:xfrm>
          </p:grpSpPr>
          <p:grpSp>
            <p:nvGrpSpPr>
              <p:cNvPr id="38" name="Group 37">
                <a:extLst>
                  <a:ext uri="{FF2B5EF4-FFF2-40B4-BE49-F238E27FC236}">
                    <a16:creationId xmlns:a16="http://schemas.microsoft.com/office/drawing/2014/main" id="{D15A461A-E72A-B3A5-CFBB-74699F0D4989}"/>
                  </a:ext>
                </a:extLst>
              </p:cNvPr>
              <p:cNvGrpSpPr/>
              <p:nvPr/>
            </p:nvGrpSpPr>
            <p:grpSpPr>
              <a:xfrm>
                <a:off x="4404747" y="4796499"/>
                <a:ext cx="1483360" cy="853439"/>
                <a:chOff x="2113280" y="2614507"/>
                <a:chExt cx="1483360" cy="853439"/>
              </a:xfrm>
            </p:grpSpPr>
            <p:sp>
              <p:nvSpPr>
                <p:cNvPr id="46" name="Rectangle 45">
                  <a:extLst>
                    <a:ext uri="{FF2B5EF4-FFF2-40B4-BE49-F238E27FC236}">
                      <a16:creationId xmlns:a16="http://schemas.microsoft.com/office/drawing/2014/main" id="{F661BA68-8F02-E0DA-3304-61CE4512F34D}"/>
                    </a:ext>
                  </a:extLst>
                </p:cNvPr>
                <p:cNvSpPr/>
                <p:nvPr/>
              </p:nvSpPr>
              <p:spPr>
                <a:xfrm>
                  <a:off x="2113280" y="2614507"/>
                  <a:ext cx="1483360" cy="433493"/>
                </a:xfrm>
                <a:prstGeom prst="rect">
                  <a:avLst/>
                </a:prstGeom>
                <a:solidFill>
                  <a:srgbClr val="F7AE00"/>
                </a:solid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b="1" dirty="0"/>
                    <a:t>Detalle</a:t>
                  </a:r>
                </a:p>
              </p:txBody>
            </p:sp>
            <p:sp>
              <p:nvSpPr>
                <p:cNvPr id="47" name="Rectangle 46">
                  <a:extLst>
                    <a:ext uri="{FF2B5EF4-FFF2-40B4-BE49-F238E27FC236}">
                      <a16:creationId xmlns:a16="http://schemas.microsoft.com/office/drawing/2014/main" id="{E0F725E5-738D-A1DE-9B50-C9DD3F9D5BAF}"/>
                    </a:ext>
                  </a:extLst>
                </p:cNvPr>
                <p:cNvSpPr/>
                <p:nvPr/>
              </p:nvSpPr>
              <p:spPr>
                <a:xfrm>
                  <a:off x="2113280" y="3048000"/>
                  <a:ext cx="1483360" cy="209973"/>
                </a:xfrm>
                <a:prstGeom prst="rect">
                  <a:avLst/>
                </a:prstGeom>
                <a:no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8" name="Rectangle 47">
                  <a:extLst>
                    <a:ext uri="{FF2B5EF4-FFF2-40B4-BE49-F238E27FC236}">
                      <a16:creationId xmlns:a16="http://schemas.microsoft.com/office/drawing/2014/main" id="{041DCF67-5359-5414-E9CE-36A711380256}"/>
                    </a:ext>
                  </a:extLst>
                </p:cNvPr>
                <p:cNvSpPr/>
                <p:nvPr/>
              </p:nvSpPr>
              <p:spPr>
                <a:xfrm>
                  <a:off x="2113280" y="3257973"/>
                  <a:ext cx="1483360" cy="209973"/>
                </a:xfrm>
                <a:prstGeom prst="rect">
                  <a:avLst/>
                </a:prstGeom>
                <a:no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grpSp>
            <p:nvGrpSpPr>
              <p:cNvPr id="39" name="Group 38">
                <a:extLst>
                  <a:ext uri="{FF2B5EF4-FFF2-40B4-BE49-F238E27FC236}">
                    <a16:creationId xmlns:a16="http://schemas.microsoft.com/office/drawing/2014/main" id="{96BE3F19-16A9-7AF5-14AB-B4BFA1524237}"/>
                  </a:ext>
                </a:extLst>
              </p:cNvPr>
              <p:cNvGrpSpPr/>
              <p:nvPr/>
            </p:nvGrpSpPr>
            <p:grpSpPr>
              <a:xfrm>
                <a:off x="1401743" y="4789726"/>
                <a:ext cx="1483360" cy="853439"/>
                <a:chOff x="2113280" y="2614507"/>
                <a:chExt cx="1483360" cy="853439"/>
              </a:xfrm>
            </p:grpSpPr>
            <p:sp>
              <p:nvSpPr>
                <p:cNvPr id="43" name="Rectangle 42">
                  <a:extLst>
                    <a:ext uri="{FF2B5EF4-FFF2-40B4-BE49-F238E27FC236}">
                      <a16:creationId xmlns:a16="http://schemas.microsoft.com/office/drawing/2014/main" id="{40A48BE0-CDA1-AB9F-E94B-CB3CFC80DECE}"/>
                    </a:ext>
                  </a:extLst>
                </p:cNvPr>
                <p:cNvSpPr/>
                <p:nvPr/>
              </p:nvSpPr>
              <p:spPr>
                <a:xfrm>
                  <a:off x="2113280" y="2614507"/>
                  <a:ext cx="1483360" cy="433493"/>
                </a:xfrm>
                <a:prstGeom prst="rect">
                  <a:avLst/>
                </a:prstGeom>
                <a:solidFill>
                  <a:srgbClr val="F7AE00"/>
                </a:solid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b="1" dirty="0"/>
                    <a:t>Factura</a:t>
                  </a:r>
                </a:p>
              </p:txBody>
            </p:sp>
            <p:sp>
              <p:nvSpPr>
                <p:cNvPr id="44" name="Rectangle 43">
                  <a:extLst>
                    <a:ext uri="{FF2B5EF4-FFF2-40B4-BE49-F238E27FC236}">
                      <a16:creationId xmlns:a16="http://schemas.microsoft.com/office/drawing/2014/main" id="{21369226-CE82-CA0C-F855-3FD9C5037F60}"/>
                    </a:ext>
                  </a:extLst>
                </p:cNvPr>
                <p:cNvSpPr/>
                <p:nvPr/>
              </p:nvSpPr>
              <p:spPr>
                <a:xfrm>
                  <a:off x="2113280" y="3048000"/>
                  <a:ext cx="1483360" cy="209973"/>
                </a:xfrm>
                <a:prstGeom prst="rect">
                  <a:avLst/>
                </a:prstGeom>
                <a:no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5" name="Rectangle 44">
                  <a:extLst>
                    <a:ext uri="{FF2B5EF4-FFF2-40B4-BE49-F238E27FC236}">
                      <a16:creationId xmlns:a16="http://schemas.microsoft.com/office/drawing/2014/main" id="{D927A971-5B69-DFD8-61B8-D24798A75564}"/>
                    </a:ext>
                  </a:extLst>
                </p:cNvPr>
                <p:cNvSpPr/>
                <p:nvPr/>
              </p:nvSpPr>
              <p:spPr>
                <a:xfrm>
                  <a:off x="2113280" y="3257973"/>
                  <a:ext cx="1483360" cy="209973"/>
                </a:xfrm>
                <a:prstGeom prst="rect">
                  <a:avLst/>
                </a:prstGeom>
                <a:no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sp>
            <p:nvSpPr>
              <p:cNvPr id="40" name="TextBox 39">
                <a:extLst>
                  <a:ext uri="{FF2B5EF4-FFF2-40B4-BE49-F238E27FC236}">
                    <a16:creationId xmlns:a16="http://schemas.microsoft.com/office/drawing/2014/main" id="{AE08D25C-19EE-812D-08FF-5015EBA1219A}"/>
                  </a:ext>
                </a:extLst>
              </p:cNvPr>
              <p:cNvSpPr txBox="1"/>
              <p:nvPr/>
            </p:nvSpPr>
            <p:spPr>
              <a:xfrm>
                <a:off x="3975948" y="4946220"/>
                <a:ext cx="421156" cy="276999"/>
              </a:xfrm>
              <a:prstGeom prst="rect">
                <a:avLst/>
              </a:prstGeom>
              <a:noFill/>
            </p:spPr>
            <p:txBody>
              <a:bodyPr wrap="square" rtlCol="0" anchor="ctr">
                <a:spAutoFit/>
              </a:bodyPr>
              <a:lstStyle/>
              <a:p>
                <a:pPr algn="ctr"/>
                <a:r>
                  <a:rPr lang="es-CL" sz="1200" dirty="0"/>
                  <a:t>1..*</a:t>
                </a:r>
              </a:p>
            </p:txBody>
          </p:sp>
          <p:cxnSp>
            <p:nvCxnSpPr>
              <p:cNvPr id="41" name="Straight Connector 40">
                <a:extLst>
                  <a:ext uri="{FF2B5EF4-FFF2-40B4-BE49-F238E27FC236}">
                    <a16:creationId xmlns:a16="http://schemas.microsoft.com/office/drawing/2014/main" id="{3741119B-F52A-4D7F-16F4-7C99F376280E}"/>
                  </a:ext>
                </a:extLst>
              </p:cNvPr>
              <p:cNvCxnSpPr>
                <a:cxnSpLocks/>
              </p:cNvCxnSpPr>
              <p:nvPr/>
            </p:nvCxnSpPr>
            <p:spPr>
              <a:xfrm>
                <a:off x="2885103" y="5229992"/>
                <a:ext cx="151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4" name="Google Shape;1530;p67">
              <a:extLst>
                <a:ext uri="{FF2B5EF4-FFF2-40B4-BE49-F238E27FC236}">
                  <a16:creationId xmlns:a16="http://schemas.microsoft.com/office/drawing/2014/main" id="{9262EEED-B312-9B95-C819-C26A2CAF0472}"/>
                </a:ext>
              </a:extLst>
            </p:cNvPr>
            <p:cNvSpPr/>
            <p:nvPr/>
          </p:nvSpPr>
          <p:spPr>
            <a:xfrm>
              <a:off x="2892746" y="4162313"/>
              <a:ext cx="144000" cy="144000"/>
            </a:xfrm>
            <a:prstGeom prst="diamond">
              <a:avLst/>
            </a:prstGeom>
            <a:solidFill>
              <a:srgbClr val="F7AE00"/>
            </a:solidFill>
            <a:ln w="25400" cap="flat" cmpd="sng">
              <a:solidFill>
                <a:srgbClr val="F7AE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Calibri"/>
                <a:buNone/>
              </a:pPr>
              <a:endParaRPr sz="2400" b="0" i="0" u="sng" strike="noStrike" cap="none">
                <a:solidFill>
                  <a:schemeClr val="dk1"/>
                </a:solidFill>
                <a:latin typeface="Tahoma"/>
                <a:ea typeface="Tahoma"/>
                <a:cs typeface="Tahoma"/>
                <a:sym typeface="Tahoma"/>
              </a:endParaRPr>
            </a:p>
          </p:txBody>
        </p:sp>
      </p:grpSp>
      <p:grpSp>
        <p:nvGrpSpPr>
          <p:cNvPr id="67" name="Group 66">
            <a:extLst>
              <a:ext uri="{FF2B5EF4-FFF2-40B4-BE49-F238E27FC236}">
                <a16:creationId xmlns:a16="http://schemas.microsoft.com/office/drawing/2014/main" id="{55C40CF4-3AF3-468E-2024-6F2AD6FB8AF6}"/>
              </a:ext>
            </a:extLst>
          </p:cNvPr>
          <p:cNvGrpSpPr/>
          <p:nvPr/>
        </p:nvGrpSpPr>
        <p:grpSpPr>
          <a:xfrm>
            <a:off x="6937977" y="3804207"/>
            <a:ext cx="4486364" cy="860212"/>
            <a:chOff x="6937977" y="3804207"/>
            <a:chExt cx="4486364" cy="860212"/>
          </a:xfrm>
        </p:grpSpPr>
        <p:grpSp>
          <p:nvGrpSpPr>
            <p:cNvPr id="49" name="Group 48">
              <a:extLst>
                <a:ext uri="{FF2B5EF4-FFF2-40B4-BE49-F238E27FC236}">
                  <a16:creationId xmlns:a16="http://schemas.microsoft.com/office/drawing/2014/main" id="{FCA46CF3-812E-17FE-7B5A-2152A3231835}"/>
                </a:ext>
              </a:extLst>
            </p:cNvPr>
            <p:cNvGrpSpPr/>
            <p:nvPr/>
          </p:nvGrpSpPr>
          <p:grpSpPr>
            <a:xfrm>
              <a:off x="6937977" y="3804207"/>
              <a:ext cx="4486364" cy="860212"/>
              <a:chOff x="1401743" y="4789726"/>
              <a:chExt cx="4486364" cy="860212"/>
            </a:xfrm>
          </p:grpSpPr>
          <p:grpSp>
            <p:nvGrpSpPr>
              <p:cNvPr id="50" name="Group 49">
                <a:extLst>
                  <a:ext uri="{FF2B5EF4-FFF2-40B4-BE49-F238E27FC236}">
                    <a16:creationId xmlns:a16="http://schemas.microsoft.com/office/drawing/2014/main" id="{4A4DA3F9-DD73-857F-579D-65CB0FAB670A}"/>
                  </a:ext>
                </a:extLst>
              </p:cNvPr>
              <p:cNvGrpSpPr/>
              <p:nvPr/>
            </p:nvGrpSpPr>
            <p:grpSpPr>
              <a:xfrm>
                <a:off x="4404747" y="4796499"/>
                <a:ext cx="1483360" cy="853439"/>
                <a:chOff x="2113280" y="2614507"/>
                <a:chExt cx="1483360" cy="853439"/>
              </a:xfrm>
            </p:grpSpPr>
            <p:sp>
              <p:nvSpPr>
                <p:cNvPr id="57" name="Rectangle 56">
                  <a:extLst>
                    <a:ext uri="{FF2B5EF4-FFF2-40B4-BE49-F238E27FC236}">
                      <a16:creationId xmlns:a16="http://schemas.microsoft.com/office/drawing/2014/main" id="{4AFCFD55-42D6-A815-59B4-404777B2DFCC}"/>
                    </a:ext>
                  </a:extLst>
                </p:cNvPr>
                <p:cNvSpPr/>
                <p:nvPr/>
              </p:nvSpPr>
              <p:spPr>
                <a:xfrm>
                  <a:off x="2113280" y="2614507"/>
                  <a:ext cx="1483360" cy="433493"/>
                </a:xfrm>
                <a:prstGeom prst="rect">
                  <a:avLst/>
                </a:prstGeom>
                <a:solidFill>
                  <a:srgbClr val="F7AE00"/>
                </a:solid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b="1" dirty="0"/>
                    <a:t>Cliente</a:t>
                  </a:r>
                </a:p>
              </p:txBody>
            </p:sp>
            <p:sp>
              <p:nvSpPr>
                <p:cNvPr id="58" name="Rectangle 57">
                  <a:extLst>
                    <a:ext uri="{FF2B5EF4-FFF2-40B4-BE49-F238E27FC236}">
                      <a16:creationId xmlns:a16="http://schemas.microsoft.com/office/drawing/2014/main" id="{3B241F87-AEDE-1842-5A78-83E9B4E02FF7}"/>
                    </a:ext>
                  </a:extLst>
                </p:cNvPr>
                <p:cNvSpPr/>
                <p:nvPr/>
              </p:nvSpPr>
              <p:spPr>
                <a:xfrm>
                  <a:off x="2113280" y="3048000"/>
                  <a:ext cx="1483360" cy="209973"/>
                </a:xfrm>
                <a:prstGeom prst="rect">
                  <a:avLst/>
                </a:prstGeom>
                <a:no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9" name="Rectangle 58">
                  <a:extLst>
                    <a:ext uri="{FF2B5EF4-FFF2-40B4-BE49-F238E27FC236}">
                      <a16:creationId xmlns:a16="http://schemas.microsoft.com/office/drawing/2014/main" id="{59FBE7E4-2627-094E-D2AA-F8D2F8727F44}"/>
                    </a:ext>
                  </a:extLst>
                </p:cNvPr>
                <p:cNvSpPr/>
                <p:nvPr/>
              </p:nvSpPr>
              <p:spPr>
                <a:xfrm>
                  <a:off x="2113280" y="3257973"/>
                  <a:ext cx="1483360" cy="209973"/>
                </a:xfrm>
                <a:prstGeom prst="rect">
                  <a:avLst/>
                </a:prstGeom>
                <a:no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grpSp>
            <p:nvGrpSpPr>
              <p:cNvPr id="51" name="Group 50">
                <a:extLst>
                  <a:ext uri="{FF2B5EF4-FFF2-40B4-BE49-F238E27FC236}">
                    <a16:creationId xmlns:a16="http://schemas.microsoft.com/office/drawing/2014/main" id="{2CBC1279-F895-4DA5-70A3-DC237378217B}"/>
                  </a:ext>
                </a:extLst>
              </p:cNvPr>
              <p:cNvGrpSpPr/>
              <p:nvPr/>
            </p:nvGrpSpPr>
            <p:grpSpPr>
              <a:xfrm>
                <a:off x="1401743" y="4789726"/>
                <a:ext cx="1483360" cy="853439"/>
                <a:chOff x="2113280" y="2614507"/>
                <a:chExt cx="1483360" cy="853439"/>
              </a:xfrm>
            </p:grpSpPr>
            <p:sp>
              <p:nvSpPr>
                <p:cNvPr id="54" name="Rectangle 53">
                  <a:extLst>
                    <a:ext uri="{FF2B5EF4-FFF2-40B4-BE49-F238E27FC236}">
                      <a16:creationId xmlns:a16="http://schemas.microsoft.com/office/drawing/2014/main" id="{0287E4B4-805D-051C-901E-06498E34DAFD}"/>
                    </a:ext>
                  </a:extLst>
                </p:cNvPr>
                <p:cNvSpPr/>
                <p:nvPr/>
              </p:nvSpPr>
              <p:spPr>
                <a:xfrm>
                  <a:off x="2113280" y="2614507"/>
                  <a:ext cx="1483360" cy="433493"/>
                </a:xfrm>
                <a:prstGeom prst="rect">
                  <a:avLst/>
                </a:prstGeom>
                <a:solidFill>
                  <a:srgbClr val="F7AE00"/>
                </a:solid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b="1" dirty="0"/>
                    <a:t>Sucursal</a:t>
                  </a:r>
                </a:p>
              </p:txBody>
            </p:sp>
            <p:sp>
              <p:nvSpPr>
                <p:cNvPr id="55" name="Rectangle 54">
                  <a:extLst>
                    <a:ext uri="{FF2B5EF4-FFF2-40B4-BE49-F238E27FC236}">
                      <a16:creationId xmlns:a16="http://schemas.microsoft.com/office/drawing/2014/main" id="{41E3E496-6743-1B19-B8E5-13364111E59D}"/>
                    </a:ext>
                  </a:extLst>
                </p:cNvPr>
                <p:cNvSpPr/>
                <p:nvPr/>
              </p:nvSpPr>
              <p:spPr>
                <a:xfrm>
                  <a:off x="2113280" y="3048000"/>
                  <a:ext cx="1483360" cy="209973"/>
                </a:xfrm>
                <a:prstGeom prst="rect">
                  <a:avLst/>
                </a:prstGeom>
                <a:no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6" name="Rectangle 55">
                  <a:extLst>
                    <a:ext uri="{FF2B5EF4-FFF2-40B4-BE49-F238E27FC236}">
                      <a16:creationId xmlns:a16="http://schemas.microsoft.com/office/drawing/2014/main" id="{E0BEF8E2-989F-2091-C26E-E520CB20099F}"/>
                    </a:ext>
                  </a:extLst>
                </p:cNvPr>
                <p:cNvSpPr/>
                <p:nvPr/>
              </p:nvSpPr>
              <p:spPr>
                <a:xfrm>
                  <a:off x="2113280" y="3257973"/>
                  <a:ext cx="1483360" cy="209973"/>
                </a:xfrm>
                <a:prstGeom prst="rect">
                  <a:avLst/>
                </a:prstGeom>
                <a:no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sp>
            <p:nvSpPr>
              <p:cNvPr id="52" name="TextBox 51">
                <a:extLst>
                  <a:ext uri="{FF2B5EF4-FFF2-40B4-BE49-F238E27FC236}">
                    <a16:creationId xmlns:a16="http://schemas.microsoft.com/office/drawing/2014/main" id="{8DB59D16-0528-5D5D-7548-C2D23280F52E}"/>
                  </a:ext>
                </a:extLst>
              </p:cNvPr>
              <p:cNvSpPr txBox="1"/>
              <p:nvPr/>
            </p:nvSpPr>
            <p:spPr>
              <a:xfrm>
                <a:off x="3975948" y="4946220"/>
                <a:ext cx="421156" cy="276999"/>
              </a:xfrm>
              <a:prstGeom prst="rect">
                <a:avLst/>
              </a:prstGeom>
              <a:noFill/>
            </p:spPr>
            <p:txBody>
              <a:bodyPr wrap="square" rtlCol="0" anchor="ctr">
                <a:spAutoFit/>
              </a:bodyPr>
              <a:lstStyle/>
              <a:p>
                <a:pPr algn="ctr"/>
                <a:r>
                  <a:rPr lang="es-CL" sz="1200" dirty="0"/>
                  <a:t>1..*</a:t>
                </a:r>
              </a:p>
            </p:txBody>
          </p:sp>
          <p:cxnSp>
            <p:nvCxnSpPr>
              <p:cNvPr id="53" name="Straight Connector 52">
                <a:extLst>
                  <a:ext uri="{FF2B5EF4-FFF2-40B4-BE49-F238E27FC236}">
                    <a16:creationId xmlns:a16="http://schemas.microsoft.com/office/drawing/2014/main" id="{0EE44C08-CF25-47D0-CAA1-85E1FB856B48}"/>
                  </a:ext>
                </a:extLst>
              </p:cNvPr>
              <p:cNvCxnSpPr>
                <a:cxnSpLocks/>
              </p:cNvCxnSpPr>
              <p:nvPr/>
            </p:nvCxnSpPr>
            <p:spPr>
              <a:xfrm>
                <a:off x="2885103" y="5229992"/>
                <a:ext cx="151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6" name="Google Shape;1530;p67">
              <a:extLst>
                <a:ext uri="{FF2B5EF4-FFF2-40B4-BE49-F238E27FC236}">
                  <a16:creationId xmlns:a16="http://schemas.microsoft.com/office/drawing/2014/main" id="{18BE3968-DAB4-D913-D3A5-766D1E9A0AF4}"/>
                </a:ext>
              </a:extLst>
            </p:cNvPr>
            <p:cNvSpPr/>
            <p:nvPr/>
          </p:nvSpPr>
          <p:spPr>
            <a:xfrm>
              <a:off x="8428980" y="4169086"/>
              <a:ext cx="144000" cy="144000"/>
            </a:xfrm>
            <a:prstGeom prst="diamond">
              <a:avLst/>
            </a:prstGeom>
            <a:solidFill>
              <a:schemeClr val="bg1"/>
            </a:solidFill>
            <a:ln w="25400" cap="flat" cmpd="sng">
              <a:solidFill>
                <a:srgbClr val="F7AE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Calibri"/>
                <a:buNone/>
              </a:pPr>
              <a:endParaRPr sz="2400" b="0" i="0" u="sng" strike="noStrike" cap="none">
                <a:solidFill>
                  <a:schemeClr val="dk1"/>
                </a:solidFill>
                <a:latin typeface="Tahoma"/>
                <a:ea typeface="Tahoma"/>
                <a:cs typeface="Tahoma"/>
                <a:sym typeface="Tahoma"/>
              </a:endParaRPr>
            </a:p>
          </p:txBody>
        </p:sp>
      </p:grpSp>
    </p:spTree>
    <p:extLst>
      <p:ext uri="{BB962C8B-B14F-4D97-AF65-F5344CB8AC3E}">
        <p14:creationId xmlns:p14="http://schemas.microsoft.com/office/powerpoint/2010/main" val="121819235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D1FE7-D5EB-47EF-6649-CA4D904D1868}"/>
              </a:ext>
            </a:extLst>
          </p:cNvPr>
          <p:cNvSpPr>
            <a:spLocks noGrp="1"/>
          </p:cNvSpPr>
          <p:nvPr>
            <p:ph type="title"/>
          </p:nvPr>
        </p:nvSpPr>
        <p:spPr/>
        <p:txBody>
          <a:bodyPr/>
          <a:lstStyle/>
          <a:p>
            <a:r>
              <a:rPr lang="es-CL" dirty="0"/>
              <a:t>Diagrama de clases</a:t>
            </a:r>
            <a:br>
              <a:rPr lang="es-CL" dirty="0"/>
            </a:br>
            <a:r>
              <a:rPr lang="es-CL" sz="2800" dirty="0">
                <a:solidFill>
                  <a:srgbClr val="004B85"/>
                </a:solidFill>
              </a:rPr>
              <a:t>Restricciones</a:t>
            </a:r>
          </a:p>
        </p:txBody>
      </p:sp>
      <p:sp>
        <p:nvSpPr>
          <p:cNvPr id="4" name="Slide Number Placeholder 3">
            <a:extLst>
              <a:ext uri="{FF2B5EF4-FFF2-40B4-BE49-F238E27FC236}">
                <a16:creationId xmlns:a16="http://schemas.microsoft.com/office/drawing/2014/main" id="{2F1C057C-81E5-4409-A1C8-66F46BFAB421}"/>
              </a:ext>
            </a:extLst>
          </p:cNvPr>
          <p:cNvSpPr>
            <a:spLocks noGrp="1"/>
          </p:cNvSpPr>
          <p:nvPr>
            <p:ph type="sldNum" sz="quarter" idx="12"/>
          </p:nvPr>
        </p:nvSpPr>
        <p:spPr/>
        <p:txBody>
          <a:bodyPr/>
          <a:lstStyle/>
          <a:p>
            <a:fld id="{53277F46-3D48-465E-89EF-2F849361E787}" type="slidenum">
              <a:rPr lang="es-CL" smtClean="0"/>
              <a:t>69</a:t>
            </a:fld>
            <a:endParaRPr lang="es-CL"/>
          </a:p>
        </p:txBody>
      </p:sp>
      <p:grpSp>
        <p:nvGrpSpPr>
          <p:cNvPr id="10" name="Group 9">
            <a:extLst>
              <a:ext uri="{FF2B5EF4-FFF2-40B4-BE49-F238E27FC236}">
                <a16:creationId xmlns:a16="http://schemas.microsoft.com/office/drawing/2014/main" id="{ECEEE85B-390F-8660-BA9B-926945AAF785}"/>
              </a:ext>
            </a:extLst>
          </p:cNvPr>
          <p:cNvGrpSpPr/>
          <p:nvPr/>
        </p:nvGrpSpPr>
        <p:grpSpPr>
          <a:xfrm>
            <a:off x="2563658" y="2568658"/>
            <a:ext cx="1483360" cy="1720684"/>
            <a:chOff x="1401743" y="3800820"/>
            <a:chExt cx="1483360" cy="1720684"/>
          </a:xfrm>
        </p:grpSpPr>
        <p:sp>
          <p:nvSpPr>
            <p:cNvPr id="5" name="Rectangle 4">
              <a:extLst>
                <a:ext uri="{FF2B5EF4-FFF2-40B4-BE49-F238E27FC236}">
                  <a16:creationId xmlns:a16="http://schemas.microsoft.com/office/drawing/2014/main" id="{E47A50F1-1E8C-B3C7-28EC-6702B3559C13}"/>
                </a:ext>
              </a:extLst>
            </p:cNvPr>
            <p:cNvSpPr/>
            <p:nvPr/>
          </p:nvSpPr>
          <p:spPr>
            <a:xfrm>
              <a:off x="1401743" y="3800820"/>
              <a:ext cx="1483360" cy="433493"/>
            </a:xfrm>
            <a:prstGeom prst="rect">
              <a:avLst/>
            </a:prstGeom>
            <a:solidFill>
              <a:srgbClr val="F7AE00"/>
            </a:solid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b="1" dirty="0"/>
                <a:t>Empleado</a:t>
              </a:r>
            </a:p>
          </p:txBody>
        </p:sp>
        <p:sp>
          <p:nvSpPr>
            <p:cNvPr id="7" name="Rectangle 6">
              <a:extLst>
                <a:ext uri="{FF2B5EF4-FFF2-40B4-BE49-F238E27FC236}">
                  <a16:creationId xmlns:a16="http://schemas.microsoft.com/office/drawing/2014/main" id="{B28FCB84-76B5-467A-EC99-C503D0637075}"/>
                </a:ext>
              </a:extLst>
            </p:cNvPr>
            <p:cNvSpPr/>
            <p:nvPr/>
          </p:nvSpPr>
          <p:spPr>
            <a:xfrm>
              <a:off x="1401743" y="5311531"/>
              <a:ext cx="1483360" cy="209973"/>
            </a:xfrm>
            <a:prstGeom prst="rect">
              <a:avLst/>
            </a:prstGeom>
            <a:noFill/>
            <a:ln>
              <a:solidFill>
                <a:srgbClr val="F7AE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 name="TextBox 8">
              <a:extLst>
                <a:ext uri="{FF2B5EF4-FFF2-40B4-BE49-F238E27FC236}">
                  <a16:creationId xmlns:a16="http://schemas.microsoft.com/office/drawing/2014/main" id="{E6CA0B9F-CAC1-46C7-1F66-DF9B2FFB8079}"/>
                </a:ext>
              </a:extLst>
            </p:cNvPr>
            <p:cNvSpPr txBox="1"/>
            <p:nvPr/>
          </p:nvSpPr>
          <p:spPr>
            <a:xfrm>
              <a:off x="1401743" y="4234313"/>
              <a:ext cx="1483360" cy="1077218"/>
            </a:xfrm>
            <a:prstGeom prst="rect">
              <a:avLst/>
            </a:prstGeom>
            <a:noFill/>
            <a:ln>
              <a:solidFill>
                <a:srgbClr val="F7AE00"/>
              </a:solidFill>
            </a:ln>
          </p:spPr>
          <p:txBody>
            <a:bodyPr wrap="square" rtlCol="0">
              <a:spAutoFit/>
            </a:bodyPr>
            <a:lstStyle/>
            <a:p>
              <a:r>
                <a:rPr lang="es-CL" sz="1600" dirty="0"/>
                <a:t>…</a:t>
              </a:r>
            </a:p>
            <a:p>
              <a:r>
                <a:rPr lang="es-CL" sz="1600" dirty="0"/>
                <a:t>edad</a:t>
              </a:r>
            </a:p>
            <a:p>
              <a:r>
                <a:rPr lang="es-CL" sz="1600" dirty="0"/>
                <a:t>género</a:t>
              </a:r>
            </a:p>
            <a:p>
              <a:r>
                <a:rPr lang="es-CL" sz="1600" dirty="0"/>
                <a:t>…</a:t>
              </a:r>
            </a:p>
          </p:txBody>
        </p:sp>
      </p:grpSp>
      <p:cxnSp>
        <p:nvCxnSpPr>
          <p:cNvPr id="11" name="Google Shape;224;p11">
            <a:extLst>
              <a:ext uri="{FF2B5EF4-FFF2-40B4-BE49-F238E27FC236}">
                <a16:creationId xmlns:a16="http://schemas.microsoft.com/office/drawing/2014/main" id="{F37F560D-30BF-9C36-B7B1-3945FFB9DC84}"/>
              </a:ext>
            </a:extLst>
          </p:cNvPr>
          <p:cNvCxnSpPr>
            <a:cxnSpLocks/>
          </p:cNvCxnSpPr>
          <p:nvPr/>
        </p:nvCxnSpPr>
        <p:spPr>
          <a:xfrm>
            <a:off x="6096000" y="1690688"/>
            <a:ext cx="0" cy="4304901"/>
          </a:xfrm>
          <a:prstGeom prst="straightConnector1">
            <a:avLst/>
          </a:prstGeom>
          <a:noFill/>
          <a:ln w="9525" cap="flat" cmpd="sng">
            <a:solidFill>
              <a:srgbClr val="7F7F7F"/>
            </a:solidFill>
            <a:prstDash val="dash"/>
            <a:miter lim="800000"/>
            <a:headEnd type="none" w="sm" len="sm"/>
            <a:tailEnd type="none" w="sm" len="sm"/>
          </a:ln>
        </p:spPr>
      </p:cxnSp>
      <p:sp>
        <p:nvSpPr>
          <p:cNvPr id="12" name="TextBox 11">
            <a:extLst>
              <a:ext uri="{FF2B5EF4-FFF2-40B4-BE49-F238E27FC236}">
                <a16:creationId xmlns:a16="http://schemas.microsoft.com/office/drawing/2014/main" id="{B8B8AAD9-0C62-27B4-470C-FD5A10C8D33F}"/>
              </a:ext>
            </a:extLst>
          </p:cNvPr>
          <p:cNvSpPr txBox="1"/>
          <p:nvPr/>
        </p:nvSpPr>
        <p:spPr>
          <a:xfrm>
            <a:off x="941494" y="1747689"/>
            <a:ext cx="4727688" cy="369332"/>
          </a:xfrm>
          <a:prstGeom prst="rect">
            <a:avLst/>
          </a:prstGeom>
          <a:noFill/>
        </p:spPr>
        <p:txBody>
          <a:bodyPr wrap="square" rtlCol="0">
            <a:spAutoFit/>
          </a:bodyPr>
          <a:lstStyle/>
          <a:p>
            <a:pPr algn="ctr"/>
            <a:r>
              <a:rPr lang="es-CL" b="1" dirty="0"/>
              <a:t>Restricción a nivel de atributos</a:t>
            </a:r>
          </a:p>
        </p:txBody>
      </p:sp>
      <p:sp>
        <p:nvSpPr>
          <p:cNvPr id="13" name="TextBox 12">
            <a:extLst>
              <a:ext uri="{FF2B5EF4-FFF2-40B4-BE49-F238E27FC236}">
                <a16:creationId xmlns:a16="http://schemas.microsoft.com/office/drawing/2014/main" id="{C0049496-BDEF-851B-822A-4C9035176021}"/>
              </a:ext>
            </a:extLst>
          </p:cNvPr>
          <p:cNvSpPr txBox="1"/>
          <p:nvPr/>
        </p:nvSpPr>
        <p:spPr>
          <a:xfrm>
            <a:off x="6522818" y="1750047"/>
            <a:ext cx="4727688" cy="369332"/>
          </a:xfrm>
          <a:prstGeom prst="rect">
            <a:avLst/>
          </a:prstGeom>
          <a:noFill/>
        </p:spPr>
        <p:txBody>
          <a:bodyPr wrap="square" rtlCol="0">
            <a:spAutoFit/>
          </a:bodyPr>
          <a:lstStyle/>
          <a:p>
            <a:pPr algn="ctr"/>
            <a:r>
              <a:rPr lang="es-CL" b="1" dirty="0"/>
              <a:t>Restricción a nivel de asociaciones</a:t>
            </a:r>
          </a:p>
        </p:txBody>
      </p:sp>
      <p:sp>
        <p:nvSpPr>
          <p:cNvPr id="14" name="Google Shape;1570;p68">
            <a:extLst>
              <a:ext uri="{FF2B5EF4-FFF2-40B4-BE49-F238E27FC236}">
                <a16:creationId xmlns:a16="http://schemas.microsoft.com/office/drawing/2014/main" id="{94CFC04A-A404-69B1-4239-B6E6859B0460}"/>
              </a:ext>
            </a:extLst>
          </p:cNvPr>
          <p:cNvSpPr txBox="1"/>
          <p:nvPr/>
        </p:nvSpPr>
        <p:spPr>
          <a:xfrm>
            <a:off x="1104682" y="4512862"/>
            <a:ext cx="4401312" cy="830956"/>
          </a:xfrm>
          <a:prstGeom prst="rect">
            <a:avLst/>
          </a:prstGeom>
          <a:noFill/>
          <a:ln>
            <a:noFill/>
          </a:ln>
        </p:spPr>
        <p:txBody>
          <a:bodyPr spcFirstLastPara="1" wrap="square" lIns="91425" tIns="45700" rIns="91425" bIns="45700" anchor="ctr" anchorCtr="0">
            <a:spAutoFit/>
          </a:bodyPr>
          <a:lstStyle/>
          <a:p>
            <a:pPr marL="0" marR="0" lvl="0" indent="0" algn="ctr" rtl="0">
              <a:lnSpc>
                <a:spcPct val="150000"/>
              </a:lnSpc>
              <a:spcBef>
                <a:spcPts val="0"/>
              </a:spcBef>
              <a:spcAft>
                <a:spcPts val="0"/>
              </a:spcAft>
              <a:buClr>
                <a:srgbClr val="9A3D01"/>
              </a:buClr>
              <a:buSzPts val="1600"/>
              <a:buFont typeface="Noto Sans Symbols"/>
              <a:buNone/>
            </a:pPr>
            <a:r>
              <a:rPr lang="es-CL" sz="1600" dirty="0">
                <a:latin typeface="Consolas" panose="020B0609020204030204" pitchFamily="49" charset="0"/>
                <a:ea typeface="Calibri"/>
                <a:cs typeface="Calibri"/>
                <a:sym typeface="Calibri"/>
              </a:rPr>
              <a:t>{genero = ‘M’ ==&gt; edad in [18..65]}</a:t>
            </a:r>
            <a:endParaRPr dirty="0">
              <a:latin typeface="Consolas" panose="020B0609020204030204" pitchFamily="49" charset="0"/>
            </a:endParaRPr>
          </a:p>
          <a:p>
            <a:pPr marL="0" marR="0" lvl="0" indent="0" algn="ctr" rtl="0">
              <a:lnSpc>
                <a:spcPct val="150000"/>
              </a:lnSpc>
              <a:spcBef>
                <a:spcPts val="0"/>
              </a:spcBef>
              <a:spcAft>
                <a:spcPts val="0"/>
              </a:spcAft>
              <a:buClr>
                <a:srgbClr val="9A3D01"/>
              </a:buClr>
              <a:buSzPts val="1600"/>
              <a:buFont typeface="Noto Sans Symbols"/>
              <a:buNone/>
            </a:pPr>
            <a:r>
              <a:rPr lang="es-CL" sz="1600" dirty="0">
                <a:latin typeface="Consolas" panose="020B0609020204030204" pitchFamily="49" charset="0"/>
                <a:ea typeface="Calibri"/>
                <a:cs typeface="Calibri"/>
                <a:sym typeface="Calibri"/>
              </a:rPr>
              <a:t>{genero = ‘F’ ==&gt; edad in [18..60]}</a:t>
            </a:r>
            <a:endParaRPr sz="1600" dirty="0">
              <a:latin typeface="Consolas" panose="020B0609020204030204" pitchFamily="49" charset="0"/>
              <a:ea typeface="Calibri"/>
              <a:cs typeface="Calibri"/>
              <a:sym typeface="Calibri"/>
            </a:endParaRPr>
          </a:p>
        </p:txBody>
      </p:sp>
      <p:grpSp>
        <p:nvGrpSpPr>
          <p:cNvPr id="15" name="Google Shape;1574;p68">
            <a:extLst>
              <a:ext uri="{FF2B5EF4-FFF2-40B4-BE49-F238E27FC236}">
                <a16:creationId xmlns:a16="http://schemas.microsoft.com/office/drawing/2014/main" id="{E24EC206-CD89-5884-49C3-D2519A34D4C5}"/>
              </a:ext>
            </a:extLst>
          </p:cNvPr>
          <p:cNvGrpSpPr/>
          <p:nvPr/>
        </p:nvGrpSpPr>
        <p:grpSpPr>
          <a:xfrm>
            <a:off x="6901379" y="2676325"/>
            <a:ext cx="4000500" cy="1289512"/>
            <a:chOff x="6888399" y="2830442"/>
            <a:chExt cx="4000500" cy="1289512"/>
          </a:xfrm>
        </p:grpSpPr>
        <p:sp>
          <p:nvSpPr>
            <p:cNvPr id="16" name="Google Shape;1575;p68">
              <a:extLst>
                <a:ext uri="{FF2B5EF4-FFF2-40B4-BE49-F238E27FC236}">
                  <a16:creationId xmlns:a16="http://schemas.microsoft.com/office/drawing/2014/main" id="{83DC467F-9FDA-3249-B1DF-D749907CA9B1}"/>
                </a:ext>
              </a:extLst>
            </p:cNvPr>
            <p:cNvSpPr/>
            <p:nvPr/>
          </p:nvSpPr>
          <p:spPr>
            <a:xfrm>
              <a:off x="6888399" y="2830442"/>
              <a:ext cx="1428750" cy="309563"/>
            </a:xfrm>
            <a:prstGeom prst="rect">
              <a:avLst/>
            </a:prstGeom>
            <a:solidFill>
              <a:srgbClr val="F7AE00"/>
            </a:solidFill>
            <a:ln w="25400" cap="flat" cmpd="sng">
              <a:solidFill>
                <a:srgbClr val="F7AE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7F7F7F"/>
                </a:buClr>
                <a:buSzPts val="1600"/>
                <a:buFont typeface="Calibri"/>
                <a:buNone/>
              </a:pPr>
              <a:r>
                <a:rPr lang="es-CL" sz="1600" b="1" i="0" u="none" strike="noStrike" cap="none" dirty="0">
                  <a:solidFill>
                    <a:schemeClr val="bg1"/>
                  </a:solidFill>
                  <a:ea typeface="Calibri"/>
                  <a:cs typeface="Calibri"/>
                  <a:sym typeface="Calibri"/>
                </a:rPr>
                <a:t>Persona</a:t>
              </a:r>
              <a:endParaRPr b="1" dirty="0">
                <a:solidFill>
                  <a:schemeClr val="bg1"/>
                </a:solidFill>
              </a:endParaRPr>
            </a:p>
          </p:txBody>
        </p:sp>
        <p:sp>
          <p:nvSpPr>
            <p:cNvPr id="17" name="Google Shape;1576;p68">
              <a:extLst>
                <a:ext uri="{FF2B5EF4-FFF2-40B4-BE49-F238E27FC236}">
                  <a16:creationId xmlns:a16="http://schemas.microsoft.com/office/drawing/2014/main" id="{042AA0FE-0591-3B31-5E11-DFA31E046ECC}"/>
                </a:ext>
              </a:extLst>
            </p:cNvPr>
            <p:cNvSpPr/>
            <p:nvPr/>
          </p:nvSpPr>
          <p:spPr>
            <a:xfrm>
              <a:off x="9460149" y="2830442"/>
              <a:ext cx="1428750" cy="309563"/>
            </a:xfrm>
            <a:prstGeom prst="rect">
              <a:avLst/>
            </a:prstGeom>
            <a:solidFill>
              <a:srgbClr val="F7AE00"/>
            </a:solidFill>
            <a:ln w="25400" cap="flat" cmpd="sng">
              <a:solidFill>
                <a:srgbClr val="F7AE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7F7F7F"/>
                </a:buClr>
                <a:buSzPts val="1600"/>
                <a:buFont typeface="Calibri"/>
                <a:buNone/>
              </a:pPr>
              <a:r>
                <a:rPr lang="es-CL" sz="1600" b="1" i="0" u="none" strike="noStrike" cap="none">
                  <a:solidFill>
                    <a:schemeClr val="bg1"/>
                  </a:solidFill>
                  <a:ea typeface="Calibri"/>
                  <a:cs typeface="Calibri"/>
                  <a:sym typeface="Calibri"/>
                </a:rPr>
                <a:t>Empresa</a:t>
              </a:r>
              <a:endParaRPr b="1">
                <a:solidFill>
                  <a:schemeClr val="bg1"/>
                </a:solidFill>
              </a:endParaRPr>
            </a:p>
          </p:txBody>
        </p:sp>
        <p:sp>
          <p:nvSpPr>
            <p:cNvPr id="18" name="Google Shape;1577;p68">
              <a:extLst>
                <a:ext uri="{FF2B5EF4-FFF2-40B4-BE49-F238E27FC236}">
                  <a16:creationId xmlns:a16="http://schemas.microsoft.com/office/drawing/2014/main" id="{97581550-B48C-6D5A-DFD8-0E3796471977}"/>
                </a:ext>
              </a:extLst>
            </p:cNvPr>
            <p:cNvSpPr/>
            <p:nvPr/>
          </p:nvSpPr>
          <p:spPr>
            <a:xfrm>
              <a:off x="8163649" y="3810391"/>
              <a:ext cx="1428750" cy="309563"/>
            </a:xfrm>
            <a:prstGeom prst="rect">
              <a:avLst/>
            </a:prstGeom>
            <a:solidFill>
              <a:srgbClr val="F7AE00"/>
            </a:solidFill>
            <a:ln w="25400" cap="flat" cmpd="sng">
              <a:solidFill>
                <a:srgbClr val="F7AE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7F7F7F"/>
                </a:buClr>
                <a:buSzPts val="1600"/>
                <a:buFont typeface="Calibri"/>
                <a:buNone/>
              </a:pPr>
              <a:r>
                <a:rPr lang="es-CL" sz="1600" b="1" i="0" u="none" strike="noStrike" cap="none" dirty="0">
                  <a:solidFill>
                    <a:schemeClr val="bg1"/>
                  </a:solidFill>
                  <a:ea typeface="Calibri"/>
                  <a:cs typeface="Calibri"/>
                  <a:sym typeface="Calibri"/>
                </a:rPr>
                <a:t>Automóvil</a:t>
              </a:r>
              <a:endParaRPr b="1" dirty="0">
                <a:solidFill>
                  <a:schemeClr val="bg1"/>
                </a:solidFill>
              </a:endParaRPr>
            </a:p>
          </p:txBody>
        </p:sp>
        <p:cxnSp>
          <p:nvCxnSpPr>
            <p:cNvPr id="19" name="Google Shape;1578;p68">
              <a:extLst>
                <a:ext uri="{FF2B5EF4-FFF2-40B4-BE49-F238E27FC236}">
                  <a16:creationId xmlns:a16="http://schemas.microsoft.com/office/drawing/2014/main" id="{702520D6-4FD3-F6F7-2326-AC8E07B7F39E}"/>
                </a:ext>
              </a:extLst>
            </p:cNvPr>
            <p:cNvCxnSpPr>
              <a:cxnSpLocks/>
              <a:endCxn id="16" idx="2"/>
            </p:cNvCxnSpPr>
            <p:nvPr/>
          </p:nvCxnSpPr>
          <p:spPr>
            <a:xfrm flipH="1" flipV="1">
              <a:off x="7602774" y="3140005"/>
              <a:ext cx="999975" cy="670386"/>
            </a:xfrm>
            <a:prstGeom prst="straightConnector1">
              <a:avLst/>
            </a:prstGeom>
            <a:noFill/>
            <a:ln w="12700" cap="flat" cmpd="sng">
              <a:solidFill>
                <a:srgbClr val="F7AE00"/>
              </a:solidFill>
              <a:prstDash val="solid"/>
              <a:round/>
              <a:headEnd type="none" w="sm" len="sm"/>
              <a:tailEnd type="none" w="sm" len="sm"/>
            </a:ln>
          </p:spPr>
        </p:cxnSp>
        <p:cxnSp>
          <p:nvCxnSpPr>
            <p:cNvPr id="20" name="Google Shape;1579;p68">
              <a:extLst>
                <a:ext uri="{FF2B5EF4-FFF2-40B4-BE49-F238E27FC236}">
                  <a16:creationId xmlns:a16="http://schemas.microsoft.com/office/drawing/2014/main" id="{9D3B219E-96E5-F783-2459-0AF9BEA32B5E}"/>
                </a:ext>
              </a:extLst>
            </p:cNvPr>
            <p:cNvCxnSpPr>
              <a:cxnSpLocks/>
              <a:endCxn id="17" idx="2"/>
            </p:cNvCxnSpPr>
            <p:nvPr/>
          </p:nvCxnSpPr>
          <p:spPr>
            <a:xfrm flipV="1">
              <a:off x="9336614" y="3140005"/>
              <a:ext cx="837910" cy="641333"/>
            </a:xfrm>
            <a:prstGeom prst="straightConnector1">
              <a:avLst/>
            </a:prstGeom>
            <a:noFill/>
            <a:ln w="12700" cap="flat" cmpd="sng">
              <a:solidFill>
                <a:srgbClr val="F7AE00"/>
              </a:solidFill>
              <a:prstDash val="solid"/>
              <a:round/>
              <a:headEnd type="none" w="sm" len="sm"/>
              <a:tailEnd type="none" w="sm" len="sm"/>
            </a:ln>
          </p:spPr>
        </p:cxnSp>
        <p:cxnSp>
          <p:nvCxnSpPr>
            <p:cNvPr id="21" name="Google Shape;1580;p68">
              <a:extLst>
                <a:ext uri="{FF2B5EF4-FFF2-40B4-BE49-F238E27FC236}">
                  <a16:creationId xmlns:a16="http://schemas.microsoft.com/office/drawing/2014/main" id="{024B6D9B-F8B4-DE7E-AC18-3E0C89B03345}"/>
                </a:ext>
              </a:extLst>
            </p:cNvPr>
            <p:cNvCxnSpPr>
              <a:cxnSpLocks/>
            </p:cNvCxnSpPr>
            <p:nvPr/>
          </p:nvCxnSpPr>
          <p:spPr>
            <a:xfrm flipH="1">
              <a:off x="8187443" y="3513543"/>
              <a:ext cx="1497297" cy="0"/>
            </a:xfrm>
            <a:prstGeom prst="straightConnector1">
              <a:avLst/>
            </a:prstGeom>
            <a:noFill/>
            <a:ln w="25400" cap="flat" cmpd="sng">
              <a:solidFill>
                <a:srgbClr val="575F6D"/>
              </a:solidFill>
              <a:prstDash val="dash"/>
              <a:round/>
              <a:headEnd type="none" w="sm" len="sm"/>
              <a:tailEnd type="none" w="sm" len="sm"/>
            </a:ln>
          </p:spPr>
        </p:cxnSp>
        <p:sp>
          <p:nvSpPr>
            <p:cNvPr id="22" name="Google Shape;1581;p68">
              <a:extLst>
                <a:ext uri="{FF2B5EF4-FFF2-40B4-BE49-F238E27FC236}">
                  <a16:creationId xmlns:a16="http://schemas.microsoft.com/office/drawing/2014/main" id="{BC52B1CD-B581-EA22-EAA5-F698C102B65F}"/>
                </a:ext>
              </a:extLst>
            </p:cNvPr>
            <p:cNvSpPr txBox="1"/>
            <p:nvPr/>
          </p:nvSpPr>
          <p:spPr>
            <a:xfrm>
              <a:off x="8653317" y="3161870"/>
              <a:ext cx="571500" cy="307736"/>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Clr>
                  <a:srgbClr val="993D00"/>
                </a:buClr>
                <a:buSzPts val="1600"/>
                <a:buFont typeface="Calibri"/>
                <a:buNone/>
              </a:pPr>
              <a:r>
                <a:rPr lang="es-CL" sz="1400" b="0" i="0" u="none" strike="noStrike" cap="none" dirty="0">
                  <a:ea typeface="Calibri"/>
                  <a:cs typeface="Calibri"/>
                  <a:sym typeface="Calibri"/>
                </a:rPr>
                <a:t>{</a:t>
              </a:r>
              <a:r>
                <a:rPr lang="es-CL" sz="1400" b="0" i="0" u="none" strike="noStrike" cap="none" dirty="0" err="1">
                  <a:ea typeface="Calibri"/>
                  <a:cs typeface="Calibri"/>
                  <a:sym typeface="Calibri"/>
                </a:rPr>
                <a:t>or</a:t>
              </a:r>
              <a:r>
                <a:rPr lang="es-CL" sz="1400" b="0" i="0" u="none" strike="noStrike" cap="none" dirty="0">
                  <a:ea typeface="Calibri"/>
                  <a:cs typeface="Calibri"/>
                  <a:sym typeface="Calibri"/>
                </a:rPr>
                <a:t>}</a:t>
              </a:r>
              <a:endParaRPr sz="1600" dirty="0"/>
            </a:p>
          </p:txBody>
        </p:sp>
        <p:sp>
          <p:nvSpPr>
            <p:cNvPr id="23" name="Google Shape;1582;p68">
              <a:extLst>
                <a:ext uri="{FF2B5EF4-FFF2-40B4-BE49-F238E27FC236}">
                  <a16:creationId xmlns:a16="http://schemas.microsoft.com/office/drawing/2014/main" id="{467FDB38-42B6-B281-80AD-9BD5ED447411}"/>
                </a:ext>
              </a:extLst>
            </p:cNvPr>
            <p:cNvSpPr txBox="1"/>
            <p:nvPr/>
          </p:nvSpPr>
          <p:spPr>
            <a:xfrm>
              <a:off x="7420325" y="3121014"/>
              <a:ext cx="467188"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L" sz="1200" dirty="0">
                  <a:ea typeface="Calibri"/>
                  <a:cs typeface="Calibri"/>
                  <a:sym typeface="Calibri"/>
                </a:rPr>
                <a:t>1</a:t>
              </a:r>
              <a:endParaRPr dirty="0"/>
            </a:p>
          </p:txBody>
        </p:sp>
        <p:sp>
          <p:nvSpPr>
            <p:cNvPr id="24" name="Google Shape;1583;p68">
              <a:extLst>
                <a:ext uri="{FF2B5EF4-FFF2-40B4-BE49-F238E27FC236}">
                  <a16:creationId xmlns:a16="http://schemas.microsoft.com/office/drawing/2014/main" id="{11DD5A57-62E1-1747-07EC-9207ADFB5EDE}"/>
                </a:ext>
              </a:extLst>
            </p:cNvPr>
            <p:cNvSpPr txBox="1"/>
            <p:nvPr/>
          </p:nvSpPr>
          <p:spPr>
            <a:xfrm>
              <a:off x="10072588" y="3110952"/>
              <a:ext cx="467188"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L" sz="1200" dirty="0">
                  <a:ea typeface="Calibri"/>
                  <a:cs typeface="Calibri"/>
                  <a:sym typeface="Calibri"/>
                </a:rPr>
                <a:t>1</a:t>
              </a:r>
              <a:endParaRPr dirty="0"/>
            </a:p>
          </p:txBody>
        </p:sp>
        <p:sp>
          <p:nvSpPr>
            <p:cNvPr id="25" name="Google Shape;1584;p68">
              <a:extLst>
                <a:ext uri="{FF2B5EF4-FFF2-40B4-BE49-F238E27FC236}">
                  <a16:creationId xmlns:a16="http://schemas.microsoft.com/office/drawing/2014/main" id="{931F37E4-02E4-7F4B-53F4-E55109D7391A}"/>
                </a:ext>
              </a:extLst>
            </p:cNvPr>
            <p:cNvSpPr txBox="1"/>
            <p:nvPr/>
          </p:nvSpPr>
          <p:spPr>
            <a:xfrm>
              <a:off x="9473872" y="3582590"/>
              <a:ext cx="598716"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L" sz="1200">
                  <a:ea typeface="Calibri"/>
                  <a:cs typeface="Calibri"/>
                  <a:sym typeface="Calibri"/>
                </a:rPr>
                <a:t>1.. *</a:t>
              </a:r>
              <a:endParaRPr/>
            </a:p>
          </p:txBody>
        </p:sp>
        <p:sp>
          <p:nvSpPr>
            <p:cNvPr id="26" name="Google Shape;1585;p68">
              <a:extLst>
                <a:ext uri="{FF2B5EF4-FFF2-40B4-BE49-F238E27FC236}">
                  <a16:creationId xmlns:a16="http://schemas.microsoft.com/office/drawing/2014/main" id="{396BE879-74AD-BD54-0DD0-5FC17893A6D8}"/>
                </a:ext>
              </a:extLst>
            </p:cNvPr>
            <p:cNvSpPr txBox="1"/>
            <p:nvPr/>
          </p:nvSpPr>
          <p:spPr>
            <a:xfrm>
              <a:off x="7864291" y="3557481"/>
              <a:ext cx="598716"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L" sz="1200" dirty="0">
                  <a:ea typeface="Calibri"/>
                  <a:cs typeface="Calibri"/>
                  <a:sym typeface="Calibri"/>
                </a:rPr>
                <a:t>1.. *</a:t>
              </a:r>
              <a:endParaRPr dirty="0"/>
            </a:p>
          </p:txBody>
        </p:sp>
      </p:grpSp>
      <p:grpSp>
        <p:nvGrpSpPr>
          <p:cNvPr id="27" name="Google Shape;1587;p68">
            <a:extLst>
              <a:ext uri="{FF2B5EF4-FFF2-40B4-BE49-F238E27FC236}">
                <a16:creationId xmlns:a16="http://schemas.microsoft.com/office/drawing/2014/main" id="{2D5CA0E2-7510-8BAB-D3A2-9A55B67566D9}"/>
              </a:ext>
            </a:extLst>
          </p:cNvPr>
          <p:cNvGrpSpPr/>
          <p:nvPr/>
        </p:nvGrpSpPr>
        <p:grpSpPr>
          <a:xfrm>
            <a:off x="6922019" y="4589825"/>
            <a:ext cx="4286250" cy="604355"/>
            <a:chOff x="6909039" y="4743942"/>
            <a:chExt cx="4286250" cy="604355"/>
          </a:xfrm>
        </p:grpSpPr>
        <p:grpSp>
          <p:nvGrpSpPr>
            <p:cNvPr id="28" name="Google Shape;1588;p68">
              <a:extLst>
                <a:ext uri="{FF2B5EF4-FFF2-40B4-BE49-F238E27FC236}">
                  <a16:creationId xmlns:a16="http://schemas.microsoft.com/office/drawing/2014/main" id="{DEC10C28-AED8-BC0C-E393-160899A9FF8F}"/>
                </a:ext>
              </a:extLst>
            </p:cNvPr>
            <p:cNvGrpSpPr/>
            <p:nvPr/>
          </p:nvGrpSpPr>
          <p:grpSpPr>
            <a:xfrm>
              <a:off x="6909039" y="4743942"/>
              <a:ext cx="4286250" cy="517948"/>
              <a:chOff x="785786" y="2196408"/>
              <a:chExt cx="4286280" cy="518212"/>
            </a:xfrm>
          </p:grpSpPr>
          <p:sp>
            <p:nvSpPr>
              <p:cNvPr id="30" name="Google Shape;1589;p68">
                <a:extLst>
                  <a:ext uri="{FF2B5EF4-FFF2-40B4-BE49-F238E27FC236}">
                    <a16:creationId xmlns:a16="http://schemas.microsoft.com/office/drawing/2014/main" id="{211A0486-E505-248C-CC73-58AD67D4DFDB}"/>
                  </a:ext>
                </a:extLst>
              </p:cNvPr>
              <p:cNvSpPr/>
              <p:nvPr/>
            </p:nvSpPr>
            <p:spPr>
              <a:xfrm>
                <a:off x="785786" y="2214302"/>
                <a:ext cx="1428760" cy="500318"/>
              </a:xfrm>
              <a:prstGeom prst="rect">
                <a:avLst/>
              </a:prstGeom>
              <a:solidFill>
                <a:srgbClr val="F7AE00"/>
              </a:solidFill>
              <a:ln w="25400" cap="flat" cmpd="sng">
                <a:solidFill>
                  <a:srgbClr val="F7AE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7F7F7F"/>
                  </a:buClr>
                  <a:buSzPts val="1600"/>
                  <a:buFont typeface="Century Schoolbook"/>
                  <a:buNone/>
                </a:pPr>
                <a:r>
                  <a:rPr lang="es-CL" sz="1600" b="1" i="0" u="none" strike="noStrike" cap="none">
                    <a:solidFill>
                      <a:schemeClr val="bg1"/>
                    </a:solidFill>
                    <a:ea typeface="Century Schoolbook"/>
                    <a:cs typeface="Century Schoolbook"/>
                    <a:sym typeface="Century Schoolbook"/>
                  </a:rPr>
                  <a:t>Factura</a:t>
                </a:r>
                <a:endParaRPr b="1">
                  <a:solidFill>
                    <a:schemeClr val="bg1"/>
                  </a:solidFill>
                </a:endParaRPr>
              </a:p>
            </p:txBody>
          </p:sp>
          <p:sp>
            <p:nvSpPr>
              <p:cNvPr id="31" name="Google Shape;1590;p68">
                <a:extLst>
                  <a:ext uri="{FF2B5EF4-FFF2-40B4-BE49-F238E27FC236}">
                    <a16:creationId xmlns:a16="http://schemas.microsoft.com/office/drawing/2014/main" id="{9D09D8BD-5A75-FD3C-FDDE-0043F4752D71}"/>
                  </a:ext>
                </a:extLst>
              </p:cNvPr>
              <p:cNvSpPr txBox="1"/>
              <p:nvPr/>
            </p:nvSpPr>
            <p:spPr>
              <a:xfrm>
                <a:off x="2671544" y="2196408"/>
                <a:ext cx="1071569" cy="30789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993D00"/>
                  </a:buClr>
                  <a:buSzPts val="1600"/>
                  <a:buFont typeface="Arial"/>
                  <a:buNone/>
                </a:pPr>
                <a:r>
                  <a:rPr lang="es-CL" sz="1400" b="0" i="0" u="none" strike="noStrike" cap="none" dirty="0">
                    <a:ea typeface="Arial"/>
                    <a:cs typeface="Arial"/>
                    <a:sym typeface="Arial"/>
                  </a:rPr>
                  <a:t>{</a:t>
                </a:r>
                <a:r>
                  <a:rPr lang="es-CL" sz="1400" b="0" i="0" u="none" strike="noStrike" cap="none" dirty="0" err="1">
                    <a:ea typeface="Arial"/>
                    <a:cs typeface="Arial"/>
                    <a:sym typeface="Arial"/>
                  </a:rPr>
                  <a:t>ordered</a:t>
                </a:r>
                <a:r>
                  <a:rPr lang="es-CL" sz="1400" b="0" i="0" u="none" strike="noStrike" cap="none" dirty="0">
                    <a:ea typeface="Arial"/>
                    <a:cs typeface="Arial"/>
                    <a:sym typeface="Arial"/>
                  </a:rPr>
                  <a:t>}</a:t>
                </a:r>
                <a:endParaRPr sz="1600" dirty="0"/>
              </a:p>
            </p:txBody>
          </p:sp>
          <p:cxnSp>
            <p:nvCxnSpPr>
              <p:cNvPr id="32" name="Google Shape;1591;p68">
                <a:extLst>
                  <a:ext uri="{FF2B5EF4-FFF2-40B4-BE49-F238E27FC236}">
                    <a16:creationId xmlns:a16="http://schemas.microsoft.com/office/drawing/2014/main" id="{98634A20-EE0D-ADFD-4FB1-33E6B45A3907}"/>
                  </a:ext>
                </a:extLst>
              </p:cNvPr>
              <p:cNvCxnSpPr/>
              <p:nvPr/>
            </p:nvCxnSpPr>
            <p:spPr>
              <a:xfrm rot="10800000">
                <a:off x="2214546" y="2500198"/>
                <a:ext cx="1428760" cy="3177"/>
              </a:xfrm>
              <a:prstGeom prst="straightConnector1">
                <a:avLst/>
              </a:prstGeom>
              <a:noFill/>
              <a:ln w="12700" cap="flat" cmpd="sng">
                <a:solidFill>
                  <a:srgbClr val="F7AE00"/>
                </a:solidFill>
                <a:prstDash val="solid"/>
                <a:round/>
                <a:headEnd type="none" w="sm" len="sm"/>
                <a:tailEnd type="none" w="sm" len="sm"/>
              </a:ln>
            </p:spPr>
          </p:cxnSp>
          <p:sp>
            <p:nvSpPr>
              <p:cNvPr id="33" name="Google Shape;1592;p68">
                <a:extLst>
                  <a:ext uri="{FF2B5EF4-FFF2-40B4-BE49-F238E27FC236}">
                    <a16:creationId xmlns:a16="http://schemas.microsoft.com/office/drawing/2014/main" id="{7D581166-1EB1-0DB9-FC22-02941ABF63F2}"/>
                  </a:ext>
                </a:extLst>
              </p:cNvPr>
              <p:cNvSpPr/>
              <p:nvPr/>
            </p:nvSpPr>
            <p:spPr>
              <a:xfrm>
                <a:off x="2229244" y="2428723"/>
                <a:ext cx="142876" cy="142948"/>
              </a:xfrm>
              <a:prstGeom prst="flowChartDecision">
                <a:avLst/>
              </a:prstGeom>
              <a:solidFill>
                <a:srgbClr val="F7AE00"/>
              </a:solidFill>
              <a:ln w="25400" cap="flat" cmpd="sng">
                <a:solidFill>
                  <a:srgbClr val="F7AE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ea typeface="Century Schoolbook"/>
                  <a:cs typeface="Century Schoolbook"/>
                  <a:sym typeface="Century Schoolbook"/>
                </a:endParaRPr>
              </a:p>
            </p:txBody>
          </p:sp>
          <p:sp>
            <p:nvSpPr>
              <p:cNvPr id="34" name="Google Shape;1593;p68">
                <a:extLst>
                  <a:ext uri="{FF2B5EF4-FFF2-40B4-BE49-F238E27FC236}">
                    <a16:creationId xmlns:a16="http://schemas.microsoft.com/office/drawing/2014/main" id="{D2CB1ACF-C0A9-986C-DE45-FDF756B4D855}"/>
                  </a:ext>
                </a:extLst>
              </p:cNvPr>
              <p:cNvSpPr/>
              <p:nvPr/>
            </p:nvSpPr>
            <p:spPr>
              <a:xfrm>
                <a:off x="3643306" y="2214302"/>
                <a:ext cx="1428760" cy="500318"/>
              </a:xfrm>
              <a:prstGeom prst="rect">
                <a:avLst/>
              </a:prstGeom>
              <a:solidFill>
                <a:srgbClr val="F7AE00"/>
              </a:solidFill>
              <a:ln w="25400" cap="flat" cmpd="sng">
                <a:solidFill>
                  <a:srgbClr val="F7AE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7F7F7F"/>
                  </a:buClr>
                  <a:buSzPts val="1600"/>
                  <a:buFont typeface="Century Schoolbook"/>
                  <a:buNone/>
                </a:pPr>
                <a:r>
                  <a:rPr lang="es-CL" sz="1600" b="1" i="0" u="none" strike="noStrike" cap="none">
                    <a:solidFill>
                      <a:schemeClr val="bg1"/>
                    </a:solidFill>
                    <a:ea typeface="Century Schoolbook"/>
                    <a:cs typeface="Century Schoolbook"/>
                    <a:sym typeface="Century Schoolbook"/>
                  </a:rPr>
                  <a:t>Detalle</a:t>
                </a:r>
                <a:endParaRPr b="1">
                  <a:solidFill>
                    <a:schemeClr val="bg1"/>
                  </a:solidFill>
                </a:endParaRPr>
              </a:p>
            </p:txBody>
          </p:sp>
        </p:grpSp>
        <p:sp>
          <p:nvSpPr>
            <p:cNvPr id="29" name="Google Shape;1594;p68">
              <a:extLst>
                <a:ext uri="{FF2B5EF4-FFF2-40B4-BE49-F238E27FC236}">
                  <a16:creationId xmlns:a16="http://schemas.microsoft.com/office/drawing/2014/main" id="{7A119678-738B-46CD-BC83-B3103F8DFCBC}"/>
                </a:ext>
              </a:extLst>
            </p:cNvPr>
            <p:cNvSpPr txBox="1"/>
            <p:nvPr/>
          </p:nvSpPr>
          <p:spPr>
            <a:xfrm>
              <a:off x="9274632" y="5071298"/>
              <a:ext cx="598716"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L" sz="1200">
                  <a:ea typeface="Calibri"/>
                  <a:cs typeface="Calibri"/>
                  <a:sym typeface="Calibri"/>
                </a:rPr>
                <a:t>1.. *</a:t>
              </a:r>
              <a:endParaRPr/>
            </a:p>
          </p:txBody>
        </p:sp>
      </p:grpSp>
    </p:spTree>
    <p:extLst>
      <p:ext uri="{BB962C8B-B14F-4D97-AF65-F5344CB8AC3E}">
        <p14:creationId xmlns:p14="http://schemas.microsoft.com/office/powerpoint/2010/main" val="13406853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p:tgtEl>
                                          <p:spTgt spid="15"/>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500"/>
                                        <p:tgtEl>
                                          <p:spTgt spid="2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4BC36-5397-7707-D3A4-57506E050AC7}"/>
              </a:ext>
            </a:extLst>
          </p:cNvPr>
          <p:cNvSpPr>
            <a:spLocks noGrp="1"/>
          </p:cNvSpPr>
          <p:nvPr>
            <p:ph type="title"/>
          </p:nvPr>
        </p:nvSpPr>
        <p:spPr/>
        <p:txBody>
          <a:bodyPr/>
          <a:lstStyle/>
          <a:p>
            <a:r>
              <a:rPr lang="es-CL" dirty="0"/>
              <a:t>Niveles de abstracción del Dato</a:t>
            </a:r>
            <a:br>
              <a:rPr lang="es-CL" dirty="0"/>
            </a:br>
            <a:r>
              <a:rPr lang="es-CL" sz="2800" dirty="0">
                <a:solidFill>
                  <a:srgbClr val="004B85"/>
                </a:solidFill>
              </a:rPr>
              <a:t>Diccionario de Datos</a:t>
            </a:r>
          </a:p>
        </p:txBody>
      </p:sp>
      <p:sp>
        <p:nvSpPr>
          <p:cNvPr id="3" name="Content Placeholder 2">
            <a:extLst>
              <a:ext uri="{FF2B5EF4-FFF2-40B4-BE49-F238E27FC236}">
                <a16:creationId xmlns:a16="http://schemas.microsoft.com/office/drawing/2014/main" id="{A0F02D4A-0E24-7938-120D-9879558980AE}"/>
              </a:ext>
            </a:extLst>
          </p:cNvPr>
          <p:cNvSpPr>
            <a:spLocks noGrp="1"/>
          </p:cNvSpPr>
          <p:nvPr>
            <p:ph idx="1"/>
          </p:nvPr>
        </p:nvSpPr>
        <p:spPr/>
        <p:txBody>
          <a:bodyPr>
            <a:normAutofit fontScale="77500" lnSpcReduction="20000"/>
          </a:bodyPr>
          <a:lstStyle/>
          <a:p>
            <a:pPr marL="0" indent="0">
              <a:lnSpc>
                <a:spcPct val="120000"/>
              </a:lnSpc>
              <a:buNone/>
            </a:pPr>
            <a:r>
              <a:rPr lang="es-ES" dirty="0"/>
              <a:t>Es información acerca de los ítems de datos de una organización, que se almacena y mantiene en el diccionario o repositorio de datos de la misma.</a:t>
            </a:r>
          </a:p>
          <a:p>
            <a:pPr>
              <a:lnSpc>
                <a:spcPct val="120000"/>
              </a:lnSpc>
            </a:pPr>
            <a:r>
              <a:rPr lang="es-ES" dirty="0"/>
              <a:t>Un </a:t>
            </a:r>
            <a:r>
              <a:rPr lang="es-ES" sz="2900" b="1" dirty="0">
                <a:solidFill>
                  <a:srgbClr val="004B85"/>
                </a:solidFill>
              </a:rPr>
              <a:t>ítem de dato</a:t>
            </a:r>
            <a:r>
              <a:rPr lang="es-ES" dirty="0"/>
              <a:t> es la unidad de datos más pequeña en una base de datos, y por lo tanto, la unidad de dato más pequeña con significado para el usuario; se refiere a un </a:t>
            </a:r>
            <a:r>
              <a:rPr lang="es-ES" sz="2900" b="1" dirty="0">
                <a:solidFill>
                  <a:srgbClr val="004B85"/>
                </a:solidFill>
              </a:rPr>
              <a:t>campo o atributo</a:t>
            </a:r>
            <a:r>
              <a:rPr lang="es-ES" dirty="0"/>
              <a:t>.</a:t>
            </a:r>
          </a:p>
          <a:p>
            <a:pPr>
              <a:lnSpc>
                <a:spcPct val="120000"/>
              </a:lnSpc>
            </a:pPr>
            <a:r>
              <a:rPr lang="es-ES" dirty="0"/>
              <a:t>Por cada ítem de datos, el diccionario de datos guarda:</a:t>
            </a:r>
          </a:p>
          <a:p>
            <a:pPr lvl="1">
              <a:lnSpc>
                <a:spcPct val="120000"/>
              </a:lnSpc>
            </a:pPr>
            <a:r>
              <a:rPr lang="es-ES" dirty="0"/>
              <a:t>Nombre, largo, tipo, formato.</a:t>
            </a:r>
          </a:p>
          <a:p>
            <a:pPr lvl="1">
              <a:lnSpc>
                <a:spcPct val="120000"/>
              </a:lnSpc>
            </a:pPr>
            <a:r>
              <a:rPr lang="es-ES" dirty="0"/>
              <a:t>Breve descripción narrativa</a:t>
            </a:r>
          </a:p>
          <a:p>
            <a:pPr lvl="1">
              <a:lnSpc>
                <a:spcPct val="120000"/>
              </a:lnSpc>
            </a:pPr>
            <a:r>
              <a:rPr lang="es-ES" dirty="0"/>
              <a:t>Rango(s), Dominio, ¿Es valor único (Unicidad)?, ¿Es valor Nulo?</a:t>
            </a:r>
          </a:p>
          <a:p>
            <a:pPr lvl="1">
              <a:lnSpc>
                <a:spcPct val="120000"/>
              </a:lnSpc>
            </a:pPr>
            <a:r>
              <a:rPr lang="es-ES" dirty="0"/>
              <a:t>Posibles sinónimos</a:t>
            </a:r>
          </a:p>
          <a:p>
            <a:pPr lvl="1">
              <a:lnSpc>
                <a:spcPct val="120000"/>
              </a:lnSpc>
            </a:pPr>
            <a:r>
              <a:rPr lang="es-ES" dirty="0"/>
              <a:t>Fuente (origen)</a:t>
            </a:r>
          </a:p>
        </p:txBody>
      </p:sp>
      <p:sp>
        <p:nvSpPr>
          <p:cNvPr id="4" name="Slide Number Placeholder 3">
            <a:extLst>
              <a:ext uri="{FF2B5EF4-FFF2-40B4-BE49-F238E27FC236}">
                <a16:creationId xmlns:a16="http://schemas.microsoft.com/office/drawing/2014/main" id="{30D437B7-AE98-F88F-FA12-61BB53D0F531}"/>
              </a:ext>
            </a:extLst>
          </p:cNvPr>
          <p:cNvSpPr>
            <a:spLocks noGrp="1"/>
          </p:cNvSpPr>
          <p:nvPr>
            <p:ph type="sldNum" sz="quarter" idx="12"/>
          </p:nvPr>
        </p:nvSpPr>
        <p:spPr/>
        <p:txBody>
          <a:bodyPr/>
          <a:lstStyle/>
          <a:p>
            <a:fld id="{53277F46-3D48-465E-89EF-2F849361E787}" type="slidenum">
              <a:rPr lang="es-CL" smtClean="0"/>
              <a:t>7</a:t>
            </a:fld>
            <a:endParaRPr lang="es-CL"/>
          </a:p>
        </p:txBody>
      </p:sp>
      <p:pic>
        <p:nvPicPr>
          <p:cNvPr id="4098" name="Picture 2">
            <a:extLst>
              <a:ext uri="{FF2B5EF4-FFF2-40B4-BE49-F238E27FC236}">
                <a16:creationId xmlns:a16="http://schemas.microsoft.com/office/drawing/2014/main" id="{2CA87BAB-C252-932D-492C-2E90D71CFC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5290" y="4253653"/>
            <a:ext cx="1605228" cy="1605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61756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50E1C-D1E0-B236-601B-DC752BDD7D65}"/>
              </a:ext>
            </a:extLst>
          </p:cNvPr>
          <p:cNvSpPr>
            <a:spLocks noGrp="1"/>
          </p:cNvSpPr>
          <p:nvPr>
            <p:ph type="title"/>
          </p:nvPr>
        </p:nvSpPr>
        <p:spPr/>
        <p:txBody>
          <a:bodyPr/>
          <a:lstStyle/>
          <a:p>
            <a:r>
              <a:rPr lang="es-CL" dirty="0"/>
              <a:t>Diagrama de clases</a:t>
            </a:r>
            <a:br>
              <a:rPr lang="es-CL" dirty="0"/>
            </a:br>
            <a:r>
              <a:rPr lang="es-CL" sz="2800" dirty="0">
                <a:solidFill>
                  <a:srgbClr val="004B85"/>
                </a:solidFill>
              </a:rPr>
              <a:t>Ejemplo de restricciones</a:t>
            </a:r>
          </a:p>
        </p:txBody>
      </p:sp>
      <p:sp>
        <p:nvSpPr>
          <p:cNvPr id="4" name="Slide Number Placeholder 3">
            <a:extLst>
              <a:ext uri="{FF2B5EF4-FFF2-40B4-BE49-F238E27FC236}">
                <a16:creationId xmlns:a16="http://schemas.microsoft.com/office/drawing/2014/main" id="{95033E77-3602-5CB4-D2AD-0E079F4E00F7}"/>
              </a:ext>
            </a:extLst>
          </p:cNvPr>
          <p:cNvSpPr>
            <a:spLocks noGrp="1"/>
          </p:cNvSpPr>
          <p:nvPr>
            <p:ph type="sldNum" sz="quarter" idx="12"/>
          </p:nvPr>
        </p:nvSpPr>
        <p:spPr/>
        <p:txBody>
          <a:bodyPr/>
          <a:lstStyle/>
          <a:p>
            <a:fld id="{53277F46-3D48-465E-89EF-2F849361E787}" type="slidenum">
              <a:rPr lang="es-CL" smtClean="0"/>
              <a:t>70</a:t>
            </a:fld>
            <a:endParaRPr lang="es-CL"/>
          </a:p>
        </p:txBody>
      </p:sp>
      <p:pic>
        <p:nvPicPr>
          <p:cNvPr id="5" name="Google Shape;1617;p69" descr="http://st-listas.20minutos.es/images/2012-02/321576/3410035_640px.jpg?1330499018">
            <a:extLst>
              <a:ext uri="{FF2B5EF4-FFF2-40B4-BE49-F238E27FC236}">
                <a16:creationId xmlns:a16="http://schemas.microsoft.com/office/drawing/2014/main" id="{1979BF9A-4D27-F3E2-4751-6DEC922BCAE2}"/>
              </a:ext>
            </a:extLst>
          </p:cNvPr>
          <p:cNvPicPr preferRelativeResize="0"/>
          <p:nvPr/>
        </p:nvPicPr>
        <p:blipFill rotWithShape="1">
          <a:blip r:embed="rId3">
            <a:alphaModFix/>
          </a:blip>
          <a:srcRect/>
          <a:stretch/>
        </p:blipFill>
        <p:spPr>
          <a:xfrm>
            <a:off x="9054625" y="4329982"/>
            <a:ext cx="1622804" cy="2162893"/>
          </a:xfrm>
          <a:prstGeom prst="rect">
            <a:avLst/>
          </a:prstGeom>
          <a:noFill/>
          <a:ln>
            <a:noFill/>
          </a:ln>
        </p:spPr>
      </p:pic>
      <p:pic>
        <p:nvPicPr>
          <p:cNvPr id="6" name="Google Shape;1618;p69" descr="http://arandomichoacan.com/wp-content/uploads/2015/02/atleta1.jpg">
            <a:extLst>
              <a:ext uri="{FF2B5EF4-FFF2-40B4-BE49-F238E27FC236}">
                <a16:creationId xmlns:a16="http://schemas.microsoft.com/office/drawing/2014/main" id="{EC0EE276-700E-D738-CF0A-B46563AF6CF9}"/>
              </a:ext>
            </a:extLst>
          </p:cNvPr>
          <p:cNvPicPr preferRelativeResize="0"/>
          <p:nvPr/>
        </p:nvPicPr>
        <p:blipFill rotWithShape="1">
          <a:blip r:embed="rId4">
            <a:alphaModFix/>
          </a:blip>
          <a:srcRect/>
          <a:stretch/>
        </p:blipFill>
        <p:spPr>
          <a:xfrm>
            <a:off x="8709109" y="894940"/>
            <a:ext cx="2313839" cy="1542559"/>
          </a:xfrm>
          <a:prstGeom prst="rect">
            <a:avLst/>
          </a:prstGeom>
          <a:noFill/>
          <a:ln>
            <a:noFill/>
          </a:ln>
        </p:spPr>
      </p:pic>
      <p:pic>
        <p:nvPicPr>
          <p:cNvPr id="7" name="Google Shape;1619;p69" descr="http://i.dailymail.co.uk/i/pix/2014/07/19/1405797443688_wps_3_File_photo_dated_05_08_20.jpg">
            <a:extLst>
              <a:ext uri="{FF2B5EF4-FFF2-40B4-BE49-F238E27FC236}">
                <a16:creationId xmlns:a16="http://schemas.microsoft.com/office/drawing/2014/main" id="{B3C4F11B-5A45-9F74-CD4E-C0EFFA6C3B90}"/>
              </a:ext>
            </a:extLst>
          </p:cNvPr>
          <p:cNvPicPr preferRelativeResize="0"/>
          <p:nvPr/>
        </p:nvPicPr>
        <p:blipFill rotWithShape="1">
          <a:blip r:embed="rId5">
            <a:alphaModFix/>
          </a:blip>
          <a:srcRect/>
          <a:stretch/>
        </p:blipFill>
        <p:spPr>
          <a:xfrm>
            <a:off x="8709108" y="2544335"/>
            <a:ext cx="2313839" cy="1678811"/>
          </a:xfrm>
          <a:prstGeom prst="rect">
            <a:avLst/>
          </a:prstGeom>
          <a:noFill/>
          <a:ln>
            <a:noFill/>
          </a:ln>
        </p:spPr>
      </p:pic>
      <p:pic>
        <p:nvPicPr>
          <p:cNvPr id="9" name="Picture 8">
            <a:extLst>
              <a:ext uri="{FF2B5EF4-FFF2-40B4-BE49-F238E27FC236}">
                <a16:creationId xmlns:a16="http://schemas.microsoft.com/office/drawing/2014/main" id="{F8D4B26C-6D6A-435B-A4AA-4D8F6B8950D6}"/>
              </a:ext>
            </a:extLst>
          </p:cNvPr>
          <p:cNvPicPr>
            <a:picLocks noChangeAspect="1"/>
          </p:cNvPicPr>
          <p:nvPr/>
        </p:nvPicPr>
        <p:blipFill>
          <a:blip r:embed="rId6"/>
          <a:stretch>
            <a:fillRect/>
          </a:stretch>
        </p:blipFill>
        <p:spPr>
          <a:xfrm>
            <a:off x="2018361" y="2945089"/>
            <a:ext cx="5776461" cy="1600339"/>
          </a:xfrm>
          <a:prstGeom prst="rect">
            <a:avLst/>
          </a:prstGeom>
        </p:spPr>
      </p:pic>
    </p:spTree>
    <p:extLst>
      <p:ext uri="{BB962C8B-B14F-4D97-AF65-F5344CB8AC3E}">
        <p14:creationId xmlns:p14="http://schemas.microsoft.com/office/powerpoint/2010/main" val="1291878762"/>
      </p:ext>
    </p:extLst>
  </p:cSld>
  <p:clrMapOvr>
    <a:masterClrMapping/>
  </p:clrMapOvr>
  <p:transition>
    <p:fade/>
  </p:transition>
  <p:extLst>
    <p:ext uri="{6950BFC3-D8DA-4A85-94F7-54DA5524770B}">
      <p188:commentRel xmlns:p188="http://schemas.microsoft.com/office/powerpoint/2018/8/main" r:id="rId2"/>
    </p:ext>
  </p:extLs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06FD6-02C7-EC19-A1C4-B2A19ECA3774}"/>
              </a:ext>
            </a:extLst>
          </p:cNvPr>
          <p:cNvSpPr>
            <a:spLocks noGrp="1"/>
          </p:cNvSpPr>
          <p:nvPr>
            <p:ph type="title"/>
          </p:nvPr>
        </p:nvSpPr>
        <p:spPr/>
        <p:txBody>
          <a:bodyPr/>
          <a:lstStyle/>
          <a:p>
            <a:r>
              <a:rPr lang="es-CL" dirty="0"/>
              <a:t>2.5 Ejercicios Modelos de Datos Conceptuales</a:t>
            </a:r>
          </a:p>
        </p:txBody>
      </p:sp>
      <p:sp>
        <p:nvSpPr>
          <p:cNvPr id="3" name="Slide Number Placeholder 2">
            <a:extLst>
              <a:ext uri="{FF2B5EF4-FFF2-40B4-BE49-F238E27FC236}">
                <a16:creationId xmlns:a16="http://schemas.microsoft.com/office/drawing/2014/main" id="{16CDF43C-7847-7329-39F0-312045C628FF}"/>
              </a:ext>
            </a:extLst>
          </p:cNvPr>
          <p:cNvSpPr>
            <a:spLocks noGrp="1"/>
          </p:cNvSpPr>
          <p:nvPr>
            <p:ph type="sldNum" sz="quarter" idx="12"/>
          </p:nvPr>
        </p:nvSpPr>
        <p:spPr/>
        <p:txBody>
          <a:bodyPr/>
          <a:lstStyle/>
          <a:p>
            <a:fld id="{53277F46-3D48-465E-89EF-2F849361E787}" type="slidenum">
              <a:rPr lang="es-CL" smtClean="0"/>
              <a:t>71</a:t>
            </a:fld>
            <a:endParaRPr lang="es-CL" dirty="0"/>
          </a:p>
        </p:txBody>
      </p:sp>
    </p:spTree>
    <p:extLst>
      <p:ext uri="{BB962C8B-B14F-4D97-AF65-F5344CB8AC3E}">
        <p14:creationId xmlns:p14="http://schemas.microsoft.com/office/powerpoint/2010/main" val="9868726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72B9E-7F0C-6BCF-12A7-A1C18695D654}"/>
              </a:ext>
            </a:extLst>
          </p:cNvPr>
          <p:cNvSpPr>
            <a:spLocks noGrp="1"/>
          </p:cNvSpPr>
          <p:nvPr>
            <p:ph type="title"/>
          </p:nvPr>
        </p:nvSpPr>
        <p:spPr/>
        <p:txBody>
          <a:bodyPr/>
          <a:lstStyle/>
          <a:p>
            <a:r>
              <a:rPr lang="es-CL" dirty="0"/>
              <a:t>Línea aérea Volare</a:t>
            </a:r>
          </a:p>
        </p:txBody>
      </p:sp>
      <p:sp>
        <p:nvSpPr>
          <p:cNvPr id="3" name="Content Placeholder 2">
            <a:extLst>
              <a:ext uri="{FF2B5EF4-FFF2-40B4-BE49-F238E27FC236}">
                <a16:creationId xmlns:a16="http://schemas.microsoft.com/office/drawing/2014/main" id="{DD64F446-DE48-EB88-E980-36D0911CFBE8}"/>
              </a:ext>
            </a:extLst>
          </p:cNvPr>
          <p:cNvSpPr>
            <a:spLocks noGrp="1"/>
          </p:cNvSpPr>
          <p:nvPr>
            <p:ph idx="1"/>
          </p:nvPr>
        </p:nvSpPr>
        <p:spPr/>
        <p:txBody>
          <a:bodyPr>
            <a:normAutofit fontScale="92500" lnSpcReduction="20000"/>
          </a:bodyPr>
          <a:lstStyle/>
          <a:p>
            <a:pPr marL="0" indent="0">
              <a:lnSpc>
                <a:spcPct val="120000"/>
              </a:lnSpc>
              <a:buNone/>
            </a:pPr>
            <a:r>
              <a:rPr lang="es-ES" sz="1800" dirty="0"/>
              <a:t>La aerolínea </a:t>
            </a:r>
            <a:r>
              <a:rPr lang="en-US" sz="1800" dirty="0"/>
              <a:t>✈️</a:t>
            </a:r>
            <a:r>
              <a:rPr lang="es-ES" sz="1800" dirty="0"/>
              <a:t>VOLARE</a:t>
            </a:r>
            <a:r>
              <a:rPr lang="en-US" sz="1800" dirty="0"/>
              <a:t>✈️</a:t>
            </a:r>
            <a:r>
              <a:rPr lang="es-ES" sz="1800" dirty="0"/>
              <a:t> tiene graves problemas para manejar sus datos, dada la diversidad de ellos y el gran volumen que representan. Por lo tanto, necesita que se les diseñe un modelo de datos con notación Bachmann que le permita tener una visión preliminar del contenido que tendría una base de datos que los soporte.</a:t>
            </a:r>
          </a:p>
          <a:p>
            <a:pPr marL="0" indent="0">
              <a:lnSpc>
                <a:spcPct val="120000"/>
              </a:lnSpc>
              <a:buNone/>
            </a:pPr>
            <a:r>
              <a:rPr lang="en-US" sz="1800" dirty="0"/>
              <a:t>✈️</a:t>
            </a:r>
            <a:r>
              <a:rPr lang="es-ES" sz="1800" dirty="0"/>
              <a:t>VOLARE</a:t>
            </a:r>
            <a:r>
              <a:rPr lang="en-US" sz="1800" dirty="0"/>
              <a:t>✈️</a:t>
            </a:r>
            <a:r>
              <a:rPr lang="es-ES" sz="1800" dirty="0"/>
              <a:t> posee 200 aviones de distinto tipo y capacidad. Al comenzar el año, se realiza una programación de los aviones asignándolos a distintos vuelos. Un vuelo tiene definido: un número que lo identifica en forma única, la fecha y hora de partida y las posibles escalas. Además, tiene definido al personal que le corresponderá viajar en él (pilotos y azafatas). </a:t>
            </a:r>
          </a:p>
          <a:p>
            <a:pPr marL="0" indent="0">
              <a:lnSpc>
                <a:spcPct val="120000"/>
              </a:lnSpc>
              <a:buNone/>
            </a:pPr>
            <a:r>
              <a:rPr lang="es-ES" sz="1800" dirty="0"/>
              <a:t>Los pasajeros pueden reservar o comprar sus pasajes para un determinado vuelo en la misma línea aérea o en alguna agencia de viajes. Si lo reservan, deben abonar un 50% del valor, el cual podrá ser devuelto sólo si avisa con más de 48 horas de anticipación que no lo usará. Tanto al reservarlo como al comprarlo se le asigna inmediatamente el asiento que ocuparán y sus aeropuertos de origen y destino. Los pasajes pueden ser de clase turista o clase ejecutiva, existiendo un costo diferente. </a:t>
            </a:r>
          </a:p>
          <a:p>
            <a:pPr marL="0" indent="0">
              <a:lnSpc>
                <a:spcPct val="120000"/>
              </a:lnSpc>
              <a:buNone/>
            </a:pPr>
            <a:r>
              <a:rPr lang="es-ES" sz="1800" dirty="0"/>
              <a:t>La línea aérea </a:t>
            </a:r>
            <a:r>
              <a:rPr lang="en-US" sz="1800" dirty="0"/>
              <a:t>✈️</a:t>
            </a:r>
            <a:r>
              <a:rPr lang="es-ES" sz="1800" dirty="0"/>
              <a:t>VOLARE</a:t>
            </a:r>
            <a:r>
              <a:rPr lang="en-US" sz="1800" dirty="0"/>
              <a:t>✈️</a:t>
            </a:r>
            <a:r>
              <a:rPr lang="es-ES" sz="1800" dirty="0"/>
              <a:t> lleva un control de las ventas realizadas por las agencias de viajes, ya que para motivarlos les ofrece pasajes gratis en función del monto semestral de ventas que registre la agencia.</a:t>
            </a:r>
            <a:endParaRPr lang="es-CL" sz="1800" dirty="0"/>
          </a:p>
        </p:txBody>
      </p:sp>
      <p:sp>
        <p:nvSpPr>
          <p:cNvPr id="4" name="Slide Number Placeholder 3">
            <a:extLst>
              <a:ext uri="{FF2B5EF4-FFF2-40B4-BE49-F238E27FC236}">
                <a16:creationId xmlns:a16="http://schemas.microsoft.com/office/drawing/2014/main" id="{D4EFE0B0-EBC6-02DA-90AC-7B5267784441}"/>
              </a:ext>
            </a:extLst>
          </p:cNvPr>
          <p:cNvSpPr>
            <a:spLocks noGrp="1"/>
          </p:cNvSpPr>
          <p:nvPr>
            <p:ph type="sldNum" sz="quarter" idx="12"/>
          </p:nvPr>
        </p:nvSpPr>
        <p:spPr/>
        <p:txBody>
          <a:bodyPr/>
          <a:lstStyle/>
          <a:p>
            <a:fld id="{53277F46-3D48-465E-89EF-2F849361E787}" type="slidenum">
              <a:rPr lang="es-CL" smtClean="0"/>
              <a:t>72</a:t>
            </a:fld>
            <a:endParaRPr lang="es-CL"/>
          </a:p>
        </p:txBody>
      </p:sp>
      <p:pic>
        <p:nvPicPr>
          <p:cNvPr id="1026" name="Picture 2">
            <a:extLst>
              <a:ext uri="{FF2B5EF4-FFF2-40B4-BE49-F238E27FC236}">
                <a16:creationId xmlns:a16="http://schemas.microsoft.com/office/drawing/2014/main" id="{1E753E18-4ABA-465D-2124-20FFA70DE8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938" b="22118"/>
          <a:stretch/>
        </p:blipFill>
        <p:spPr bwMode="auto">
          <a:xfrm>
            <a:off x="9600959" y="547208"/>
            <a:ext cx="1845976" cy="1143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75356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D273D-63CC-30D9-0E4B-4DF3EA998704}"/>
              </a:ext>
            </a:extLst>
          </p:cNvPr>
          <p:cNvSpPr>
            <a:spLocks noGrp="1"/>
          </p:cNvSpPr>
          <p:nvPr>
            <p:ph type="title"/>
          </p:nvPr>
        </p:nvSpPr>
        <p:spPr/>
        <p:txBody>
          <a:bodyPr/>
          <a:lstStyle/>
          <a:p>
            <a:r>
              <a:rPr lang="es-CL" dirty="0"/>
              <a:t>El censo</a:t>
            </a:r>
          </a:p>
        </p:txBody>
      </p:sp>
      <p:sp>
        <p:nvSpPr>
          <p:cNvPr id="3" name="Content Placeholder 2">
            <a:extLst>
              <a:ext uri="{FF2B5EF4-FFF2-40B4-BE49-F238E27FC236}">
                <a16:creationId xmlns:a16="http://schemas.microsoft.com/office/drawing/2014/main" id="{6F5FC42E-9FE4-E4B1-FE2D-87099AF166F7}"/>
              </a:ext>
            </a:extLst>
          </p:cNvPr>
          <p:cNvSpPr>
            <a:spLocks noGrp="1"/>
          </p:cNvSpPr>
          <p:nvPr>
            <p:ph idx="1"/>
          </p:nvPr>
        </p:nvSpPr>
        <p:spPr>
          <a:xfrm>
            <a:off x="838199" y="1690687"/>
            <a:ext cx="10872893" cy="4679238"/>
          </a:xfrm>
        </p:spPr>
        <p:txBody>
          <a:bodyPr>
            <a:normAutofit lnSpcReduction="10000"/>
          </a:bodyPr>
          <a:lstStyle/>
          <a:p>
            <a:pPr marL="0" indent="0">
              <a:spcAft>
                <a:spcPts val="600"/>
              </a:spcAft>
              <a:buNone/>
            </a:pPr>
            <a:r>
              <a:rPr lang="es-ES" sz="1800" dirty="0"/>
              <a:t>El Censo se lleva a cabo cada 10 años y es el operativo estadístico más amplio que se realiza en Chile. Está a cargo del  INE (Instituto Nacional de Estadística) donde se mantiene un registro histórico para hacer las comparaciones de rigor que permitan ver la evolución de las principales </a:t>
            </a:r>
            <a:r>
              <a:rPr lang="es-ES" sz="1800" dirty="0">
                <a:solidFill>
                  <a:srgbClr val="D60019"/>
                </a:solidFill>
              </a:rPr>
              <a:t>preguntas</a:t>
            </a:r>
            <a:r>
              <a:rPr lang="es-ES" sz="1800" dirty="0"/>
              <a:t>. Las preguntas suelen ser las mismas o se agregan nuevas de un </a:t>
            </a:r>
            <a:r>
              <a:rPr lang="es-ES" sz="1800" dirty="0">
                <a:solidFill>
                  <a:srgbClr val="D60019"/>
                </a:solidFill>
              </a:rPr>
              <a:t>censo</a:t>
            </a:r>
            <a:r>
              <a:rPr lang="es-ES" sz="1800" dirty="0"/>
              <a:t> a otro.</a:t>
            </a:r>
          </a:p>
          <a:p>
            <a:pPr marL="0" indent="0">
              <a:spcAft>
                <a:spcPts val="600"/>
              </a:spcAft>
              <a:buNone/>
            </a:pPr>
            <a:r>
              <a:rPr lang="es-ES" sz="1800" dirty="0"/>
              <a:t>Por cada </a:t>
            </a:r>
            <a:r>
              <a:rPr lang="es-ES" sz="1800" dirty="0">
                <a:solidFill>
                  <a:srgbClr val="D60019"/>
                </a:solidFill>
              </a:rPr>
              <a:t>hogar</a:t>
            </a:r>
            <a:r>
              <a:rPr lang="es-ES" sz="1800" dirty="0"/>
              <a:t> encuestado existe un </a:t>
            </a:r>
            <a:r>
              <a:rPr lang="es-ES" sz="1800" dirty="0">
                <a:solidFill>
                  <a:srgbClr val="D60019"/>
                </a:solidFill>
              </a:rPr>
              <a:t>formulario único </a:t>
            </a:r>
            <a:r>
              <a:rPr lang="es-ES" sz="1800" dirty="0"/>
              <a:t>(cuestionario censal) que tiene un número de folio, la fecha de la entrevista, el  RUT del </a:t>
            </a:r>
            <a:r>
              <a:rPr lang="es-ES" sz="1800" dirty="0">
                <a:solidFill>
                  <a:srgbClr val="D60019"/>
                </a:solidFill>
              </a:rPr>
              <a:t>encuestador</a:t>
            </a:r>
            <a:r>
              <a:rPr lang="es-ES" sz="1800" dirty="0"/>
              <a:t> y la dirección del hogar. Y de ahí el conjunto de datos a recolectar, los cuales están separados en secciones: </a:t>
            </a:r>
            <a:r>
              <a:rPr lang="es-ES" sz="1800" dirty="0">
                <a:solidFill>
                  <a:srgbClr val="D60019"/>
                </a:solidFill>
              </a:rPr>
              <a:t>vivienda</a:t>
            </a:r>
            <a:r>
              <a:rPr lang="es-ES" sz="1800" dirty="0"/>
              <a:t> (tipo, material, etc.), </a:t>
            </a:r>
            <a:r>
              <a:rPr lang="es-ES" sz="1800" dirty="0">
                <a:solidFill>
                  <a:srgbClr val="D60019"/>
                </a:solidFill>
              </a:rPr>
              <a:t>hogar</a:t>
            </a:r>
            <a:r>
              <a:rPr lang="es-ES" sz="1800" dirty="0"/>
              <a:t> (en una vivienda pueden haber varios hogares o familias), </a:t>
            </a:r>
            <a:r>
              <a:rPr lang="es-ES" sz="1800" dirty="0">
                <a:solidFill>
                  <a:srgbClr val="D60019"/>
                </a:solidFill>
              </a:rPr>
              <a:t>personas</a:t>
            </a:r>
            <a:r>
              <a:rPr lang="es-ES" sz="1800" dirty="0"/>
              <a:t> que residen en ese hogar (RUT, nombre, parentesco con jefe de hogar, sexo, nivel educacional, etc.); y en el caso de las </a:t>
            </a:r>
            <a:r>
              <a:rPr lang="es-ES" sz="1800" dirty="0">
                <a:solidFill>
                  <a:srgbClr val="D60019"/>
                </a:solidFill>
              </a:rPr>
              <a:t>mujeres</a:t>
            </a:r>
            <a:r>
              <a:rPr lang="es-ES" sz="1800" dirty="0"/>
              <a:t> de 15 años o más, hay un conjunto de datos adicionales solicitados para ellas.</a:t>
            </a:r>
          </a:p>
          <a:p>
            <a:pPr marL="0" indent="0">
              <a:spcAft>
                <a:spcPts val="600"/>
              </a:spcAft>
              <a:buNone/>
            </a:pPr>
            <a:r>
              <a:rPr lang="es-ES" sz="1800" dirty="0"/>
              <a:t>Para el polémico último Censo del 2012, el INE contrató y capacitó a casi 14 mil personas como </a:t>
            </a:r>
            <a:r>
              <a:rPr lang="es-ES" sz="1800" dirty="0">
                <a:solidFill>
                  <a:srgbClr val="D60019"/>
                </a:solidFill>
              </a:rPr>
              <a:t>encuestadores</a:t>
            </a:r>
            <a:r>
              <a:rPr lang="es-ES" sz="1800" dirty="0"/>
              <a:t>. Por cada uno de ellos, se llenó una ficha con sus datos personales, a los cuales cualquier ciudadano podía acceder a través del sitio web del INE para verificar la identidad del censista que estaba entrando a una casa. Además el  INE  para organizar a los encuestadores en sus visitas, dividió a las </a:t>
            </a:r>
            <a:r>
              <a:rPr lang="es-ES" sz="1800" dirty="0">
                <a:solidFill>
                  <a:srgbClr val="D60019"/>
                </a:solidFill>
              </a:rPr>
              <a:t>comunas</a:t>
            </a:r>
            <a:r>
              <a:rPr lang="es-ES" sz="1800" dirty="0"/>
              <a:t> del país en </a:t>
            </a:r>
            <a:r>
              <a:rPr lang="es-ES" sz="1800" dirty="0">
                <a:solidFill>
                  <a:srgbClr val="D60019"/>
                </a:solidFill>
              </a:rPr>
              <a:t>distritos</a:t>
            </a:r>
            <a:r>
              <a:rPr lang="es-ES" sz="1800" dirty="0"/>
              <a:t>, y éstos en </a:t>
            </a:r>
            <a:r>
              <a:rPr lang="es-ES" sz="1800" dirty="0">
                <a:solidFill>
                  <a:srgbClr val="D60019"/>
                </a:solidFill>
              </a:rPr>
              <a:t>manzanas</a:t>
            </a:r>
            <a:r>
              <a:rPr lang="es-ES" sz="1800" dirty="0"/>
              <a:t>, donde cada manzana está compuesta por un número de viviendas a encuestar. </a:t>
            </a:r>
          </a:p>
          <a:p>
            <a:pPr marL="0" indent="0">
              <a:spcAft>
                <a:spcPts val="600"/>
              </a:spcAft>
              <a:buNone/>
            </a:pPr>
            <a:r>
              <a:rPr lang="es-ES" sz="1800" dirty="0"/>
              <a:t>Suponiendo que lo anterior es una interpretación del censo, se les pide ayudar al INE a obtener un modelo de datos conceptual.</a:t>
            </a:r>
          </a:p>
        </p:txBody>
      </p:sp>
      <p:sp>
        <p:nvSpPr>
          <p:cNvPr id="4" name="Slide Number Placeholder 3">
            <a:extLst>
              <a:ext uri="{FF2B5EF4-FFF2-40B4-BE49-F238E27FC236}">
                <a16:creationId xmlns:a16="http://schemas.microsoft.com/office/drawing/2014/main" id="{CE3348E7-703D-E9E8-98D6-4F7EB3821C63}"/>
              </a:ext>
            </a:extLst>
          </p:cNvPr>
          <p:cNvSpPr>
            <a:spLocks noGrp="1"/>
          </p:cNvSpPr>
          <p:nvPr>
            <p:ph type="sldNum" sz="quarter" idx="12"/>
          </p:nvPr>
        </p:nvSpPr>
        <p:spPr/>
        <p:txBody>
          <a:bodyPr/>
          <a:lstStyle/>
          <a:p>
            <a:fld id="{53277F46-3D48-465E-89EF-2F849361E787}" type="slidenum">
              <a:rPr lang="es-CL" smtClean="0"/>
              <a:t>73</a:t>
            </a:fld>
            <a:endParaRPr lang="es-CL"/>
          </a:p>
        </p:txBody>
      </p:sp>
      <p:pic>
        <p:nvPicPr>
          <p:cNvPr id="7" name="Picture 6" descr="Text&#10;&#10;Description automatically generated">
            <a:extLst>
              <a:ext uri="{FF2B5EF4-FFF2-40B4-BE49-F238E27FC236}">
                <a16:creationId xmlns:a16="http://schemas.microsoft.com/office/drawing/2014/main" id="{B4F8947E-756B-E02D-A003-ED8B606591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7277" y="488075"/>
            <a:ext cx="2173816" cy="1079662"/>
          </a:xfrm>
          <a:prstGeom prst="rect">
            <a:avLst/>
          </a:prstGeom>
        </p:spPr>
      </p:pic>
    </p:spTree>
    <p:extLst>
      <p:ext uri="{BB962C8B-B14F-4D97-AF65-F5344CB8AC3E}">
        <p14:creationId xmlns:p14="http://schemas.microsoft.com/office/powerpoint/2010/main" val="117407520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46589-441D-4DD1-72F4-A85454FFBC77}"/>
              </a:ext>
            </a:extLst>
          </p:cNvPr>
          <p:cNvSpPr>
            <a:spLocks noGrp="1"/>
          </p:cNvSpPr>
          <p:nvPr>
            <p:ph type="title"/>
          </p:nvPr>
        </p:nvSpPr>
        <p:spPr/>
        <p:txBody>
          <a:bodyPr/>
          <a:lstStyle/>
          <a:p>
            <a:r>
              <a:rPr lang="es-CL" dirty="0"/>
              <a:t>El coronavirus</a:t>
            </a:r>
          </a:p>
        </p:txBody>
      </p:sp>
      <p:sp>
        <p:nvSpPr>
          <p:cNvPr id="3" name="Content Placeholder 2">
            <a:extLst>
              <a:ext uri="{FF2B5EF4-FFF2-40B4-BE49-F238E27FC236}">
                <a16:creationId xmlns:a16="http://schemas.microsoft.com/office/drawing/2014/main" id="{6B5766D2-E224-76AC-B765-5F638165F3ED}"/>
              </a:ext>
            </a:extLst>
          </p:cNvPr>
          <p:cNvSpPr>
            <a:spLocks noGrp="1"/>
          </p:cNvSpPr>
          <p:nvPr>
            <p:ph idx="1"/>
          </p:nvPr>
        </p:nvSpPr>
        <p:spPr/>
        <p:txBody>
          <a:bodyPr>
            <a:normAutofit fontScale="70000" lnSpcReduction="20000"/>
          </a:bodyPr>
          <a:lstStyle/>
          <a:p>
            <a:pPr marL="0" indent="0">
              <a:buNone/>
            </a:pPr>
            <a:r>
              <a:rPr lang="es-ES" dirty="0"/>
              <a:t>La OMS (Organización Mundial de la Salud) juega un rol relevante en entregar estadísticas confiables sobre cómo avanza la pandemia en los distintos países del mundo, por lo que vamos a suponer que requiere en forma urgente mejorar su modelo de datos conceptual, por ello ha solicitado la ayuda de los alumnos de Bases de Datos 1-2021 de la UTFSM. Suponer que la situación que se pide modelar es la siguiente:</a:t>
            </a:r>
          </a:p>
          <a:p>
            <a:pPr marL="0" indent="0">
              <a:buNone/>
            </a:pPr>
            <a:r>
              <a:rPr lang="es-ES" dirty="0"/>
              <a:t>Todos los países del mundo deben informar diariamente a la OMS el total de casos activos, número de casos nuevos en el ultimo día, total de personas contagiadas, total de personas fallecidas y total de personas recuperadas. Además, cada semana deben informar sobre los exámenes realizados a la población, esto es, número de exámenes realizados del tipo A, B y C. No es necesario conocer la identidad de las personas, solo se necesitan datos para fines estadísticos.</a:t>
            </a:r>
          </a:p>
          <a:p>
            <a:pPr marL="0" indent="0">
              <a:buNone/>
            </a:pPr>
            <a:r>
              <a:rPr lang="es-ES" dirty="0"/>
              <a:t>Por otra parte, se requiere llevar un registro por cada país de los hospitales con que cuenta (nombre, dirección, cantidad de camas) y de los médicos especialistas que posee (nombre, especialidad, email), de tal manera de poder contactarlos para realizarles cursos de capacitación sobre coronavirus.</a:t>
            </a:r>
          </a:p>
          <a:p>
            <a:pPr marL="0" indent="0">
              <a:buNone/>
            </a:pPr>
            <a:r>
              <a:rPr lang="es-ES" dirty="0"/>
              <a:t>Modelar esta situación ficticia, cualquier semejanza con la realidad es solo coincidencia. Realizar el modelo usando notación Entidad-Relación (draw.io), con al menos 4 atributos por entidad, y claramente especificada la PK. Trabajar en los equipos conformados para ayudantías. Subir el modelo obtenido a la plataforma AULA antes del lunes 18 de Abril, 23:55hrs.</a:t>
            </a:r>
          </a:p>
        </p:txBody>
      </p:sp>
      <p:sp>
        <p:nvSpPr>
          <p:cNvPr id="4" name="Slide Number Placeholder 3">
            <a:extLst>
              <a:ext uri="{FF2B5EF4-FFF2-40B4-BE49-F238E27FC236}">
                <a16:creationId xmlns:a16="http://schemas.microsoft.com/office/drawing/2014/main" id="{C34845D5-79D5-E203-6EA4-75D3CE12DB7A}"/>
              </a:ext>
            </a:extLst>
          </p:cNvPr>
          <p:cNvSpPr>
            <a:spLocks noGrp="1"/>
          </p:cNvSpPr>
          <p:nvPr>
            <p:ph type="sldNum" sz="quarter" idx="12"/>
          </p:nvPr>
        </p:nvSpPr>
        <p:spPr/>
        <p:txBody>
          <a:bodyPr/>
          <a:lstStyle/>
          <a:p>
            <a:fld id="{53277F46-3D48-465E-89EF-2F849361E787}" type="slidenum">
              <a:rPr lang="es-CL" smtClean="0"/>
              <a:t>74</a:t>
            </a:fld>
            <a:endParaRPr lang="es-CL"/>
          </a:p>
        </p:txBody>
      </p:sp>
      <p:pic>
        <p:nvPicPr>
          <p:cNvPr id="3074" name="Picture 2">
            <a:extLst>
              <a:ext uri="{FF2B5EF4-FFF2-40B4-BE49-F238E27FC236}">
                <a16:creationId xmlns:a16="http://schemas.microsoft.com/office/drawing/2014/main" id="{B2B274AF-CEB5-08F8-05A1-7BE98FEAC5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4531" y="513132"/>
            <a:ext cx="1029547" cy="1029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904032"/>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673E0-6100-F4BF-4E03-9356920E415D}"/>
              </a:ext>
            </a:extLst>
          </p:cNvPr>
          <p:cNvSpPr>
            <a:spLocks noGrp="1"/>
          </p:cNvSpPr>
          <p:nvPr>
            <p:ph type="title"/>
          </p:nvPr>
        </p:nvSpPr>
        <p:spPr>
          <a:xfrm>
            <a:off x="396949" y="365125"/>
            <a:ext cx="10956851" cy="1325563"/>
          </a:xfrm>
        </p:spPr>
        <p:txBody>
          <a:bodyPr/>
          <a:lstStyle/>
          <a:p>
            <a:r>
              <a:rPr lang="es-CL" dirty="0"/>
              <a:t>Los bomberos</a:t>
            </a:r>
          </a:p>
        </p:txBody>
      </p:sp>
      <p:sp>
        <p:nvSpPr>
          <p:cNvPr id="3" name="Content Placeholder 2">
            <a:extLst>
              <a:ext uri="{FF2B5EF4-FFF2-40B4-BE49-F238E27FC236}">
                <a16:creationId xmlns:a16="http://schemas.microsoft.com/office/drawing/2014/main" id="{6861E6DE-7752-A71F-8662-DBF5B144EA34}"/>
              </a:ext>
            </a:extLst>
          </p:cNvPr>
          <p:cNvSpPr>
            <a:spLocks noGrp="1"/>
          </p:cNvSpPr>
          <p:nvPr>
            <p:ph idx="1"/>
          </p:nvPr>
        </p:nvSpPr>
        <p:spPr>
          <a:xfrm>
            <a:off x="313660" y="1776006"/>
            <a:ext cx="5257800" cy="4351338"/>
          </a:xfrm>
        </p:spPr>
        <p:txBody>
          <a:bodyPr>
            <a:normAutofit/>
          </a:bodyPr>
          <a:lstStyle/>
          <a:p>
            <a:pPr marL="0" indent="0">
              <a:buNone/>
            </a:pPr>
            <a:r>
              <a:rPr lang="es-ES" sz="2400" dirty="0"/>
              <a:t>Suponga que el Cuerpo de Bomberos de Viña del Mar tiene el siguiente diagrama de Clases para registrar los incendios que suceden en la ciudad, pero no lo entienden. Explíquele los conceptos de:</a:t>
            </a:r>
          </a:p>
          <a:p>
            <a:r>
              <a:rPr lang="es-ES" sz="2400" dirty="0"/>
              <a:t>Asociación condicional</a:t>
            </a:r>
          </a:p>
          <a:p>
            <a:r>
              <a:rPr lang="es-ES" sz="2400" dirty="0"/>
              <a:t>Herencia</a:t>
            </a:r>
          </a:p>
          <a:p>
            <a:r>
              <a:rPr lang="es-ES" sz="2400" dirty="0"/>
              <a:t>Clase de Asociación</a:t>
            </a:r>
          </a:p>
          <a:p>
            <a:r>
              <a:rPr lang="es-ES" sz="2400" dirty="0"/>
              <a:t>Agregación</a:t>
            </a:r>
          </a:p>
        </p:txBody>
      </p:sp>
      <p:sp>
        <p:nvSpPr>
          <p:cNvPr id="4" name="Slide Number Placeholder 3">
            <a:extLst>
              <a:ext uri="{FF2B5EF4-FFF2-40B4-BE49-F238E27FC236}">
                <a16:creationId xmlns:a16="http://schemas.microsoft.com/office/drawing/2014/main" id="{9A7B1C1F-2AFE-CAC2-F5A2-F0375E427679}"/>
              </a:ext>
            </a:extLst>
          </p:cNvPr>
          <p:cNvSpPr>
            <a:spLocks noGrp="1"/>
          </p:cNvSpPr>
          <p:nvPr>
            <p:ph type="sldNum" sz="quarter" idx="12"/>
          </p:nvPr>
        </p:nvSpPr>
        <p:spPr/>
        <p:txBody>
          <a:bodyPr/>
          <a:lstStyle/>
          <a:p>
            <a:fld id="{53277F46-3D48-465E-89EF-2F849361E787}" type="slidenum">
              <a:rPr lang="es-CL" smtClean="0"/>
              <a:t>75</a:t>
            </a:fld>
            <a:endParaRPr lang="es-CL"/>
          </a:p>
        </p:txBody>
      </p:sp>
      <p:pic>
        <p:nvPicPr>
          <p:cNvPr id="4098" name="Picture 2">
            <a:extLst>
              <a:ext uri="{FF2B5EF4-FFF2-40B4-BE49-F238E27FC236}">
                <a16:creationId xmlns:a16="http://schemas.microsoft.com/office/drawing/2014/main" id="{E8B878C0-E5E4-E3DE-271E-AD05126F02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196" b="4876"/>
          <a:stretch/>
        </p:blipFill>
        <p:spPr bwMode="auto">
          <a:xfrm flipH="1">
            <a:off x="10756270" y="514455"/>
            <a:ext cx="1195059" cy="102690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Timeline&#10;&#10;Description automatically generated">
            <a:extLst>
              <a:ext uri="{FF2B5EF4-FFF2-40B4-BE49-F238E27FC236}">
                <a16:creationId xmlns:a16="http://schemas.microsoft.com/office/drawing/2014/main" id="{2429FFC5-E008-8915-E8BF-F63248B065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7981" y="2493274"/>
            <a:ext cx="6778625" cy="3719388"/>
          </a:xfrm>
          <a:prstGeom prst="rect">
            <a:avLst/>
          </a:prstGeom>
        </p:spPr>
      </p:pic>
    </p:spTree>
    <p:extLst>
      <p:ext uri="{BB962C8B-B14F-4D97-AF65-F5344CB8AC3E}">
        <p14:creationId xmlns:p14="http://schemas.microsoft.com/office/powerpoint/2010/main" val="123199046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4BC36-5397-7707-D3A4-57506E050AC7}"/>
              </a:ext>
            </a:extLst>
          </p:cNvPr>
          <p:cNvSpPr>
            <a:spLocks noGrp="1"/>
          </p:cNvSpPr>
          <p:nvPr>
            <p:ph type="title"/>
          </p:nvPr>
        </p:nvSpPr>
        <p:spPr/>
        <p:txBody>
          <a:bodyPr/>
          <a:lstStyle/>
          <a:p>
            <a:r>
              <a:rPr lang="es-CL" dirty="0"/>
              <a:t>Niveles de abstracción del Dato</a:t>
            </a:r>
            <a:br>
              <a:rPr lang="es-CL" dirty="0"/>
            </a:br>
            <a:r>
              <a:rPr lang="es-CL" sz="2800" dirty="0">
                <a:solidFill>
                  <a:srgbClr val="004B85"/>
                </a:solidFill>
              </a:rPr>
              <a:t>Diccionario de Datos</a:t>
            </a:r>
          </a:p>
        </p:txBody>
      </p:sp>
      <p:graphicFrame>
        <p:nvGraphicFramePr>
          <p:cNvPr id="5" name="Table 5">
            <a:extLst>
              <a:ext uri="{FF2B5EF4-FFF2-40B4-BE49-F238E27FC236}">
                <a16:creationId xmlns:a16="http://schemas.microsoft.com/office/drawing/2014/main" id="{6BDABD5E-70B4-51AC-0E0E-A07C659BBC87}"/>
              </a:ext>
            </a:extLst>
          </p:cNvPr>
          <p:cNvGraphicFramePr>
            <a:graphicFrameLocks noGrp="1"/>
          </p:cNvGraphicFramePr>
          <p:nvPr>
            <p:ph idx="1"/>
            <p:extLst>
              <p:ext uri="{D42A27DB-BD31-4B8C-83A1-F6EECF244321}">
                <p14:modId xmlns:p14="http://schemas.microsoft.com/office/powerpoint/2010/main" val="2619628376"/>
              </p:ext>
            </p:extLst>
          </p:nvPr>
        </p:nvGraphicFramePr>
        <p:xfrm>
          <a:off x="838200" y="2165867"/>
          <a:ext cx="10515595" cy="3552402"/>
        </p:xfrm>
        <a:graphic>
          <a:graphicData uri="http://schemas.openxmlformats.org/drawingml/2006/table">
            <a:tbl>
              <a:tblPr firstRow="1" bandRow="1">
                <a:tableStyleId>{5C22544A-7EE6-4342-B048-85BDC9FD1C3A}</a:tableStyleId>
              </a:tblPr>
              <a:tblGrid>
                <a:gridCol w="2294124">
                  <a:extLst>
                    <a:ext uri="{9D8B030D-6E8A-4147-A177-3AD203B41FA5}">
                      <a16:colId xmlns:a16="http://schemas.microsoft.com/office/drawing/2014/main" val="3167488901"/>
                    </a:ext>
                  </a:extLst>
                </a:gridCol>
                <a:gridCol w="1953198">
                  <a:extLst>
                    <a:ext uri="{9D8B030D-6E8A-4147-A177-3AD203B41FA5}">
                      <a16:colId xmlns:a16="http://schemas.microsoft.com/office/drawing/2014/main" val="1750685238"/>
                    </a:ext>
                  </a:extLst>
                </a:gridCol>
                <a:gridCol w="759960">
                  <a:extLst>
                    <a:ext uri="{9D8B030D-6E8A-4147-A177-3AD203B41FA5}">
                      <a16:colId xmlns:a16="http://schemas.microsoft.com/office/drawing/2014/main" val="1653409821"/>
                    </a:ext>
                  </a:extLst>
                </a:gridCol>
                <a:gridCol w="759960">
                  <a:extLst>
                    <a:ext uri="{9D8B030D-6E8A-4147-A177-3AD203B41FA5}">
                      <a16:colId xmlns:a16="http://schemas.microsoft.com/office/drawing/2014/main" val="2239996376"/>
                    </a:ext>
                  </a:extLst>
                </a:gridCol>
                <a:gridCol w="759960">
                  <a:extLst>
                    <a:ext uri="{9D8B030D-6E8A-4147-A177-3AD203B41FA5}">
                      <a16:colId xmlns:a16="http://schemas.microsoft.com/office/drawing/2014/main" val="138525585"/>
                    </a:ext>
                  </a:extLst>
                </a:gridCol>
                <a:gridCol w="589498">
                  <a:extLst>
                    <a:ext uri="{9D8B030D-6E8A-4147-A177-3AD203B41FA5}">
                      <a16:colId xmlns:a16="http://schemas.microsoft.com/office/drawing/2014/main" val="3782950783"/>
                    </a:ext>
                  </a:extLst>
                </a:gridCol>
                <a:gridCol w="1612274">
                  <a:extLst>
                    <a:ext uri="{9D8B030D-6E8A-4147-A177-3AD203B41FA5}">
                      <a16:colId xmlns:a16="http://schemas.microsoft.com/office/drawing/2014/main" val="1808599229"/>
                    </a:ext>
                  </a:extLst>
                </a:gridCol>
                <a:gridCol w="1786621">
                  <a:extLst>
                    <a:ext uri="{9D8B030D-6E8A-4147-A177-3AD203B41FA5}">
                      <a16:colId xmlns:a16="http://schemas.microsoft.com/office/drawing/2014/main" val="175341800"/>
                    </a:ext>
                  </a:extLst>
                </a:gridCol>
              </a:tblGrid>
              <a:tr h="507486">
                <a:tc>
                  <a:txBody>
                    <a:bodyPr/>
                    <a:lstStyle/>
                    <a:p>
                      <a:pPr algn="l"/>
                      <a:r>
                        <a:rPr lang="es-CL" dirty="0">
                          <a:latin typeface="Consolas" panose="020B0609020204030204" pitchFamily="49" charset="0"/>
                        </a:rPr>
                        <a:t>COLUMN NAME</a:t>
                      </a:r>
                    </a:p>
                  </a:txBody>
                  <a:tcPr anchor="ctr">
                    <a:solidFill>
                      <a:srgbClr val="004B85"/>
                    </a:solidFill>
                  </a:tcPr>
                </a:tc>
                <a:tc>
                  <a:txBody>
                    <a:bodyPr/>
                    <a:lstStyle/>
                    <a:p>
                      <a:pPr algn="l"/>
                      <a:r>
                        <a:rPr lang="es-CL" dirty="0">
                          <a:latin typeface="Consolas" panose="020B0609020204030204" pitchFamily="49" charset="0"/>
                        </a:rPr>
                        <a:t>DATA TYPE</a:t>
                      </a:r>
                    </a:p>
                  </a:txBody>
                  <a:tcPr anchor="ctr">
                    <a:solidFill>
                      <a:srgbClr val="004B85"/>
                    </a:solidFill>
                  </a:tcPr>
                </a:tc>
                <a:tc>
                  <a:txBody>
                    <a:bodyPr/>
                    <a:lstStyle/>
                    <a:p>
                      <a:pPr algn="l"/>
                      <a:r>
                        <a:rPr lang="es-CL" dirty="0">
                          <a:latin typeface="Consolas" panose="020B0609020204030204" pitchFamily="49" charset="0"/>
                        </a:rPr>
                        <a:t>PK</a:t>
                      </a:r>
                    </a:p>
                  </a:txBody>
                  <a:tcPr anchor="ctr">
                    <a:solidFill>
                      <a:srgbClr val="004B85"/>
                    </a:solidFill>
                  </a:tcPr>
                </a:tc>
                <a:tc>
                  <a:txBody>
                    <a:bodyPr/>
                    <a:lstStyle/>
                    <a:p>
                      <a:pPr algn="l"/>
                      <a:r>
                        <a:rPr lang="es-CL" dirty="0">
                          <a:latin typeface="Consolas" panose="020B0609020204030204" pitchFamily="49" charset="0"/>
                        </a:rPr>
                        <a:t>NN</a:t>
                      </a:r>
                    </a:p>
                  </a:txBody>
                  <a:tcPr anchor="ctr">
                    <a:solidFill>
                      <a:srgbClr val="004B85"/>
                    </a:solidFill>
                  </a:tcPr>
                </a:tc>
                <a:tc>
                  <a:txBody>
                    <a:bodyPr/>
                    <a:lstStyle/>
                    <a:p>
                      <a:pPr algn="l"/>
                      <a:r>
                        <a:rPr lang="es-CL" dirty="0">
                          <a:latin typeface="Consolas" panose="020B0609020204030204" pitchFamily="49" charset="0"/>
                        </a:rPr>
                        <a:t>UQ</a:t>
                      </a:r>
                    </a:p>
                  </a:txBody>
                  <a:tcPr anchor="ctr">
                    <a:solidFill>
                      <a:srgbClr val="004B85"/>
                    </a:solidFill>
                  </a:tcPr>
                </a:tc>
                <a:tc>
                  <a:txBody>
                    <a:bodyPr/>
                    <a:lstStyle/>
                    <a:p>
                      <a:pPr algn="ctr"/>
                      <a:r>
                        <a:rPr lang="es-CL" dirty="0">
                          <a:latin typeface="Consolas" panose="020B0609020204030204" pitchFamily="49" charset="0"/>
                        </a:rPr>
                        <a:t>…</a:t>
                      </a:r>
                    </a:p>
                  </a:txBody>
                  <a:tcPr anchor="ctr">
                    <a:solidFill>
                      <a:srgbClr val="004B85"/>
                    </a:solidFill>
                  </a:tcPr>
                </a:tc>
                <a:tc>
                  <a:txBody>
                    <a:bodyPr/>
                    <a:lstStyle/>
                    <a:p>
                      <a:pPr algn="l"/>
                      <a:r>
                        <a:rPr lang="es-CL" dirty="0">
                          <a:latin typeface="Consolas" panose="020B0609020204030204" pitchFamily="49" charset="0"/>
                        </a:rPr>
                        <a:t>DEFAULT</a:t>
                      </a:r>
                    </a:p>
                  </a:txBody>
                  <a:tcPr anchor="ctr">
                    <a:solidFill>
                      <a:srgbClr val="004B85"/>
                    </a:solidFill>
                  </a:tcPr>
                </a:tc>
                <a:tc>
                  <a:txBody>
                    <a:bodyPr/>
                    <a:lstStyle/>
                    <a:p>
                      <a:pPr algn="l"/>
                      <a:r>
                        <a:rPr lang="es-CL" dirty="0">
                          <a:latin typeface="Consolas" panose="020B0609020204030204" pitchFamily="49" charset="0"/>
                        </a:rPr>
                        <a:t>COMMENT</a:t>
                      </a:r>
                    </a:p>
                  </a:txBody>
                  <a:tcPr anchor="ctr">
                    <a:solidFill>
                      <a:srgbClr val="004B85"/>
                    </a:solidFill>
                  </a:tcPr>
                </a:tc>
                <a:extLst>
                  <a:ext uri="{0D108BD9-81ED-4DB2-BD59-A6C34878D82A}">
                    <a16:rowId xmlns:a16="http://schemas.microsoft.com/office/drawing/2014/main" val="3719707258"/>
                  </a:ext>
                </a:extLst>
              </a:tr>
              <a:tr h="507486">
                <a:tc>
                  <a:txBody>
                    <a:bodyPr/>
                    <a:lstStyle/>
                    <a:p>
                      <a:pPr algn="l"/>
                      <a:r>
                        <a:rPr lang="es-CL" dirty="0">
                          <a:latin typeface="Consolas" panose="020B0609020204030204" pitchFamily="49" charset="0"/>
                        </a:rPr>
                        <a:t>RUT</a:t>
                      </a:r>
                    </a:p>
                  </a:txBody>
                  <a:tcPr anchor="ctr">
                    <a:solidFill>
                      <a:srgbClr val="004B85">
                        <a:alpha val="20000"/>
                      </a:srgbClr>
                    </a:solidFill>
                  </a:tcPr>
                </a:tc>
                <a:tc>
                  <a:txBody>
                    <a:bodyPr/>
                    <a:lstStyle/>
                    <a:p>
                      <a:pPr marL="0" marR="0" lvl="0" indent="0" algn="l" rtl="0">
                        <a:lnSpc>
                          <a:spcPct val="107000"/>
                        </a:lnSpc>
                        <a:spcBef>
                          <a:spcPts val="0"/>
                        </a:spcBef>
                        <a:spcAft>
                          <a:spcPts val="0"/>
                        </a:spcAft>
                        <a:buNone/>
                      </a:pPr>
                      <a:r>
                        <a:rPr lang="es-CL" sz="2000" u="none" strike="noStrike" cap="none" dirty="0">
                          <a:latin typeface="Consolas" panose="020B0609020204030204" pitchFamily="49" charset="0"/>
                        </a:rPr>
                        <a:t>VARCHAR (10)</a:t>
                      </a:r>
                      <a:endParaRPr sz="2000" u="none" strike="noStrike" cap="none" dirty="0">
                        <a:latin typeface="Consolas" panose="020B0609020204030204" pitchFamily="49" charset="0"/>
                        <a:ea typeface="Calibri"/>
                        <a:cs typeface="Calibri"/>
                        <a:sym typeface="Calibri"/>
                      </a:endParaRPr>
                    </a:p>
                  </a:txBody>
                  <a:tcPr marL="44450" marR="44450" marT="0" marB="0" anchor="b">
                    <a:solidFill>
                      <a:srgbClr val="004B85">
                        <a:alpha val="20000"/>
                      </a:srgbClr>
                    </a:solidFill>
                  </a:tcPr>
                </a:tc>
                <a:tc>
                  <a:txBody>
                    <a:bodyPr/>
                    <a:lstStyle/>
                    <a:p>
                      <a:pPr algn="ctr"/>
                      <a:r>
                        <a:rPr lang="en-US" sz="1800" b="1" i="0" kern="1200" dirty="0">
                          <a:solidFill>
                            <a:schemeClr val="dk1"/>
                          </a:solidFill>
                          <a:effectLst/>
                          <a:latin typeface="Consolas" panose="020B0609020204030204" pitchFamily="49" charset="0"/>
                          <a:ea typeface="+mn-ea"/>
                          <a:cs typeface="+mn-cs"/>
                        </a:rPr>
                        <a:t>✓</a:t>
                      </a:r>
                      <a:endParaRPr lang="es-CL" dirty="0">
                        <a:latin typeface="Consolas" panose="020B0609020204030204" pitchFamily="49" charset="0"/>
                      </a:endParaRPr>
                    </a:p>
                  </a:txBody>
                  <a:tcPr anchor="ctr">
                    <a:solidFill>
                      <a:srgbClr val="004B85">
                        <a:alpha val="20000"/>
                      </a:srgbClr>
                    </a:solidFill>
                  </a:tcPr>
                </a:tc>
                <a:tc>
                  <a:txBody>
                    <a:bodyPr/>
                    <a:lstStyle/>
                    <a:p>
                      <a:pPr algn="ctr"/>
                      <a:r>
                        <a:rPr lang="en-US" sz="1800" b="1" i="0" kern="1200" dirty="0">
                          <a:solidFill>
                            <a:schemeClr val="dk1"/>
                          </a:solidFill>
                          <a:effectLst/>
                          <a:latin typeface="Consolas" panose="020B0609020204030204" pitchFamily="49" charset="0"/>
                          <a:ea typeface="+mn-ea"/>
                          <a:cs typeface="+mn-cs"/>
                        </a:rPr>
                        <a:t>✓</a:t>
                      </a:r>
                      <a:endParaRPr lang="es-CL" dirty="0">
                        <a:latin typeface="Consolas" panose="020B0609020204030204" pitchFamily="49" charset="0"/>
                      </a:endParaRPr>
                    </a:p>
                  </a:txBody>
                  <a:tcPr anchor="ctr">
                    <a:solidFill>
                      <a:srgbClr val="004B85">
                        <a:alpha val="20000"/>
                      </a:srgbClr>
                    </a:solidFill>
                  </a:tcPr>
                </a:tc>
                <a:tc>
                  <a:txBody>
                    <a:bodyPr/>
                    <a:lstStyle/>
                    <a:p>
                      <a:pPr algn="ctr"/>
                      <a:endParaRPr lang="es-CL" dirty="0">
                        <a:latin typeface="Consolas" panose="020B0609020204030204" pitchFamily="49" charset="0"/>
                      </a:endParaRPr>
                    </a:p>
                  </a:txBody>
                  <a:tcPr anchor="ctr">
                    <a:solidFill>
                      <a:srgbClr val="004B85">
                        <a:alpha val="20000"/>
                      </a:srgbClr>
                    </a:solidFill>
                  </a:tcPr>
                </a:tc>
                <a:tc>
                  <a:txBody>
                    <a:bodyPr/>
                    <a:lstStyle/>
                    <a:p>
                      <a:pPr algn="ctr"/>
                      <a:endParaRPr lang="es-CL" dirty="0">
                        <a:latin typeface="Consolas" panose="020B0609020204030204" pitchFamily="49" charset="0"/>
                      </a:endParaRPr>
                    </a:p>
                  </a:txBody>
                  <a:tcPr anchor="ctr">
                    <a:solidFill>
                      <a:srgbClr val="004B85">
                        <a:alpha val="20000"/>
                      </a:srgbClr>
                    </a:solidFill>
                  </a:tcPr>
                </a:tc>
                <a:tc>
                  <a:txBody>
                    <a:bodyPr/>
                    <a:lstStyle/>
                    <a:p>
                      <a:pPr algn="ctr"/>
                      <a:endParaRPr lang="es-CL" dirty="0">
                        <a:latin typeface="Consolas" panose="020B0609020204030204" pitchFamily="49" charset="0"/>
                      </a:endParaRPr>
                    </a:p>
                  </a:txBody>
                  <a:tcPr anchor="ctr">
                    <a:solidFill>
                      <a:srgbClr val="004B85">
                        <a:alpha val="20000"/>
                      </a:srgbClr>
                    </a:solidFill>
                  </a:tcPr>
                </a:tc>
                <a:tc>
                  <a:txBody>
                    <a:bodyPr/>
                    <a:lstStyle/>
                    <a:p>
                      <a:pPr algn="ctr"/>
                      <a:endParaRPr lang="es-CL" dirty="0">
                        <a:latin typeface="Consolas" panose="020B0609020204030204" pitchFamily="49" charset="0"/>
                      </a:endParaRPr>
                    </a:p>
                  </a:txBody>
                  <a:tcPr anchor="ctr">
                    <a:solidFill>
                      <a:srgbClr val="004B85">
                        <a:alpha val="20000"/>
                      </a:srgbClr>
                    </a:solidFill>
                  </a:tcPr>
                </a:tc>
                <a:extLst>
                  <a:ext uri="{0D108BD9-81ED-4DB2-BD59-A6C34878D82A}">
                    <a16:rowId xmlns:a16="http://schemas.microsoft.com/office/drawing/2014/main" val="197140744"/>
                  </a:ext>
                </a:extLst>
              </a:tr>
              <a:tr h="507486">
                <a:tc>
                  <a:txBody>
                    <a:bodyPr/>
                    <a:lstStyle/>
                    <a:p>
                      <a:pPr algn="l"/>
                      <a:r>
                        <a:rPr lang="es-CL" dirty="0">
                          <a:latin typeface="Consolas" panose="020B0609020204030204" pitchFamily="49" charset="0"/>
                        </a:rPr>
                        <a:t>NOMBRE</a:t>
                      </a:r>
                    </a:p>
                  </a:txBody>
                  <a:tcPr anchor="ctr">
                    <a:solidFill>
                      <a:srgbClr val="004B85">
                        <a:alpha val="10196"/>
                      </a:srgbClr>
                    </a:solidFill>
                  </a:tcPr>
                </a:tc>
                <a:tc>
                  <a:txBody>
                    <a:bodyPr/>
                    <a:lstStyle/>
                    <a:p>
                      <a:pPr marL="0" marR="0" lvl="0" indent="0" algn="l" rtl="0">
                        <a:lnSpc>
                          <a:spcPct val="107000"/>
                        </a:lnSpc>
                        <a:spcBef>
                          <a:spcPts val="0"/>
                        </a:spcBef>
                        <a:spcAft>
                          <a:spcPts val="0"/>
                        </a:spcAft>
                        <a:buNone/>
                      </a:pPr>
                      <a:r>
                        <a:rPr lang="es-CL" sz="2000" u="none" strike="noStrike" cap="none">
                          <a:latin typeface="Consolas" panose="020B0609020204030204" pitchFamily="49" charset="0"/>
                        </a:rPr>
                        <a:t>VARCHAR (40)</a:t>
                      </a:r>
                      <a:endParaRPr sz="2000" u="none" strike="noStrike" cap="none">
                        <a:latin typeface="Consolas" panose="020B0609020204030204" pitchFamily="49" charset="0"/>
                        <a:ea typeface="Calibri"/>
                        <a:cs typeface="Calibri"/>
                        <a:sym typeface="Calibri"/>
                      </a:endParaRPr>
                    </a:p>
                  </a:txBody>
                  <a:tcPr marL="44450" marR="44450" marT="0" marB="0" anchor="b">
                    <a:solidFill>
                      <a:srgbClr val="004B85">
                        <a:alpha val="10196"/>
                      </a:srgbClr>
                    </a:solidFill>
                  </a:tcPr>
                </a:tc>
                <a:tc>
                  <a:txBody>
                    <a:bodyPr/>
                    <a:lstStyle/>
                    <a:p>
                      <a:pPr algn="ctr"/>
                      <a:endParaRPr lang="es-CL" dirty="0">
                        <a:latin typeface="Consolas" panose="020B0609020204030204" pitchFamily="49" charset="0"/>
                      </a:endParaRPr>
                    </a:p>
                  </a:txBody>
                  <a:tcPr anchor="ctr">
                    <a:solidFill>
                      <a:srgbClr val="004B85">
                        <a:alpha val="10196"/>
                      </a:srgbClr>
                    </a:solidFill>
                  </a:tcPr>
                </a:tc>
                <a:tc>
                  <a:txBody>
                    <a:bodyPr/>
                    <a:lstStyle/>
                    <a:p>
                      <a:pPr algn="ctr"/>
                      <a:r>
                        <a:rPr lang="en-US" sz="1800" b="1" i="0" kern="1200" dirty="0">
                          <a:solidFill>
                            <a:schemeClr val="dk1"/>
                          </a:solidFill>
                          <a:effectLst/>
                          <a:latin typeface="Consolas" panose="020B0609020204030204" pitchFamily="49" charset="0"/>
                          <a:ea typeface="+mn-ea"/>
                          <a:cs typeface="+mn-cs"/>
                        </a:rPr>
                        <a:t>✓</a:t>
                      </a:r>
                      <a:endParaRPr lang="es-CL" dirty="0">
                        <a:latin typeface="Consolas" panose="020B0609020204030204" pitchFamily="49" charset="0"/>
                      </a:endParaRPr>
                    </a:p>
                  </a:txBody>
                  <a:tcPr anchor="ctr">
                    <a:solidFill>
                      <a:srgbClr val="004B85">
                        <a:alpha val="10196"/>
                      </a:srgbClr>
                    </a:solidFill>
                  </a:tcPr>
                </a:tc>
                <a:tc>
                  <a:txBody>
                    <a:bodyPr/>
                    <a:lstStyle/>
                    <a:p>
                      <a:pPr algn="ctr"/>
                      <a:r>
                        <a:rPr lang="en-US" sz="1800" b="1" i="0" kern="1200" dirty="0">
                          <a:solidFill>
                            <a:schemeClr val="dk1"/>
                          </a:solidFill>
                          <a:effectLst/>
                          <a:latin typeface="Consolas" panose="020B0609020204030204" pitchFamily="49" charset="0"/>
                          <a:ea typeface="+mn-ea"/>
                          <a:cs typeface="+mn-cs"/>
                        </a:rPr>
                        <a:t>✓</a:t>
                      </a:r>
                      <a:endParaRPr lang="es-CL" dirty="0">
                        <a:latin typeface="Consolas" panose="020B0609020204030204" pitchFamily="49" charset="0"/>
                      </a:endParaRPr>
                    </a:p>
                  </a:txBody>
                  <a:tcPr anchor="ctr">
                    <a:solidFill>
                      <a:srgbClr val="004B85">
                        <a:alpha val="10196"/>
                      </a:srgbClr>
                    </a:solidFill>
                  </a:tcPr>
                </a:tc>
                <a:tc>
                  <a:txBody>
                    <a:bodyPr/>
                    <a:lstStyle/>
                    <a:p>
                      <a:pPr algn="ctr"/>
                      <a:endParaRPr lang="es-CL" dirty="0">
                        <a:latin typeface="Consolas" panose="020B0609020204030204" pitchFamily="49" charset="0"/>
                      </a:endParaRPr>
                    </a:p>
                  </a:txBody>
                  <a:tcPr anchor="ctr">
                    <a:solidFill>
                      <a:srgbClr val="004B85">
                        <a:alpha val="10196"/>
                      </a:srgbClr>
                    </a:solidFill>
                  </a:tcPr>
                </a:tc>
                <a:tc>
                  <a:txBody>
                    <a:bodyPr/>
                    <a:lstStyle/>
                    <a:p>
                      <a:pPr algn="ctr"/>
                      <a:endParaRPr lang="es-CL" dirty="0">
                        <a:latin typeface="Consolas" panose="020B0609020204030204" pitchFamily="49" charset="0"/>
                      </a:endParaRPr>
                    </a:p>
                  </a:txBody>
                  <a:tcPr anchor="ctr">
                    <a:solidFill>
                      <a:srgbClr val="004B85">
                        <a:alpha val="10196"/>
                      </a:srgbClr>
                    </a:solidFill>
                  </a:tcPr>
                </a:tc>
                <a:tc>
                  <a:txBody>
                    <a:bodyPr/>
                    <a:lstStyle/>
                    <a:p>
                      <a:pPr algn="ctr"/>
                      <a:endParaRPr lang="es-CL" dirty="0">
                        <a:latin typeface="Consolas" panose="020B0609020204030204" pitchFamily="49" charset="0"/>
                      </a:endParaRPr>
                    </a:p>
                  </a:txBody>
                  <a:tcPr anchor="ctr">
                    <a:solidFill>
                      <a:srgbClr val="004B85">
                        <a:alpha val="10196"/>
                      </a:srgbClr>
                    </a:solidFill>
                  </a:tcPr>
                </a:tc>
                <a:extLst>
                  <a:ext uri="{0D108BD9-81ED-4DB2-BD59-A6C34878D82A}">
                    <a16:rowId xmlns:a16="http://schemas.microsoft.com/office/drawing/2014/main" val="939790448"/>
                  </a:ext>
                </a:extLst>
              </a:tr>
              <a:tr h="507486">
                <a:tc>
                  <a:txBody>
                    <a:bodyPr/>
                    <a:lstStyle/>
                    <a:p>
                      <a:pPr algn="l"/>
                      <a:r>
                        <a:rPr lang="es-CL" dirty="0">
                          <a:latin typeface="Consolas" panose="020B0609020204030204" pitchFamily="49" charset="0"/>
                        </a:rPr>
                        <a:t>FECHANAC</a:t>
                      </a:r>
                    </a:p>
                  </a:txBody>
                  <a:tcPr anchor="ctr">
                    <a:solidFill>
                      <a:srgbClr val="004B85">
                        <a:alpha val="20000"/>
                      </a:srgbClr>
                    </a:solidFill>
                  </a:tcPr>
                </a:tc>
                <a:tc>
                  <a:txBody>
                    <a:bodyPr/>
                    <a:lstStyle/>
                    <a:p>
                      <a:pPr marL="0" marR="0" lvl="0" indent="0" algn="l" rtl="0">
                        <a:lnSpc>
                          <a:spcPct val="107000"/>
                        </a:lnSpc>
                        <a:spcBef>
                          <a:spcPts val="0"/>
                        </a:spcBef>
                        <a:spcAft>
                          <a:spcPts val="0"/>
                        </a:spcAft>
                        <a:buNone/>
                      </a:pPr>
                      <a:r>
                        <a:rPr lang="es-CL" sz="2000" u="none" strike="noStrike" cap="none">
                          <a:latin typeface="Consolas" panose="020B0609020204030204" pitchFamily="49" charset="0"/>
                        </a:rPr>
                        <a:t>DATE</a:t>
                      </a:r>
                      <a:endParaRPr sz="2000" u="none" strike="noStrike" cap="none">
                        <a:latin typeface="Consolas" panose="020B0609020204030204" pitchFamily="49" charset="0"/>
                        <a:ea typeface="Calibri"/>
                        <a:cs typeface="Calibri"/>
                        <a:sym typeface="Calibri"/>
                      </a:endParaRPr>
                    </a:p>
                  </a:txBody>
                  <a:tcPr marL="44450" marR="44450" marT="0" marB="0" anchor="b">
                    <a:solidFill>
                      <a:srgbClr val="004B85">
                        <a:alpha val="20000"/>
                      </a:srgbClr>
                    </a:solidFill>
                  </a:tcPr>
                </a:tc>
                <a:tc>
                  <a:txBody>
                    <a:bodyPr/>
                    <a:lstStyle/>
                    <a:p>
                      <a:pPr algn="ctr"/>
                      <a:endParaRPr lang="es-CL">
                        <a:latin typeface="Consolas" panose="020B0609020204030204" pitchFamily="49" charset="0"/>
                      </a:endParaRPr>
                    </a:p>
                  </a:txBody>
                  <a:tcPr anchor="ctr">
                    <a:solidFill>
                      <a:srgbClr val="004B85">
                        <a:alpha val="20000"/>
                      </a:srgbClr>
                    </a:solidFill>
                  </a:tcPr>
                </a:tc>
                <a:tc>
                  <a:txBody>
                    <a:bodyPr/>
                    <a:lstStyle/>
                    <a:p>
                      <a:pPr algn="ctr"/>
                      <a:r>
                        <a:rPr lang="en-US" sz="1800" b="1" i="0" kern="1200" dirty="0">
                          <a:solidFill>
                            <a:schemeClr val="dk1"/>
                          </a:solidFill>
                          <a:effectLst/>
                          <a:latin typeface="Consolas" panose="020B0609020204030204" pitchFamily="49" charset="0"/>
                          <a:ea typeface="+mn-ea"/>
                          <a:cs typeface="+mn-cs"/>
                        </a:rPr>
                        <a:t>✓</a:t>
                      </a:r>
                      <a:endParaRPr lang="es-CL" dirty="0">
                        <a:latin typeface="Consolas" panose="020B0609020204030204" pitchFamily="49" charset="0"/>
                      </a:endParaRPr>
                    </a:p>
                  </a:txBody>
                  <a:tcPr anchor="ctr">
                    <a:solidFill>
                      <a:srgbClr val="004B85">
                        <a:alpha val="20000"/>
                      </a:srgbClr>
                    </a:solidFill>
                  </a:tcPr>
                </a:tc>
                <a:tc>
                  <a:txBody>
                    <a:bodyPr/>
                    <a:lstStyle/>
                    <a:p>
                      <a:pPr algn="ctr"/>
                      <a:endParaRPr lang="es-CL">
                        <a:latin typeface="Consolas" panose="020B0609020204030204" pitchFamily="49" charset="0"/>
                      </a:endParaRPr>
                    </a:p>
                  </a:txBody>
                  <a:tcPr anchor="ctr">
                    <a:solidFill>
                      <a:srgbClr val="004B85">
                        <a:alpha val="20000"/>
                      </a:srgbClr>
                    </a:solidFill>
                  </a:tcPr>
                </a:tc>
                <a:tc>
                  <a:txBody>
                    <a:bodyPr/>
                    <a:lstStyle/>
                    <a:p>
                      <a:pPr algn="ctr"/>
                      <a:endParaRPr lang="es-CL">
                        <a:latin typeface="Consolas" panose="020B0609020204030204" pitchFamily="49" charset="0"/>
                      </a:endParaRPr>
                    </a:p>
                  </a:txBody>
                  <a:tcPr anchor="ctr">
                    <a:solidFill>
                      <a:srgbClr val="004B85">
                        <a:alpha val="20000"/>
                      </a:srgbClr>
                    </a:solidFill>
                  </a:tcPr>
                </a:tc>
                <a:tc>
                  <a:txBody>
                    <a:bodyPr/>
                    <a:lstStyle/>
                    <a:p>
                      <a:pPr algn="ctr"/>
                      <a:endParaRPr lang="es-CL">
                        <a:latin typeface="Consolas" panose="020B0609020204030204" pitchFamily="49" charset="0"/>
                      </a:endParaRPr>
                    </a:p>
                  </a:txBody>
                  <a:tcPr anchor="ctr">
                    <a:solidFill>
                      <a:srgbClr val="004B85">
                        <a:alpha val="20000"/>
                      </a:srgbClr>
                    </a:solidFill>
                  </a:tcPr>
                </a:tc>
                <a:tc>
                  <a:txBody>
                    <a:bodyPr/>
                    <a:lstStyle/>
                    <a:p>
                      <a:pPr algn="ctr"/>
                      <a:endParaRPr lang="es-CL" dirty="0">
                        <a:latin typeface="Consolas" panose="020B0609020204030204" pitchFamily="49" charset="0"/>
                      </a:endParaRPr>
                    </a:p>
                  </a:txBody>
                  <a:tcPr anchor="ctr">
                    <a:solidFill>
                      <a:srgbClr val="004B85">
                        <a:alpha val="20000"/>
                      </a:srgbClr>
                    </a:solidFill>
                  </a:tcPr>
                </a:tc>
                <a:extLst>
                  <a:ext uri="{0D108BD9-81ED-4DB2-BD59-A6C34878D82A}">
                    <a16:rowId xmlns:a16="http://schemas.microsoft.com/office/drawing/2014/main" val="3052508614"/>
                  </a:ext>
                </a:extLst>
              </a:tr>
              <a:tr h="507486">
                <a:tc>
                  <a:txBody>
                    <a:bodyPr/>
                    <a:lstStyle/>
                    <a:p>
                      <a:pPr algn="l"/>
                      <a:r>
                        <a:rPr lang="es-CL" dirty="0">
                          <a:latin typeface="Consolas" panose="020B0609020204030204" pitchFamily="49" charset="0"/>
                        </a:rPr>
                        <a:t>DIRECCION</a:t>
                      </a:r>
                    </a:p>
                  </a:txBody>
                  <a:tcPr anchor="ctr">
                    <a:solidFill>
                      <a:srgbClr val="004B85">
                        <a:alpha val="10196"/>
                      </a:srgbClr>
                    </a:solidFill>
                  </a:tcPr>
                </a:tc>
                <a:tc>
                  <a:txBody>
                    <a:bodyPr/>
                    <a:lstStyle/>
                    <a:p>
                      <a:pPr marL="0" marR="0" lvl="0" indent="0" algn="l" rtl="0">
                        <a:lnSpc>
                          <a:spcPct val="107000"/>
                        </a:lnSpc>
                        <a:spcBef>
                          <a:spcPts val="0"/>
                        </a:spcBef>
                        <a:spcAft>
                          <a:spcPts val="0"/>
                        </a:spcAft>
                        <a:buNone/>
                      </a:pPr>
                      <a:r>
                        <a:rPr lang="es-CL" sz="2000" u="none" strike="noStrike" cap="none">
                          <a:latin typeface="Consolas" panose="020B0609020204030204" pitchFamily="49" charset="0"/>
                        </a:rPr>
                        <a:t>VARCHAR (40)</a:t>
                      </a:r>
                      <a:endParaRPr sz="2000" u="none" strike="noStrike" cap="none">
                        <a:latin typeface="Consolas" panose="020B0609020204030204" pitchFamily="49" charset="0"/>
                        <a:ea typeface="Calibri"/>
                        <a:cs typeface="Calibri"/>
                        <a:sym typeface="Calibri"/>
                      </a:endParaRPr>
                    </a:p>
                  </a:txBody>
                  <a:tcPr marL="44450" marR="44450" marT="0" marB="0" anchor="b">
                    <a:solidFill>
                      <a:srgbClr val="004B85">
                        <a:alpha val="10196"/>
                      </a:srgbClr>
                    </a:solidFill>
                  </a:tcPr>
                </a:tc>
                <a:tc>
                  <a:txBody>
                    <a:bodyPr/>
                    <a:lstStyle/>
                    <a:p>
                      <a:pPr algn="ctr"/>
                      <a:endParaRPr lang="es-CL" dirty="0">
                        <a:latin typeface="Consolas" panose="020B0609020204030204" pitchFamily="49" charset="0"/>
                      </a:endParaRPr>
                    </a:p>
                  </a:txBody>
                  <a:tcPr anchor="ctr">
                    <a:solidFill>
                      <a:srgbClr val="004B85">
                        <a:alpha val="10196"/>
                      </a:srgbClr>
                    </a:solidFill>
                  </a:tcPr>
                </a:tc>
                <a:tc>
                  <a:txBody>
                    <a:bodyPr/>
                    <a:lstStyle/>
                    <a:p>
                      <a:pPr algn="ctr"/>
                      <a:r>
                        <a:rPr lang="en-US" sz="1800" b="1" i="0" kern="1200" dirty="0">
                          <a:solidFill>
                            <a:schemeClr val="dk1"/>
                          </a:solidFill>
                          <a:effectLst/>
                          <a:latin typeface="Consolas" panose="020B0609020204030204" pitchFamily="49" charset="0"/>
                          <a:ea typeface="+mn-ea"/>
                          <a:cs typeface="+mn-cs"/>
                        </a:rPr>
                        <a:t>✓</a:t>
                      </a:r>
                      <a:endParaRPr lang="es-CL" dirty="0">
                        <a:latin typeface="Consolas" panose="020B0609020204030204" pitchFamily="49" charset="0"/>
                      </a:endParaRPr>
                    </a:p>
                  </a:txBody>
                  <a:tcPr anchor="ctr">
                    <a:solidFill>
                      <a:srgbClr val="004B85">
                        <a:alpha val="10196"/>
                      </a:srgbClr>
                    </a:solidFill>
                  </a:tcPr>
                </a:tc>
                <a:tc>
                  <a:txBody>
                    <a:bodyPr/>
                    <a:lstStyle/>
                    <a:p>
                      <a:pPr algn="ctr"/>
                      <a:endParaRPr lang="es-CL" dirty="0">
                        <a:latin typeface="Consolas" panose="020B0609020204030204" pitchFamily="49" charset="0"/>
                      </a:endParaRPr>
                    </a:p>
                  </a:txBody>
                  <a:tcPr anchor="ctr">
                    <a:solidFill>
                      <a:srgbClr val="004B85">
                        <a:alpha val="10196"/>
                      </a:srgbClr>
                    </a:solidFill>
                  </a:tcPr>
                </a:tc>
                <a:tc>
                  <a:txBody>
                    <a:bodyPr/>
                    <a:lstStyle/>
                    <a:p>
                      <a:pPr algn="ctr"/>
                      <a:endParaRPr lang="es-CL" dirty="0">
                        <a:latin typeface="Consolas" panose="020B0609020204030204" pitchFamily="49" charset="0"/>
                      </a:endParaRPr>
                    </a:p>
                  </a:txBody>
                  <a:tcPr anchor="ctr">
                    <a:solidFill>
                      <a:srgbClr val="004B85">
                        <a:alpha val="10196"/>
                      </a:srgbClr>
                    </a:solidFill>
                  </a:tcPr>
                </a:tc>
                <a:tc>
                  <a:txBody>
                    <a:bodyPr/>
                    <a:lstStyle/>
                    <a:p>
                      <a:pPr algn="ctr"/>
                      <a:endParaRPr lang="es-CL" dirty="0">
                        <a:latin typeface="Consolas" panose="020B0609020204030204" pitchFamily="49" charset="0"/>
                      </a:endParaRPr>
                    </a:p>
                  </a:txBody>
                  <a:tcPr anchor="ctr">
                    <a:solidFill>
                      <a:srgbClr val="004B85">
                        <a:alpha val="10196"/>
                      </a:srgbClr>
                    </a:solidFill>
                  </a:tcPr>
                </a:tc>
                <a:tc>
                  <a:txBody>
                    <a:bodyPr/>
                    <a:lstStyle/>
                    <a:p>
                      <a:pPr algn="ctr"/>
                      <a:endParaRPr lang="es-CL" dirty="0">
                        <a:latin typeface="Consolas" panose="020B0609020204030204" pitchFamily="49" charset="0"/>
                      </a:endParaRPr>
                    </a:p>
                  </a:txBody>
                  <a:tcPr anchor="ctr">
                    <a:solidFill>
                      <a:srgbClr val="004B85">
                        <a:alpha val="10196"/>
                      </a:srgbClr>
                    </a:solidFill>
                  </a:tcPr>
                </a:tc>
                <a:extLst>
                  <a:ext uri="{0D108BD9-81ED-4DB2-BD59-A6C34878D82A}">
                    <a16:rowId xmlns:a16="http://schemas.microsoft.com/office/drawing/2014/main" val="162079108"/>
                  </a:ext>
                </a:extLst>
              </a:tr>
              <a:tr h="507486">
                <a:tc>
                  <a:txBody>
                    <a:bodyPr/>
                    <a:lstStyle/>
                    <a:p>
                      <a:pPr algn="l"/>
                      <a:r>
                        <a:rPr lang="es-CL" dirty="0">
                          <a:latin typeface="Consolas" panose="020B0609020204030204" pitchFamily="49" charset="0"/>
                        </a:rPr>
                        <a:t>REGION</a:t>
                      </a:r>
                    </a:p>
                  </a:txBody>
                  <a:tcPr anchor="ctr">
                    <a:solidFill>
                      <a:srgbClr val="004B85">
                        <a:alpha val="20000"/>
                      </a:srgbClr>
                    </a:solidFill>
                  </a:tcPr>
                </a:tc>
                <a:tc>
                  <a:txBody>
                    <a:bodyPr/>
                    <a:lstStyle/>
                    <a:p>
                      <a:pPr marL="0" marR="0" lvl="0" indent="0" algn="l" rtl="0">
                        <a:lnSpc>
                          <a:spcPct val="107000"/>
                        </a:lnSpc>
                        <a:spcBef>
                          <a:spcPts val="0"/>
                        </a:spcBef>
                        <a:spcAft>
                          <a:spcPts val="0"/>
                        </a:spcAft>
                        <a:buNone/>
                      </a:pPr>
                      <a:r>
                        <a:rPr lang="es-CL" sz="2000" u="none" strike="noStrike" cap="none">
                          <a:latin typeface="Consolas" panose="020B0609020204030204" pitchFamily="49" charset="0"/>
                        </a:rPr>
                        <a:t>INTEGER</a:t>
                      </a:r>
                      <a:endParaRPr sz="2000" u="none" strike="noStrike" cap="none">
                        <a:latin typeface="Consolas" panose="020B0609020204030204" pitchFamily="49" charset="0"/>
                        <a:ea typeface="Calibri"/>
                        <a:cs typeface="Calibri"/>
                        <a:sym typeface="Calibri"/>
                      </a:endParaRPr>
                    </a:p>
                  </a:txBody>
                  <a:tcPr marL="44450" marR="44450" marT="0" marB="0" anchor="b">
                    <a:solidFill>
                      <a:srgbClr val="004B85">
                        <a:alpha val="20000"/>
                      </a:srgbClr>
                    </a:solidFill>
                  </a:tcPr>
                </a:tc>
                <a:tc>
                  <a:txBody>
                    <a:bodyPr/>
                    <a:lstStyle/>
                    <a:p>
                      <a:pPr algn="ctr"/>
                      <a:endParaRPr lang="es-CL">
                        <a:latin typeface="Consolas" panose="020B0609020204030204" pitchFamily="49" charset="0"/>
                      </a:endParaRPr>
                    </a:p>
                  </a:txBody>
                  <a:tcPr anchor="ctr">
                    <a:solidFill>
                      <a:srgbClr val="004B85">
                        <a:alpha val="20000"/>
                      </a:srgbClr>
                    </a:solidFill>
                  </a:tcPr>
                </a:tc>
                <a:tc>
                  <a:txBody>
                    <a:bodyPr/>
                    <a:lstStyle/>
                    <a:p>
                      <a:pPr algn="ctr"/>
                      <a:endParaRPr lang="es-CL">
                        <a:latin typeface="Consolas" panose="020B0609020204030204" pitchFamily="49" charset="0"/>
                      </a:endParaRPr>
                    </a:p>
                  </a:txBody>
                  <a:tcPr anchor="ctr">
                    <a:solidFill>
                      <a:srgbClr val="004B85">
                        <a:alpha val="20000"/>
                      </a:srgbClr>
                    </a:solidFill>
                  </a:tcPr>
                </a:tc>
                <a:tc>
                  <a:txBody>
                    <a:bodyPr/>
                    <a:lstStyle/>
                    <a:p>
                      <a:pPr algn="ctr"/>
                      <a:endParaRPr lang="es-CL">
                        <a:latin typeface="Consolas" panose="020B0609020204030204" pitchFamily="49" charset="0"/>
                      </a:endParaRPr>
                    </a:p>
                  </a:txBody>
                  <a:tcPr anchor="ctr">
                    <a:solidFill>
                      <a:srgbClr val="004B85">
                        <a:alpha val="20000"/>
                      </a:srgbClr>
                    </a:solidFill>
                  </a:tcPr>
                </a:tc>
                <a:tc>
                  <a:txBody>
                    <a:bodyPr/>
                    <a:lstStyle/>
                    <a:p>
                      <a:pPr algn="ctr"/>
                      <a:endParaRPr lang="es-CL">
                        <a:latin typeface="Consolas" panose="020B0609020204030204" pitchFamily="49" charset="0"/>
                      </a:endParaRPr>
                    </a:p>
                  </a:txBody>
                  <a:tcPr anchor="ctr">
                    <a:solidFill>
                      <a:srgbClr val="004B85">
                        <a:alpha val="20000"/>
                      </a:srgbClr>
                    </a:solidFill>
                  </a:tcPr>
                </a:tc>
                <a:tc>
                  <a:txBody>
                    <a:bodyPr/>
                    <a:lstStyle/>
                    <a:p>
                      <a:pPr algn="ctr"/>
                      <a:endParaRPr lang="es-CL">
                        <a:latin typeface="Consolas" panose="020B0609020204030204" pitchFamily="49" charset="0"/>
                      </a:endParaRPr>
                    </a:p>
                  </a:txBody>
                  <a:tcPr anchor="ctr">
                    <a:solidFill>
                      <a:srgbClr val="004B85">
                        <a:alpha val="20000"/>
                      </a:srgbClr>
                    </a:solidFill>
                  </a:tcPr>
                </a:tc>
                <a:tc>
                  <a:txBody>
                    <a:bodyPr/>
                    <a:lstStyle/>
                    <a:p>
                      <a:pPr algn="ctr"/>
                      <a:r>
                        <a:rPr lang="es-CL" dirty="0">
                          <a:latin typeface="Consolas" panose="020B0609020204030204" pitchFamily="49" charset="0"/>
                        </a:rPr>
                        <a:t>1 .. 16</a:t>
                      </a:r>
                    </a:p>
                  </a:txBody>
                  <a:tcPr anchor="ctr">
                    <a:solidFill>
                      <a:srgbClr val="004B85">
                        <a:alpha val="20000"/>
                      </a:srgbClr>
                    </a:solidFill>
                  </a:tcPr>
                </a:tc>
                <a:extLst>
                  <a:ext uri="{0D108BD9-81ED-4DB2-BD59-A6C34878D82A}">
                    <a16:rowId xmlns:a16="http://schemas.microsoft.com/office/drawing/2014/main" val="511980588"/>
                  </a:ext>
                </a:extLst>
              </a:tr>
              <a:tr h="507486">
                <a:tc>
                  <a:txBody>
                    <a:bodyPr/>
                    <a:lstStyle/>
                    <a:p>
                      <a:pPr algn="l"/>
                      <a:r>
                        <a:rPr lang="es-CL" dirty="0">
                          <a:latin typeface="Consolas" panose="020B0609020204030204" pitchFamily="49" charset="0"/>
                        </a:rPr>
                        <a:t>CELULAR</a:t>
                      </a:r>
                    </a:p>
                  </a:txBody>
                  <a:tcPr anchor="ctr">
                    <a:solidFill>
                      <a:srgbClr val="004B85">
                        <a:alpha val="10196"/>
                      </a:srgbClr>
                    </a:solidFill>
                  </a:tcPr>
                </a:tc>
                <a:tc>
                  <a:txBody>
                    <a:bodyPr/>
                    <a:lstStyle/>
                    <a:p>
                      <a:pPr marL="0" marR="0" lvl="0" indent="0" algn="l" rtl="0">
                        <a:lnSpc>
                          <a:spcPct val="107000"/>
                        </a:lnSpc>
                        <a:spcBef>
                          <a:spcPts val="0"/>
                        </a:spcBef>
                        <a:spcAft>
                          <a:spcPts val="0"/>
                        </a:spcAft>
                        <a:buNone/>
                      </a:pPr>
                      <a:r>
                        <a:rPr lang="es-CL" sz="2000" u="none" strike="noStrike" cap="none" dirty="0">
                          <a:latin typeface="Consolas" panose="020B0609020204030204" pitchFamily="49" charset="0"/>
                        </a:rPr>
                        <a:t>INTEGER</a:t>
                      </a:r>
                      <a:endParaRPr sz="2000" u="none" strike="noStrike" cap="none" dirty="0">
                        <a:latin typeface="Consolas" panose="020B0609020204030204" pitchFamily="49" charset="0"/>
                        <a:ea typeface="Calibri"/>
                        <a:cs typeface="Calibri"/>
                        <a:sym typeface="Calibri"/>
                      </a:endParaRPr>
                    </a:p>
                  </a:txBody>
                  <a:tcPr marL="44450" marR="44450" marT="0" marB="0" anchor="b">
                    <a:solidFill>
                      <a:srgbClr val="004B85">
                        <a:alpha val="10196"/>
                      </a:srgbClr>
                    </a:solidFill>
                  </a:tcPr>
                </a:tc>
                <a:tc>
                  <a:txBody>
                    <a:bodyPr/>
                    <a:lstStyle/>
                    <a:p>
                      <a:pPr algn="ctr"/>
                      <a:endParaRPr lang="es-CL">
                        <a:latin typeface="Consolas" panose="020B0609020204030204" pitchFamily="49" charset="0"/>
                      </a:endParaRPr>
                    </a:p>
                  </a:txBody>
                  <a:tcPr anchor="ctr">
                    <a:solidFill>
                      <a:srgbClr val="004B85">
                        <a:alpha val="10196"/>
                      </a:srgbClr>
                    </a:solidFill>
                  </a:tcPr>
                </a:tc>
                <a:tc>
                  <a:txBody>
                    <a:bodyPr/>
                    <a:lstStyle/>
                    <a:p>
                      <a:pPr algn="ctr"/>
                      <a:endParaRPr lang="es-CL">
                        <a:latin typeface="Consolas" panose="020B0609020204030204" pitchFamily="49" charset="0"/>
                      </a:endParaRPr>
                    </a:p>
                  </a:txBody>
                  <a:tcPr anchor="ctr">
                    <a:solidFill>
                      <a:srgbClr val="004B85">
                        <a:alpha val="10196"/>
                      </a:srgbClr>
                    </a:solidFill>
                  </a:tcPr>
                </a:tc>
                <a:tc>
                  <a:txBody>
                    <a:bodyPr/>
                    <a:lstStyle/>
                    <a:p>
                      <a:pPr algn="ctr"/>
                      <a:endParaRPr lang="es-CL">
                        <a:latin typeface="Consolas" panose="020B0609020204030204" pitchFamily="49" charset="0"/>
                      </a:endParaRPr>
                    </a:p>
                  </a:txBody>
                  <a:tcPr anchor="ctr">
                    <a:solidFill>
                      <a:srgbClr val="004B85">
                        <a:alpha val="10196"/>
                      </a:srgbClr>
                    </a:solidFill>
                  </a:tcPr>
                </a:tc>
                <a:tc>
                  <a:txBody>
                    <a:bodyPr/>
                    <a:lstStyle/>
                    <a:p>
                      <a:pPr algn="ctr"/>
                      <a:endParaRPr lang="es-CL">
                        <a:latin typeface="Consolas" panose="020B0609020204030204" pitchFamily="49" charset="0"/>
                      </a:endParaRPr>
                    </a:p>
                  </a:txBody>
                  <a:tcPr anchor="ctr">
                    <a:solidFill>
                      <a:srgbClr val="004B85">
                        <a:alpha val="10196"/>
                      </a:srgbClr>
                    </a:solidFill>
                  </a:tcPr>
                </a:tc>
                <a:tc>
                  <a:txBody>
                    <a:bodyPr/>
                    <a:lstStyle/>
                    <a:p>
                      <a:pPr algn="ctr"/>
                      <a:r>
                        <a:rPr lang="es-CL" dirty="0">
                          <a:latin typeface="Consolas" panose="020B0609020204030204" pitchFamily="49" charset="0"/>
                        </a:rPr>
                        <a:t>NULL</a:t>
                      </a:r>
                    </a:p>
                  </a:txBody>
                  <a:tcPr anchor="ctr">
                    <a:solidFill>
                      <a:srgbClr val="004B85">
                        <a:alpha val="10196"/>
                      </a:srgbClr>
                    </a:solidFill>
                  </a:tcPr>
                </a:tc>
                <a:tc>
                  <a:txBody>
                    <a:bodyPr/>
                    <a:lstStyle/>
                    <a:p>
                      <a:pPr algn="ctr"/>
                      <a:endParaRPr lang="es-CL" dirty="0">
                        <a:latin typeface="Consolas" panose="020B0609020204030204" pitchFamily="49" charset="0"/>
                      </a:endParaRPr>
                    </a:p>
                  </a:txBody>
                  <a:tcPr anchor="ctr">
                    <a:solidFill>
                      <a:srgbClr val="004B85">
                        <a:alpha val="10196"/>
                      </a:srgbClr>
                    </a:solidFill>
                  </a:tcPr>
                </a:tc>
                <a:extLst>
                  <a:ext uri="{0D108BD9-81ED-4DB2-BD59-A6C34878D82A}">
                    <a16:rowId xmlns:a16="http://schemas.microsoft.com/office/drawing/2014/main" val="3112964480"/>
                  </a:ext>
                </a:extLst>
              </a:tr>
            </a:tbl>
          </a:graphicData>
        </a:graphic>
      </p:graphicFrame>
    </p:spTree>
    <p:extLst>
      <p:ext uri="{BB962C8B-B14F-4D97-AF65-F5344CB8AC3E}">
        <p14:creationId xmlns:p14="http://schemas.microsoft.com/office/powerpoint/2010/main" val="34031226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449AB-A1AB-F9C4-F7D8-DC902CB7528B}"/>
              </a:ext>
            </a:extLst>
          </p:cNvPr>
          <p:cNvSpPr>
            <a:spLocks noGrp="1"/>
          </p:cNvSpPr>
          <p:nvPr>
            <p:ph type="title"/>
          </p:nvPr>
        </p:nvSpPr>
        <p:spPr/>
        <p:txBody>
          <a:bodyPr/>
          <a:lstStyle/>
          <a:p>
            <a:r>
              <a:rPr lang="es-CL" dirty="0"/>
              <a:t>Niveles de abstracción del Dato</a:t>
            </a:r>
            <a:br>
              <a:rPr lang="es-CL" dirty="0"/>
            </a:br>
            <a:r>
              <a:rPr lang="es-CL" sz="2800" dirty="0">
                <a:solidFill>
                  <a:srgbClr val="004B85"/>
                </a:solidFill>
              </a:rPr>
              <a:t>Diccionario de Datos</a:t>
            </a:r>
          </a:p>
        </p:txBody>
      </p:sp>
      <p:sp>
        <p:nvSpPr>
          <p:cNvPr id="3" name="Content Placeholder 2">
            <a:extLst>
              <a:ext uri="{FF2B5EF4-FFF2-40B4-BE49-F238E27FC236}">
                <a16:creationId xmlns:a16="http://schemas.microsoft.com/office/drawing/2014/main" id="{4BA259DD-3471-C3C1-6D3A-56D1FB241FF3}"/>
              </a:ext>
            </a:extLst>
          </p:cNvPr>
          <p:cNvSpPr>
            <a:spLocks noGrp="1"/>
          </p:cNvSpPr>
          <p:nvPr>
            <p:ph idx="1"/>
          </p:nvPr>
        </p:nvSpPr>
        <p:spPr/>
        <p:txBody>
          <a:bodyPr anchor="ctr"/>
          <a:lstStyle/>
          <a:p>
            <a:pPr marL="0" indent="0">
              <a:lnSpc>
                <a:spcPct val="100000"/>
              </a:lnSpc>
              <a:buNone/>
            </a:pPr>
            <a:r>
              <a:rPr lang="es-ES" sz="2600" dirty="0"/>
              <a:t>Un </a:t>
            </a:r>
            <a:r>
              <a:rPr lang="es-ES" sz="2600" b="1" dirty="0">
                <a:solidFill>
                  <a:srgbClr val="004B85"/>
                </a:solidFill>
              </a:rPr>
              <a:t>Registro</a:t>
            </a:r>
            <a:r>
              <a:rPr lang="es-ES" sz="2600" dirty="0"/>
              <a:t> es un conjunto de ítems de datos y/o datos agregados, y corresponde a la definición de una clase de entidades.</a:t>
            </a:r>
          </a:p>
          <a:p>
            <a:pPr>
              <a:lnSpc>
                <a:spcPct val="100000"/>
              </a:lnSpc>
            </a:pPr>
            <a:r>
              <a:rPr lang="es-ES" sz="2600" dirty="0"/>
              <a:t>De un registro de datos, el diccionario de datos guarda:</a:t>
            </a:r>
          </a:p>
          <a:p>
            <a:pPr lvl="1">
              <a:lnSpc>
                <a:spcPct val="100000"/>
              </a:lnSpc>
            </a:pPr>
            <a:r>
              <a:rPr lang="es-ES" dirty="0"/>
              <a:t>Nombre, descripción, tamaño</a:t>
            </a:r>
          </a:p>
          <a:p>
            <a:pPr lvl="1">
              <a:lnSpc>
                <a:spcPct val="100000"/>
              </a:lnSpc>
            </a:pPr>
            <a:r>
              <a:rPr lang="es-ES" dirty="0"/>
              <a:t>Sus ítems de datos</a:t>
            </a:r>
          </a:p>
          <a:p>
            <a:pPr lvl="1">
              <a:lnSpc>
                <a:spcPct val="100000"/>
              </a:lnSpc>
            </a:pPr>
            <a:r>
              <a:rPr lang="es-ES" dirty="0"/>
              <a:t>Sus datos agregados</a:t>
            </a:r>
          </a:p>
        </p:txBody>
      </p:sp>
      <p:sp>
        <p:nvSpPr>
          <p:cNvPr id="4" name="Slide Number Placeholder 3">
            <a:extLst>
              <a:ext uri="{FF2B5EF4-FFF2-40B4-BE49-F238E27FC236}">
                <a16:creationId xmlns:a16="http://schemas.microsoft.com/office/drawing/2014/main" id="{842BD9C5-0099-6C8E-C6ED-D8BAC600E4B3}"/>
              </a:ext>
            </a:extLst>
          </p:cNvPr>
          <p:cNvSpPr>
            <a:spLocks noGrp="1"/>
          </p:cNvSpPr>
          <p:nvPr>
            <p:ph type="sldNum" sz="quarter" idx="12"/>
          </p:nvPr>
        </p:nvSpPr>
        <p:spPr/>
        <p:txBody>
          <a:bodyPr/>
          <a:lstStyle/>
          <a:p>
            <a:fld id="{53277F46-3D48-465E-89EF-2F849361E787}" type="slidenum">
              <a:rPr lang="es-CL" smtClean="0"/>
              <a:t>9</a:t>
            </a:fld>
            <a:endParaRPr lang="es-CL"/>
          </a:p>
        </p:txBody>
      </p:sp>
      <p:pic>
        <p:nvPicPr>
          <p:cNvPr id="3074" name="Picture 2">
            <a:extLst>
              <a:ext uri="{FF2B5EF4-FFF2-40B4-BE49-F238E27FC236}">
                <a16:creationId xmlns:a16="http://schemas.microsoft.com/office/drawing/2014/main" id="{1A628879-0055-4D52-6582-8596E041B8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704" y="3699934"/>
            <a:ext cx="1732279" cy="1732279"/>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AE7900E7-D2F8-749B-BEDB-27190A8C1094}"/>
              </a:ext>
            </a:extLst>
          </p:cNvPr>
          <p:cNvSpPr txBox="1"/>
          <p:nvPr/>
        </p:nvSpPr>
        <p:spPr>
          <a:xfrm>
            <a:off x="1219200" y="5559849"/>
            <a:ext cx="8598504" cy="671915"/>
          </a:xfrm>
          <a:prstGeom prst="rect">
            <a:avLst/>
          </a:prstGeom>
          <a:noFill/>
        </p:spPr>
        <p:txBody>
          <a:bodyPr wrap="square">
            <a:spAutoFit/>
          </a:bodyPr>
          <a:lstStyle/>
          <a:p>
            <a:pPr algn="just">
              <a:lnSpc>
                <a:spcPct val="107000"/>
              </a:lnSpc>
              <a:spcAft>
                <a:spcPts val="800"/>
              </a:spcAft>
            </a:pPr>
            <a:r>
              <a:rPr lang="es-CL" sz="1800" dirty="0">
                <a:effectLst/>
                <a:latin typeface="Calibri" panose="020F0502020204030204" pitchFamily="34" charset="0"/>
                <a:ea typeface="Calibri" panose="020F0502020204030204" pitchFamily="34" charset="0"/>
                <a:cs typeface="Times New Roman" panose="02020603050405020304" pitchFamily="18" charset="0"/>
              </a:rPr>
              <a:t>Por ejemplo, de la tabla ALUMNO, podría guardar que cada fila es de 120 bytes, que DIRECCION se desagrega en CALLE, NRO, CIUDAD.</a:t>
            </a:r>
          </a:p>
        </p:txBody>
      </p:sp>
    </p:spTree>
    <p:extLst>
      <p:ext uri="{BB962C8B-B14F-4D97-AF65-F5344CB8AC3E}">
        <p14:creationId xmlns:p14="http://schemas.microsoft.com/office/powerpoint/2010/main" val="11232937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1982</TotalTime>
  <Words>5359</Words>
  <Application>Microsoft Office PowerPoint</Application>
  <PresentationFormat>Panorámica</PresentationFormat>
  <Paragraphs>870</Paragraphs>
  <Slides>75</Slides>
  <Notes>11</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75</vt:i4>
      </vt:variant>
    </vt:vector>
  </HeadingPairs>
  <TitlesOfParts>
    <vt:vector size="84" baseType="lpstr">
      <vt:lpstr>Arial</vt:lpstr>
      <vt:lpstr>Calibri</vt:lpstr>
      <vt:lpstr>Calibri Light</vt:lpstr>
      <vt:lpstr>Century Schoolbook</vt:lpstr>
      <vt:lpstr>Consolas</vt:lpstr>
      <vt:lpstr>Noto Sans Symbols</vt:lpstr>
      <vt:lpstr>Tahoma</vt:lpstr>
      <vt:lpstr>Wingdings</vt:lpstr>
      <vt:lpstr>Office Theme</vt:lpstr>
      <vt:lpstr>Unidad II Modelos de Datos Conceptuales</vt:lpstr>
      <vt:lpstr>Temario Unidad II</vt:lpstr>
      <vt:lpstr>2.1 Características de los datos y sus asociaciones</vt:lpstr>
      <vt:lpstr>Característica del Dato</vt:lpstr>
      <vt:lpstr>Niveles de abstracción del Dato</vt:lpstr>
      <vt:lpstr>Niveles de abstracción del Dato Realidad</vt:lpstr>
      <vt:lpstr>Niveles de abstracción del Dato Diccionario de Datos</vt:lpstr>
      <vt:lpstr>Niveles de abstracción del Dato Diccionario de Datos</vt:lpstr>
      <vt:lpstr>Niveles de abstracción del Dato Diccionario de Datos</vt:lpstr>
      <vt:lpstr>Niveles de abstracción del Dato Base de Datos</vt:lpstr>
      <vt:lpstr>Características de las Relaciones</vt:lpstr>
      <vt:lpstr>Relaciones Asociación Una y Muchas</vt:lpstr>
      <vt:lpstr>Relaciones Asociación Condicional</vt:lpstr>
      <vt:lpstr>Relaciones Asociaciones en ambos sentidos</vt:lpstr>
      <vt:lpstr>Relaciones Transformación de Asociación M:N a 1:M</vt:lpstr>
      <vt:lpstr>Relaciones Asociaciones Recursivas (Loop)</vt:lpstr>
      <vt:lpstr>Relaciones Asociaciones Recursivas (Loop)</vt:lpstr>
      <vt:lpstr>Relaciones Múltiples Asociaciones entre Entidades</vt:lpstr>
      <vt:lpstr>Ejercicio Modelando nuestra Sociedad</vt:lpstr>
      <vt:lpstr>2.2 Tipos de Modelos de Datos</vt:lpstr>
      <vt:lpstr>Modelos de Datos</vt:lpstr>
      <vt:lpstr>Modelos de Datos</vt:lpstr>
      <vt:lpstr>Etapas para diseñar una BD</vt:lpstr>
      <vt:lpstr>2.3 Semántica de los Datos</vt:lpstr>
      <vt:lpstr>Semántica de los Datos</vt:lpstr>
      <vt:lpstr>Semántica de los Datos</vt:lpstr>
      <vt:lpstr>Semántica de los Datos I. Cardinalidad</vt:lpstr>
      <vt:lpstr>Semántica de los Datos I. Cardinalidad</vt:lpstr>
      <vt:lpstr>Semántica de los Datos I. Cardinalidad</vt:lpstr>
      <vt:lpstr>Semántica de los Datos I. Cardinalidad</vt:lpstr>
      <vt:lpstr>Semántica de los Datos I. Cardinalidad</vt:lpstr>
      <vt:lpstr>Semántica de los Datos II. Grado</vt:lpstr>
      <vt:lpstr>Semántica de los Datos II. Grado</vt:lpstr>
      <vt:lpstr>Semántica de los Datos II. Grado</vt:lpstr>
      <vt:lpstr>Semántica de los Datos II. Grado</vt:lpstr>
      <vt:lpstr>Semántica de los Datos II. Grado</vt:lpstr>
      <vt:lpstr>Semántica de los Datos III. Dependencia existencial</vt:lpstr>
      <vt:lpstr>Semántica de los Datos III. Dependencia existencial</vt:lpstr>
      <vt:lpstr>Semántica de los Datos III. Dependencia existencial</vt:lpstr>
      <vt:lpstr>Semántica de los Datos III. Dependencia existencial</vt:lpstr>
      <vt:lpstr>Semántica de los Datos III. Dependencia existencial</vt:lpstr>
      <vt:lpstr>Semántica de los Datos IV. Tiempo</vt:lpstr>
      <vt:lpstr>Semántica de los Datos IV. Tiempo</vt:lpstr>
      <vt:lpstr>Semántica de los Datos IV. Tiempo</vt:lpstr>
      <vt:lpstr>Semántica de los Datos IV. Tiempo</vt:lpstr>
      <vt:lpstr>Semántica de los Datos V. Unicidad</vt:lpstr>
      <vt:lpstr>Semántica de los Datos VI. Herencia</vt:lpstr>
      <vt:lpstr>Semántica de los Datos VI. Herencia</vt:lpstr>
      <vt:lpstr>Semántica de los Datos VI. Herencia</vt:lpstr>
      <vt:lpstr>Semántica de los Datos VII. Categorización (Herencia selectiva)</vt:lpstr>
      <vt:lpstr>Semántica de los Datos VIII. Agregación</vt:lpstr>
      <vt:lpstr>Semántica de los Datos VIII. Agregación</vt:lpstr>
      <vt:lpstr>2.4 Notaciones para Modelos de Datos</vt:lpstr>
      <vt:lpstr>Notaciones más comunes</vt:lpstr>
      <vt:lpstr>Diagrama Entidad-Relacionamiento (E-R)</vt:lpstr>
      <vt:lpstr>Diagrama Entidad-Relacionamiento (E-R) Ejemplo</vt:lpstr>
      <vt:lpstr>Diagrama E-R extendido (E-R-E)</vt:lpstr>
      <vt:lpstr>Diagrama de clases</vt:lpstr>
      <vt:lpstr>Diagrama de UML UML versión 2.5</vt:lpstr>
      <vt:lpstr>Diagrama de clases Sintaxis</vt:lpstr>
      <vt:lpstr>Diagrama de clases Cardinalidad o multiplicidad</vt:lpstr>
      <vt:lpstr>Diagrama de clases Grado</vt:lpstr>
      <vt:lpstr>Diagrama de clases Nombres y Roles</vt:lpstr>
      <vt:lpstr>Diagrama de clases Clase de Asociación</vt:lpstr>
      <vt:lpstr>Diagrama de clases Herencia</vt:lpstr>
      <vt:lpstr>Diagrama de clases Herencia</vt:lpstr>
      <vt:lpstr>Diagrama de clases Herencia</vt:lpstr>
      <vt:lpstr>Diagrama de clases Agregación</vt:lpstr>
      <vt:lpstr>Diagrama de clases Restricciones</vt:lpstr>
      <vt:lpstr>Diagrama de clases Ejemplo de restricciones</vt:lpstr>
      <vt:lpstr>2.5 Ejercicios Modelos de Datos Conceptuales</vt:lpstr>
      <vt:lpstr>Línea aérea Volare</vt:lpstr>
      <vt:lpstr>El censo</vt:lpstr>
      <vt:lpstr>El coronavirus</vt:lpstr>
      <vt:lpstr>Los bomberos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Matías Valenzuela</dc:creator>
  <cp:lastModifiedBy>Rodrigo Olavarria Alvarez</cp:lastModifiedBy>
  <cp:revision>23</cp:revision>
  <dcterms:created xsi:type="dcterms:W3CDTF">2023-01-14T15:23:22Z</dcterms:created>
  <dcterms:modified xsi:type="dcterms:W3CDTF">2024-08-19T22:12:32Z</dcterms:modified>
</cp:coreProperties>
</file>